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82" r:id="rId3"/>
    <p:sldId id="285" r:id="rId4"/>
    <p:sldId id="283" r:id="rId5"/>
    <p:sldId id="286" r:id="rId6"/>
    <p:sldId id="258" r:id="rId7"/>
    <p:sldId id="259" r:id="rId8"/>
    <p:sldId id="261" r:id="rId9"/>
    <p:sldId id="263" r:id="rId10"/>
    <p:sldId id="264" r:id="rId11"/>
    <p:sldId id="265" r:id="rId12"/>
    <p:sldId id="266" r:id="rId13"/>
    <p:sldId id="267" r:id="rId14"/>
    <p:sldId id="268" r:id="rId15"/>
    <p:sldId id="270" r:id="rId16"/>
    <p:sldId id="287" r:id="rId17"/>
    <p:sldId id="288" r:id="rId18"/>
    <p:sldId id="271" r:id="rId19"/>
    <p:sldId id="272" r:id="rId20"/>
    <p:sldId id="290" r:id="rId21"/>
    <p:sldId id="273" r:id="rId22"/>
    <p:sldId id="274" r:id="rId23"/>
    <p:sldId id="275" r:id="rId24"/>
    <p:sldId id="276" r:id="rId25"/>
    <p:sldId id="291" r:id="rId26"/>
    <p:sldId id="296" r:id="rId27"/>
    <p:sldId id="278" r:id="rId28"/>
    <p:sldId id="279" r:id="rId29"/>
    <p:sldId id="280" r:id="rId30"/>
    <p:sldId id="294" r:id="rId31"/>
    <p:sldId id="292" r:id="rId32"/>
    <p:sldId id="295" r:id="rId33"/>
    <p:sldId id="257" r:id="rId34"/>
    <p:sldId id="289" r:id="rId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FFF99"/>
    <a:srgbClr val="C44AA4"/>
    <a:srgbClr val="FFD966"/>
    <a:srgbClr val="DDD653"/>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5" autoAdjust="0"/>
    <p:restoredTop sz="90921" autoAdjust="0"/>
  </p:normalViewPr>
  <p:slideViewPr>
    <p:cSldViewPr>
      <p:cViewPr varScale="1">
        <p:scale>
          <a:sx n="46" d="100"/>
          <a:sy n="46" d="100"/>
        </p:scale>
        <p:origin x="1112" y="2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541807C-C09A-4176-9D6E-B477FAB6A9D3}" type="datetimeFigureOut">
              <a:rPr kumimoji="1" lang="ja-JP" altLang="en-US" smtClean="0"/>
              <a:t>2025/7/23</a:t>
            </a:fld>
            <a:endParaRPr kumimoji="1" lang="ja-JP" altLang="en-US"/>
          </a:p>
        </p:txBody>
      </p:sp>
      <p:sp>
        <p:nvSpPr>
          <p:cNvPr id="4" name="スライド イメージ プレースホルダー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5BD3B82-6B8E-4A2B-ADB2-923D2DC086E4}" type="slidenum">
              <a:rPr kumimoji="1" lang="ja-JP" altLang="en-US" smtClean="0"/>
              <a:t>‹#›</a:t>
            </a:fld>
            <a:endParaRPr kumimoji="1" lang="ja-JP" altLang="en-US"/>
          </a:p>
        </p:txBody>
      </p:sp>
    </p:spTree>
    <p:extLst>
      <p:ext uri="{BB962C8B-B14F-4D97-AF65-F5344CB8AC3E}">
        <p14:creationId xmlns:p14="http://schemas.microsoft.com/office/powerpoint/2010/main" val="40448698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BD3B82-6B8E-4A2B-ADB2-923D2DC086E4}" type="slidenum">
              <a:rPr kumimoji="1" lang="ja-JP" altLang="en-US" smtClean="0"/>
              <a:t>2</a:t>
            </a:fld>
            <a:endParaRPr kumimoji="1" lang="ja-JP" altLang="en-US"/>
          </a:p>
        </p:txBody>
      </p:sp>
    </p:spTree>
    <p:extLst>
      <p:ext uri="{BB962C8B-B14F-4D97-AF65-F5344CB8AC3E}">
        <p14:creationId xmlns:p14="http://schemas.microsoft.com/office/powerpoint/2010/main" val="114867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BD3B82-6B8E-4A2B-ADB2-923D2DC086E4}" type="slidenum">
              <a:rPr kumimoji="1" lang="ja-JP" altLang="en-US" smtClean="0"/>
              <a:t>4</a:t>
            </a:fld>
            <a:endParaRPr kumimoji="1" lang="ja-JP" altLang="en-US"/>
          </a:p>
        </p:txBody>
      </p:sp>
    </p:spTree>
    <p:extLst>
      <p:ext uri="{BB962C8B-B14F-4D97-AF65-F5344CB8AC3E}">
        <p14:creationId xmlns:p14="http://schemas.microsoft.com/office/powerpoint/2010/main" val="170964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BD3B82-6B8E-4A2B-ADB2-923D2DC086E4}" type="slidenum">
              <a:rPr kumimoji="1" lang="ja-JP" altLang="en-US" smtClean="0"/>
              <a:t>6</a:t>
            </a:fld>
            <a:endParaRPr kumimoji="1" lang="ja-JP" altLang="en-US"/>
          </a:p>
        </p:txBody>
      </p:sp>
    </p:spTree>
    <p:extLst>
      <p:ext uri="{BB962C8B-B14F-4D97-AF65-F5344CB8AC3E}">
        <p14:creationId xmlns:p14="http://schemas.microsoft.com/office/powerpoint/2010/main" val="161553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BD3B82-6B8E-4A2B-ADB2-923D2DC086E4}" type="slidenum">
              <a:rPr kumimoji="1" lang="ja-JP" altLang="en-US" smtClean="0"/>
              <a:t>12</a:t>
            </a:fld>
            <a:endParaRPr kumimoji="1" lang="ja-JP" altLang="en-US"/>
          </a:p>
        </p:txBody>
      </p:sp>
    </p:spTree>
    <p:extLst>
      <p:ext uri="{BB962C8B-B14F-4D97-AF65-F5344CB8AC3E}">
        <p14:creationId xmlns:p14="http://schemas.microsoft.com/office/powerpoint/2010/main" val="194422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BD3B82-6B8E-4A2B-ADB2-923D2DC086E4}" type="slidenum">
              <a:rPr kumimoji="1" lang="ja-JP" altLang="en-US" smtClean="0"/>
              <a:t>13</a:t>
            </a:fld>
            <a:endParaRPr kumimoji="1" lang="ja-JP" altLang="en-US"/>
          </a:p>
        </p:txBody>
      </p:sp>
    </p:spTree>
    <p:extLst>
      <p:ext uri="{BB962C8B-B14F-4D97-AF65-F5344CB8AC3E}">
        <p14:creationId xmlns:p14="http://schemas.microsoft.com/office/powerpoint/2010/main" val="23721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BD3B82-6B8E-4A2B-ADB2-923D2DC086E4}" type="slidenum">
              <a:rPr kumimoji="1" lang="ja-JP" altLang="en-US" smtClean="0"/>
              <a:t>26</a:t>
            </a:fld>
            <a:endParaRPr kumimoji="1" lang="ja-JP" altLang="en-US"/>
          </a:p>
        </p:txBody>
      </p:sp>
    </p:spTree>
    <p:extLst>
      <p:ext uri="{BB962C8B-B14F-4D97-AF65-F5344CB8AC3E}">
        <p14:creationId xmlns:p14="http://schemas.microsoft.com/office/powerpoint/2010/main" val="370540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518" y="-7239"/>
            <a:ext cx="6741795" cy="391160"/>
          </a:xfrm>
          <a:prstGeom prst="rect">
            <a:avLst/>
          </a:prstGeom>
        </p:spPr>
        <p:txBody>
          <a:bodyPr wrap="square" lIns="0" tIns="0" rIns="0" bIns="0">
            <a:spAutoFit/>
          </a:bodyPr>
          <a:lstStyle>
            <a:lvl1pPr>
              <a:defRPr sz="2400" b="0" i="0">
                <a:solidFill>
                  <a:srgbClr val="FF0000"/>
                </a:solidFill>
                <a:latin typeface="Meiryo UI"/>
                <a:cs typeface="Meiryo U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DB3925E-DE79-4A58-B5C2-780C371812CE}" type="datetime1">
              <a:rPr lang="en-US" altLang="ja-JP" smtClean="0"/>
              <a:t>7/23/2025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Meiryo UI"/>
                <a:cs typeface="Meiryo U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81B582-D537-41C6-9F82-7024D74E9F74}" type="datetime1">
              <a:rPr lang="en-US" altLang="ja-JP" smtClean="0"/>
              <a:t>7/23/2025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Meiryo UI"/>
                <a:cs typeface="Meiryo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CC1FCD7-FD72-46D1-AF19-95AFC2809FBB}" type="datetime1">
              <a:rPr lang="en-US" altLang="ja-JP" smtClean="0"/>
              <a:t>7/23/2025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Meiryo UI"/>
                <a:cs typeface="Meiryo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B611385-9DC9-4B42-8130-271D88F546ED}" type="datetime1">
              <a:rPr lang="en-US" altLang="ja-JP" smtClean="0"/>
              <a:t>7/23/2025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DA4A3C6-1DC4-466A-8582-D5F936B4251E}" type="datetime1">
              <a:rPr lang="en-US" altLang="ja-JP" smtClean="0"/>
              <a:t>7/23/2025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5518" y="569721"/>
            <a:ext cx="6741795" cy="391159"/>
          </a:xfrm>
          <a:prstGeom prst="rect">
            <a:avLst/>
          </a:prstGeom>
        </p:spPr>
        <p:txBody>
          <a:bodyPr wrap="square" lIns="0" tIns="0" rIns="0" bIns="0">
            <a:spAutoFit/>
          </a:bodyPr>
          <a:lstStyle>
            <a:lvl1pPr>
              <a:defRPr sz="2400" b="0" i="0">
                <a:solidFill>
                  <a:srgbClr val="FF0000"/>
                </a:solidFill>
                <a:latin typeface="Meiryo UI"/>
                <a:cs typeface="Meiryo UI"/>
              </a:defRPr>
            </a:lvl1pPr>
          </a:lstStyle>
          <a:p>
            <a:endParaRPr/>
          </a:p>
        </p:txBody>
      </p:sp>
      <p:sp>
        <p:nvSpPr>
          <p:cNvPr id="3" name="Holder 3"/>
          <p:cNvSpPr>
            <a:spLocks noGrp="1"/>
          </p:cNvSpPr>
          <p:nvPr>
            <p:ph type="body" idx="1"/>
          </p:nvPr>
        </p:nvSpPr>
        <p:spPr>
          <a:xfrm>
            <a:off x="2117217" y="2686558"/>
            <a:ext cx="10065385" cy="40951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65EFACF7-553D-427B-94F6-D87F2B130CDD}" type="datetime1">
              <a:rPr lang="en-US" altLang="ja-JP" smtClean="0"/>
              <a:t>7/23/2025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5.jp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8.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hyperlink" Target="https://www.kyndryl.com/content/dam/kyndrylprogram/procurement/japanese-resources/SBN%E5%8F%96%E5%BC%95%E5%85%88%E5%90%91%E3%81%91%E3%82%AC%E3%82%A4%E3%83%89V16_10.18.24.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8.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9.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7200" y="339852"/>
            <a:ext cx="1382268" cy="440436"/>
          </a:xfrm>
          <a:prstGeom prst="rect">
            <a:avLst/>
          </a:prstGeom>
        </p:spPr>
      </p:pic>
      <p:sp>
        <p:nvSpPr>
          <p:cNvPr id="7" name="object 4">
            <a:extLst>
              <a:ext uri="{FF2B5EF4-FFF2-40B4-BE49-F238E27FC236}">
                <a16:creationId xmlns:a16="http://schemas.microsoft.com/office/drawing/2014/main" id="{F587244A-B5ED-A707-6BE7-5657BBAF606D}"/>
              </a:ext>
            </a:extLst>
          </p:cNvPr>
          <p:cNvSpPr txBox="1">
            <a:spLocks/>
          </p:cNvSpPr>
          <p:nvPr/>
        </p:nvSpPr>
        <p:spPr>
          <a:xfrm>
            <a:off x="7696200" y="4800600"/>
            <a:ext cx="3173730" cy="320601"/>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en-US" altLang="ja-JP" sz="2000" spc="-10" dirty="0">
                <a:solidFill>
                  <a:srgbClr val="FFFFFF"/>
                </a:solidFill>
              </a:rPr>
              <a:t>Version</a:t>
            </a:r>
            <a:r>
              <a:rPr lang="ja-JP" altLang="en-US" sz="2000" spc="-10" dirty="0">
                <a:solidFill>
                  <a:srgbClr val="FFFFFF"/>
                </a:solidFill>
              </a:rPr>
              <a:t> </a:t>
            </a:r>
            <a:r>
              <a:rPr lang="en-US" altLang="ja-JP" sz="2000" spc="-10" dirty="0">
                <a:solidFill>
                  <a:srgbClr val="FFFFFF"/>
                </a:solidFill>
              </a:rPr>
              <a:t>1.2</a:t>
            </a:r>
            <a:r>
              <a:rPr lang="ja-JP" altLang="en-US" sz="2000" spc="-10" dirty="0">
                <a:solidFill>
                  <a:srgbClr val="FFFFFF"/>
                </a:solidFill>
              </a:rPr>
              <a:t>  </a:t>
            </a:r>
            <a:r>
              <a:rPr lang="en-US" altLang="ja-JP" sz="2000" spc="-10" dirty="0">
                <a:solidFill>
                  <a:srgbClr val="FFFFFF"/>
                </a:solidFill>
              </a:rPr>
              <a:t>28/Jul/2025</a:t>
            </a:r>
            <a:r>
              <a:rPr lang="ja-JP" altLang="en-US" sz="2000" spc="-10" dirty="0">
                <a:solidFill>
                  <a:srgbClr val="FFFFFF"/>
                </a:solidFill>
              </a:rPr>
              <a:t> </a:t>
            </a:r>
            <a:endParaRPr lang="ja-JP" altLang="en-US" sz="2000" dirty="0"/>
          </a:p>
        </p:txBody>
      </p:sp>
      <p:sp>
        <p:nvSpPr>
          <p:cNvPr id="6" name="スライド番号プレースホルダー 5">
            <a:extLst>
              <a:ext uri="{FF2B5EF4-FFF2-40B4-BE49-F238E27FC236}">
                <a16:creationId xmlns:a16="http://schemas.microsoft.com/office/drawing/2014/main" id="{E72E9663-4518-970B-50DA-026653E50650}"/>
              </a:ext>
            </a:extLst>
          </p:cNvPr>
          <p:cNvSpPr>
            <a:spLocks noGrp="1"/>
          </p:cNvSpPr>
          <p:nvPr>
            <p:ph type="sldNum" sz="quarter" idx="7"/>
          </p:nvPr>
        </p:nvSpPr>
        <p:spPr>
          <a:xfrm>
            <a:off x="11201400" y="6377940"/>
            <a:ext cx="381000" cy="276999"/>
          </a:xfrm>
        </p:spPr>
        <p:txBody>
          <a:bodyPr/>
          <a:lstStyle/>
          <a:p>
            <a:fld id="{B6F15528-21DE-4FAA-801E-634DDDAF4B2B}" type="slidenum">
              <a:rPr lang="en-US" altLang="ja-JP" smtClean="0">
                <a:solidFill>
                  <a:schemeClr val="bg1"/>
                </a:solidFill>
              </a:rPr>
              <a:t>1</a:t>
            </a:fld>
            <a:endParaRPr lang="ja-JP" altLang="en-US" dirty="0">
              <a:solidFill>
                <a:schemeClr val="bg1"/>
              </a:solidFill>
            </a:endParaRPr>
          </a:p>
        </p:txBody>
      </p:sp>
      <p:sp>
        <p:nvSpPr>
          <p:cNvPr id="5" name="object 4">
            <a:extLst>
              <a:ext uri="{FF2B5EF4-FFF2-40B4-BE49-F238E27FC236}">
                <a16:creationId xmlns:a16="http://schemas.microsoft.com/office/drawing/2014/main" id="{DF4E2FD2-4B57-BB40-7B40-7CDD9545A96C}"/>
              </a:ext>
            </a:extLst>
          </p:cNvPr>
          <p:cNvSpPr txBox="1">
            <a:spLocks/>
          </p:cNvSpPr>
          <p:nvPr/>
        </p:nvSpPr>
        <p:spPr>
          <a:xfrm>
            <a:off x="788670" y="1905000"/>
            <a:ext cx="10412730" cy="566822"/>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3600" b="1" spc="-45" dirty="0">
                <a:solidFill>
                  <a:srgbClr val="FFFFFF"/>
                </a:solidFill>
              </a:rPr>
              <a:t>派遣会社における</a:t>
            </a:r>
            <a:r>
              <a:rPr lang="en-US" altLang="ja-JP" sz="3600" b="1" spc="-10" dirty="0">
                <a:solidFill>
                  <a:srgbClr val="FFFFFF"/>
                </a:solidFill>
              </a:rPr>
              <a:t>Fieldglass</a:t>
            </a:r>
            <a:r>
              <a:rPr lang="ja-JP" altLang="en-US" sz="3600" b="1" spc="-45" dirty="0">
                <a:solidFill>
                  <a:srgbClr val="FFFFFF"/>
                </a:solidFill>
              </a:rPr>
              <a:t>のオペレーション・ガイド</a:t>
            </a:r>
            <a:endParaRPr lang="ja-JP"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4126C08D-33A2-421F-26E8-DB7FC3281E23}"/>
              </a:ext>
            </a:extLst>
          </p:cNvPr>
          <p:cNvSpPr>
            <a:spLocks noGrp="1"/>
          </p:cNvSpPr>
          <p:nvPr>
            <p:ph type="sldNum" sz="quarter" idx="7"/>
          </p:nvPr>
        </p:nvSpPr>
        <p:spPr>
          <a:xfrm>
            <a:off x="11353800" y="6377940"/>
            <a:ext cx="533400" cy="342900"/>
          </a:xfrm>
        </p:spPr>
        <p:txBody>
          <a:bodyPr/>
          <a:lstStyle/>
          <a:p>
            <a:fld id="{B6F15528-21DE-4FAA-801E-634DDDAF4B2B}" type="slidenum">
              <a:rPr lang="en-US" altLang="ja-JP" smtClean="0"/>
              <a:t>10</a:t>
            </a:fld>
            <a:endParaRPr lang="ja-JP" altLang="en-US" dirty="0"/>
          </a:p>
        </p:txBody>
      </p:sp>
      <p:sp>
        <p:nvSpPr>
          <p:cNvPr id="21" name="object 6">
            <a:extLst>
              <a:ext uri="{FF2B5EF4-FFF2-40B4-BE49-F238E27FC236}">
                <a16:creationId xmlns:a16="http://schemas.microsoft.com/office/drawing/2014/main" id="{E2C774AD-D2D6-8F98-06C8-4E1C5DBE3C10}"/>
              </a:ext>
            </a:extLst>
          </p:cNvPr>
          <p:cNvSpPr txBox="1"/>
          <p:nvPr/>
        </p:nvSpPr>
        <p:spPr>
          <a:xfrm>
            <a:off x="7651480" y="1004920"/>
            <a:ext cx="4159519" cy="1838965"/>
          </a:xfrm>
          <a:prstGeom prst="rect">
            <a:avLst/>
          </a:prstGeom>
        </p:spPr>
        <p:txBody>
          <a:bodyPr vert="horz" wrap="square" lIns="0" tIns="12700" rIns="0" bIns="0" rtlCol="0">
            <a:spAutoFit/>
          </a:bodyPr>
          <a:lstStyle/>
          <a:p>
            <a:pPr marL="12700">
              <a:lnSpc>
                <a:spcPct val="100000"/>
              </a:lnSpc>
              <a:spcBef>
                <a:spcPts val="100"/>
              </a:spcBef>
            </a:pPr>
            <a:r>
              <a:rPr lang="en-US" altLang="ja-JP" sz="1400" spc="-25" dirty="0">
                <a:latin typeface="Meiryo UI"/>
                <a:cs typeface="Meiryo UI"/>
              </a:rPr>
              <a:t>【B:</a:t>
            </a:r>
            <a:r>
              <a:rPr lang="ja-JP" altLang="en-US" sz="1400" spc="-25" dirty="0">
                <a:latin typeface="Meiryo UI"/>
                <a:cs typeface="Meiryo UI"/>
              </a:rPr>
              <a:t>回答を入力する</a:t>
            </a:r>
            <a:r>
              <a:rPr lang="en-US" altLang="ja-JP" sz="1400" spc="-25" dirty="0">
                <a:latin typeface="Meiryo UI"/>
                <a:cs typeface="Meiryo UI"/>
              </a:rPr>
              <a:t>】</a:t>
            </a:r>
            <a:r>
              <a:rPr lang="ja-JP" altLang="en-US" sz="1400" spc="-25" dirty="0">
                <a:latin typeface="Meiryo UI"/>
                <a:cs typeface="Meiryo UI"/>
              </a:rPr>
              <a:t> </a:t>
            </a:r>
            <a:endParaRPr lang="en-US" altLang="ja-JP" sz="1400" spc="-25" dirty="0">
              <a:latin typeface="Meiryo UI"/>
              <a:cs typeface="Meiryo UI"/>
            </a:endParaRPr>
          </a:p>
          <a:p>
            <a:pPr marL="12700">
              <a:lnSpc>
                <a:spcPct val="100000"/>
              </a:lnSpc>
              <a:spcBef>
                <a:spcPts val="100"/>
              </a:spcBef>
            </a:pPr>
            <a:endParaRPr lang="en-US" altLang="ja-JP" sz="1400" spc="-25" dirty="0">
              <a:latin typeface="Meiryo UI"/>
              <a:cs typeface="Meiryo UI"/>
            </a:endParaRPr>
          </a:p>
          <a:p>
            <a:pPr marL="12700">
              <a:lnSpc>
                <a:spcPct val="100000"/>
              </a:lnSpc>
              <a:spcBef>
                <a:spcPts val="100"/>
              </a:spcBef>
            </a:pPr>
            <a:r>
              <a:rPr lang="ja-JP" altLang="en-US" sz="1200" spc="-25" dirty="0">
                <a:latin typeface="Meiryo UI"/>
                <a:cs typeface="Meiryo UI"/>
              </a:rPr>
              <a:t>　見積回答を入力し、提出頂く</a:t>
            </a:r>
            <a:r>
              <a:rPr lang="en-US" altLang="ja-JP" sz="1200" spc="-25" dirty="0">
                <a:latin typeface="Meiryo UI"/>
                <a:cs typeface="Meiryo UI"/>
              </a:rPr>
              <a:t>Fieldglass</a:t>
            </a:r>
            <a:r>
              <a:rPr lang="ja-JP" altLang="en-US" sz="1200" spc="-25" dirty="0">
                <a:latin typeface="Meiryo UI"/>
                <a:cs typeface="Meiryo UI"/>
              </a:rPr>
              <a:t>の入力ステップは３つです。</a:t>
            </a:r>
            <a:endParaRPr lang="en-US" altLang="ja-JP" sz="1200" spc="-25" dirty="0">
              <a:latin typeface="Meiryo UI"/>
              <a:cs typeface="Meiryo UI"/>
            </a:endParaRPr>
          </a:p>
          <a:p>
            <a:pPr marL="12700">
              <a:lnSpc>
                <a:spcPct val="100000"/>
              </a:lnSpc>
              <a:spcBef>
                <a:spcPts val="100"/>
              </a:spcBef>
            </a:pPr>
            <a:r>
              <a:rPr lang="ja-JP" altLang="en-US" sz="1200" spc="-25" dirty="0">
                <a:latin typeface="Meiryo UI"/>
                <a:cs typeface="Meiryo UI"/>
              </a:rPr>
              <a:t>　　　①</a:t>
            </a:r>
            <a:r>
              <a:rPr lang="en-US" altLang="ja-JP" sz="1200" spc="-25" dirty="0">
                <a:latin typeface="Meiryo UI"/>
                <a:cs typeface="Meiryo UI"/>
              </a:rPr>
              <a:t>[Setup] </a:t>
            </a:r>
            <a:r>
              <a:rPr lang="ja-JP" altLang="en-US" sz="1200" spc="-25" dirty="0">
                <a:latin typeface="Meiryo UI"/>
                <a:cs typeface="Meiryo UI"/>
              </a:rPr>
              <a:t>・・・候補者の情報を入力</a:t>
            </a:r>
            <a:endParaRPr lang="en-US" altLang="ja-JP" sz="1200" spc="-25" dirty="0">
              <a:latin typeface="Meiryo UI"/>
              <a:cs typeface="Meiryo UI"/>
            </a:endParaRPr>
          </a:p>
          <a:p>
            <a:pPr marL="12700">
              <a:lnSpc>
                <a:spcPct val="100000"/>
              </a:lnSpc>
              <a:spcBef>
                <a:spcPts val="100"/>
              </a:spcBef>
            </a:pPr>
            <a:r>
              <a:rPr lang="en-US" altLang="ja-JP" sz="1200" spc="-25" dirty="0">
                <a:latin typeface="Meiryo UI"/>
                <a:cs typeface="Meiryo UI"/>
              </a:rPr>
              <a:t>      </a:t>
            </a:r>
            <a:r>
              <a:rPr lang="ja-JP" altLang="en-US" sz="1200" spc="-25" dirty="0">
                <a:latin typeface="Meiryo UI"/>
                <a:cs typeface="Meiryo UI"/>
              </a:rPr>
              <a:t>②</a:t>
            </a:r>
            <a:r>
              <a:rPr lang="en-US" altLang="ja-JP" sz="1200" spc="-25" dirty="0">
                <a:latin typeface="Meiryo UI"/>
                <a:cs typeface="Meiryo UI"/>
              </a:rPr>
              <a:t>[Rates]</a:t>
            </a:r>
            <a:r>
              <a:rPr lang="ja-JP" altLang="en-US" sz="1200" spc="-25" dirty="0">
                <a:latin typeface="Meiryo UI"/>
                <a:cs typeface="Meiryo UI"/>
              </a:rPr>
              <a:t>　・・・見積回答金額を入力</a:t>
            </a:r>
            <a:endParaRPr lang="en-US" altLang="ja-JP" sz="1200" spc="-25" dirty="0">
              <a:latin typeface="Meiryo UI"/>
              <a:cs typeface="Meiryo UI"/>
            </a:endParaRPr>
          </a:p>
          <a:p>
            <a:pPr marL="12700">
              <a:lnSpc>
                <a:spcPct val="100000"/>
              </a:lnSpc>
              <a:spcBef>
                <a:spcPts val="100"/>
              </a:spcBef>
            </a:pPr>
            <a:r>
              <a:rPr lang="en-US" altLang="ja-JP" sz="1200" spc="-25" dirty="0">
                <a:latin typeface="Meiryo UI"/>
                <a:cs typeface="Meiryo UI"/>
              </a:rPr>
              <a:t>      </a:t>
            </a:r>
            <a:r>
              <a:rPr lang="ja-JP" altLang="en-US" sz="1200" spc="-25" dirty="0">
                <a:latin typeface="Meiryo UI"/>
                <a:cs typeface="Meiryo UI"/>
              </a:rPr>
              <a:t>③</a:t>
            </a:r>
            <a:r>
              <a:rPr lang="en-US" altLang="ja-JP" sz="1200" spc="-25" dirty="0">
                <a:latin typeface="Meiryo UI"/>
                <a:cs typeface="Meiryo UI"/>
              </a:rPr>
              <a:t>[Review and Submit]</a:t>
            </a:r>
            <a:r>
              <a:rPr lang="ja-JP" altLang="en-US" sz="1200" spc="-25" dirty="0">
                <a:latin typeface="Meiryo UI"/>
                <a:cs typeface="Meiryo UI"/>
              </a:rPr>
              <a:t>　・・・提出</a:t>
            </a:r>
            <a:endParaRPr lang="en-US" altLang="ja-JP" sz="1200" spc="-25" dirty="0">
              <a:latin typeface="Meiryo UI"/>
              <a:cs typeface="Meiryo UI"/>
            </a:endParaRPr>
          </a:p>
          <a:p>
            <a:pPr marL="12700">
              <a:lnSpc>
                <a:spcPct val="100000"/>
              </a:lnSpc>
              <a:spcBef>
                <a:spcPts val="100"/>
              </a:spcBef>
            </a:pPr>
            <a:endParaRPr lang="en-US" altLang="ja-JP" sz="1200" spc="-25" dirty="0">
              <a:latin typeface="Meiryo UI"/>
              <a:cs typeface="Meiryo UI"/>
            </a:endParaRPr>
          </a:p>
          <a:p>
            <a:pPr marL="12700">
              <a:lnSpc>
                <a:spcPct val="100000"/>
              </a:lnSpc>
              <a:spcBef>
                <a:spcPts val="100"/>
              </a:spcBef>
            </a:pPr>
            <a:r>
              <a:rPr lang="ja-JP" altLang="en-US" sz="1200" spc="-25" dirty="0">
                <a:latin typeface="Meiryo UI"/>
                <a:cs typeface="Meiryo UI"/>
              </a:rPr>
              <a:t>　</a:t>
            </a:r>
            <a:r>
              <a:rPr lang="en-US" altLang="ja-JP" sz="1200" spc="-25" dirty="0">
                <a:latin typeface="Meiryo UI"/>
                <a:cs typeface="Meiryo UI"/>
              </a:rPr>
              <a:t>[Setup] </a:t>
            </a:r>
            <a:r>
              <a:rPr lang="ja-JP" altLang="en-US" sz="1200" spc="-25" dirty="0">
                <a:latin typeface="Meiryo UI"/>
                <a:cs typeface="Meiryo UI"/>
              </a:rPr>
              <a:t>の　</a:t>
            </a:r>
            <a:r>
              <a:rPr lang="en-US" altLang="ja-JP" sz="1200" spc="-25" dirty="0">
                <a:latin typeface="Meiryo UI"/>
                <a:cs typeface="Meiryo UI"/>
              </a:rPr>
              <a:t>[Details/</a:t>
            </a:r>
            <a:r>
              <a:rPr lang="ja-JP" altLang="en-US" sz="1200" spc="-25" dirty="0">
                <a:latin typeface="Meiryo UI"/>
                <a:cs typeface="Meiryo UI"/>
              </a:rPr>
              <a:t>詳細</a:t>
            </a:r>
            <a:r>
              <a:rPr lang="en-US" altLang="ja-JP" sz="1200" spc="-25" dirty="0">
                <a:latin typeface="Meiryo UI"/>
                <a:cs typeface="Meiryo UI"/>
              </a:rPr>
              <a:t>] </a:t>
            </a:r>
            <a:r>
              <a:rPr lang="ja-JP" altLang="en-US" sz="1200" spc="-25" dirty="0">
                <a:latin typeface="Meiryo UI"/>
                <a:cs typeface="Meiryo UI"/>
              </a:rPr>
              <a:t>画面で入力いただく各項目について、</a:t>
            </a:r>
            <a:endParaRPr lang="en-US" altLang="ja-JP" sz="1200" spc="-25" dirty="0">
              <a:latin typeface="Meiryo UI"/>
              <a:cs typeface="Meiryo UI"/>
            </a:endParaRPr>
          </a:p>
          <a:p>
            <a:pPr marL="12700">
              <a:lnSpc>
                <a:spcPct val="100000"/>
              </a:lnSpc>
              <a:spcBef>
                <a:spcPts val="100"/>
              </a:spcBef>
            </a:pPr>
            <a:r>
              <a:rPr lang="ja-JP" altLang="en-US" sz="1200" spc="-25" dirty="0">
                <a:latin typeface="Meiryo UI"/>
                <a:cs typeface="Meiryo UI"/>
              </a:rPr>
              <a:t>　説明を記載しています。</a:t>
            </a:r>
            <a:r>
              <a:rPr lang="ja-JP" altLang="en-US" sz="1200" spc="-10" dirty="0">
                <a:latin typeface="Meiryo UI"/>
                <a:cs typeface="Meiryo UI"/>
              </a:rPr>
              <a:t>以下は必須入力事項です。</a:t>
            </a:r>
            <a:endParaRPr lang="en-US" altLang="ja-JP" sz="1200" spc="-25" dirty="0">
              <a:latin typeface="Meiryo UI"/>
              <a:cs typeface="Meiryo UI"/>
            </a:endParaRPr>
          </a:p>
        </p:txBody>
      </p:sp>
      <p:pic>
        <p:nvPicPr>
          <p:cNvPr id="27" name="図 26">
            <a:extLst>
              <a:ext uri="{FF2B5EF4-FFF2-40B4-BE49-F238E27FC236}">
                <a16:creationId xmlns:a16="http://schemas.microsoft.com/office/drawing/2014/main" id="{E29B70A5-0319-D4CB-199C-1D798C0FB64F}"/>
              </a:ext>
            </a:extLst>
          </p:cNvPr>
          <p:cNvPicPr>
            <a:picLocks noChangeAspect="1"/>
          </p:cNvPicPr>
          <p:nvPr/>
        </p:nvPicPr>
        <p:blipFill>
          <a:blip r:embed="rId2"/>
          <a:stretch>
            <a:fillRect/>
          </a:stretch>
        </p:blipFill>
        <p:spPr>
          <a:xfrm>
            <a:off x="251381" y="1049832"/>
            <a:ext cx="7216219" cy="4788443"/>
          </a:xfrm>
          <a:prstGeom prst="rect">
            <a:avLst/>
          </a:prstGeom>
          <a:ln>
            <a:solidFill>
              <a:schemeClr val="bg1">
                <a:lumMod val="75000"/>
              </a:schemeClr>
            </a:solidFill>
          </a:ln>
        </p:spPr>
      </p:pic>
      <p:cxnSp>
        <p:nvCxnSpPr>
          <p:cNvPr id="32" name="直線矢印コネクタ 31">
            <a:extLst>
              <a:ext uri="{FF2B5EF4-FFF2-40B4-BE49-F238E27FC236}">
                <a16:creationId xmlns:a16="http://schemas.microsoft.com/office/drawing/2014/main" id="{CE1DF615-A23D-68D4-4591-CC981567AF82}"/>
              </a:ext>
            </a:extLst>
          </p:cNvPr>
          <p:cNvCxnSpPr>
            <a:cxnSpLocks/>
          </p:cNvCxnSpPr>
          <p:nvPr/>
        </p:nvCxnSpPr>
        <p:spPr>
          <a:xfrm flipV="1">
            <a:off x="5544812" y="3962400"/>
            <a:ext cx="627388" cy="762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1AD89D51-FCC0-9E8A-D4C3-778E2DB966F5}"/>
              </a:ext>
            </a:extLst>
          </p:cNvPr>
          <p:cNvSpPr/>
          <p:nvPr/>
        </p:nvSpPr>
        <p:spPr>
          <a:xfrm>
            <a:off x="6069966" y="3674028"/>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コネクタ: カギ線 36">
            <a:extLst>
              <a:ext uri="{FF2B5EF4-FFF2-40B4-BE49-F238E27FC236}">
                <a16:creationId xmlns:a16="http://schemas.microsoft.com/office/drawing/2014/main" id="{B022C793-A104-3A9E-9D1B-EF5B3F81DE54}"/>
              </a:ext>
            </a:extLst>
          </p:cNvPr>
          <p:cNvCxnSpPr>
            <a:cxnSpLocks/>
            <a:endCxn id="58" idx="0"/>
          </p:cNvCxnSpPr>
          <p:nvPr/>
        </p:nvCxnSpPr>
        <p:spPr>
          <a:xfrm rot="10800000" flipV="1">
            <a:off x="6065504" y="3031978"/>
            <a:ext cx="1726425" cy="636637"/>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1B374A0C-0533-46A1-172C-515C05B79876}"/>
              </a:ext>
            </a:extLst>
          </p:cNvPr>
          <p:cNvSpPr/>
          <p:nvPr/>
        </p:nvSpPr>
        <p:spPr>
          <a:xfrm>
            <a:off x="7696200" y="1828800"/>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30D1577C-077F-7E03-3611-5F174500939C}"/>
              </a:ext>
            </a:extLst>
          </p:cNvPr>
          <p:cNvSpPr/>
          <p:nvPr/>
        </p:nvSpPr>
        <p:spPr>
          <a:xfrm>
            <a:off x="7686551" y="2724150"/>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9F1BB13A-1D03-5590-249C-88AA6AB15FC3}"/>
              </a:ext>
            </a:extLst>
          </p:cNvPr>
          <p:cNvSpPr/>
          <p:nvPr/>
        </p:nvSpPr>
        <p:spPr>
          <a:xfrm>
            <a:off x="2502256" y="4619351"/>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コネクタ: カギ線 44">
            <a:extLst>
              <a:ext uri="{FF2B5EF4-FFF2-40B4-BE49-F238E27FC236}">
                <a16:creationId xmlns:a16="http://schemas.microsoft.com/office/drawing/2014/main" id="{A91409DA-75BE-78EC-6012-128E2F6BCBA7}"/>
              </a:ext>
            </a:extLst>
          </p:cNvPr>
          <p:cNvCxnSpPr>
            <a:cxnSpLocks/>
            <a:stCxn id="68" idx="1"/>
            <a:endCxn id="60" idx="3"/>
          </p:cNvCxnSpPr>
          <p:nvPr/>
        </p:nvCxnSpPr>
        <p:spPr>
          <a:xfrm rot="10800000" flipV="1">
            <a:off x="2698411" y="3803753"/>
            <a:ext cx="5149181" cy="832988"/>
          </a:xfrm>
          <a:prstGeom prst="bentConnector3">
            <a:avLst>
              <a:gd name="adj1" fmla="val 5605"/>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B484FB8F-F977-2AD2-FF41-768A8566AE64}"/>
              </a:ext>
            </a:extLst>
          </p:cNvPr>
          <p:cNvSpPr/>
          <p:nvPr/>
        </p:nvSpPr>
        <p:spPr>
          <a:xfrm>
            <a:off x="7712475" y="2702478"/>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4E897662-60EC-5316-EB4B-078F90A9BAFC}"/>
              </a:ext>
            </a:extLst>
          </p:cNvPr>
          <p:cNvSpPr/>
          <p:nvPr/>
        </p:nvSpPr>
        <p:spPr>
          <a:xfrm>
            <a:off x="7769147" y="3597828"/>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コネクタ: カギ線 54">
            <a:extLst>
              <a:ext uri="{FF2B5EF4-FFF2-40B4-BE49-F238E27FC236}">
                <a16:creationId xmlns:a16="http://schemas.microsoft.com/office/drawing/2014/main" id="{22857083-FAF6-781D-1872-06E15B695CC7}"/>
              </a:ext>
            </a:extLst>
          </p:cNvPr>
          <p:cNvCxnSpPr>
            <a:cxnSpLocks/>
          </p:cNvCxnSpPr>
          <p:nvPr/>
        </p:nvCxnSpPr>
        <p:spPr>
          <a:xfrm rot="10800000" flipV="1">
            <a:off x="3241475" y="4187820"/>
            <a:ext cx="4606116" cy="765175"/>
          </a:xfrm>
          <a:prstGeom prst="bentConnector3">
            <a:avLst>
              <a:gd name="adj1" fmla="val 3886"/>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FAB8003B-8FC5-CDDB-B039-06321750BB6B}"/>
              </a:ext>
            </a:extLst>
          </p:cNvPr>
          <p:cNvCxnSpPr>
            <a:cxnSpLocks/>
          </p:cNvCxnSpPr>
          <p:nvPr/>
        </p:nvCxnSpPr>
        <p:spPr>
          <a:xfrm rot="10800000">
            <a:off x="2047655" y="5513673"/>
            <a:ext cx="5726148" cy="249"/>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43172DD3-5774-B661-6BC3-3A7D3548A885}"/>
              </a:ext>
            </a:extLst>
          </p:cNvPr>
          <p:cNvSpPr/>
          <p:nvPr/>
        </p:nvSpPr>
        <p:spPr>
          <a:xfrm>
            <a:off x="7651481" y="4776542"/>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6097C56D-18FA-E78C-1FC5-865AF1A4D63B}"/>
              </a:ext>
            </a:extLst>
          </p:cNvPr>
          <p:cNvSpPr/>
          <p:nvPr/>
        </p:nvSpPr>
        <p:spPr>
          <a:xfrm>
            <a:off x="7677405" y="4754870"/>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E0ACA63-0F58-3E48-4FFE-FC6C74AF48DA}"/>
              </a:ext>
            </a:extLst>
          </p:cNvPr>
          <p:cNvSpPr/>
          <p:nvPr/>
        </p:nvSpPr>
        <p:spPr>
          <a:xfrm>
            <a:off x="7734077" y="5650220"/>
            <a:ext cx="79453" cy="7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object 6">
            <a:extLst>
              <a:ext uri="{FF2B5EF4-FFF2-40B4-BE49-F238E27FC236}">
                <a16:creationId xmlns:a16="http://schemas.microsoft.com/office/drawing/2014/main" id="{6142EC56-8C16-AA60-442B-043D01F5277B}"/>
              </a:ext>
            </a:extLst>
          </p:cNvPr>
          <p:cNvSpPr txBox="1"/>
          <p:nvPr/>
        </p:nvSpPr>
        <p:spPr>
          <a:xfrm>
            <a:off x="7847591" y="3689619"/>
            <a:ext cx="19743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②</a:t>
            </a:r>
            <a:r>
              <a:rPr lang="en-US" altLang="ja-JP" sz="1400" spc="-25" dirty="0">
                <a:latin typeface="Meiryo UI"/>
                <a:cs typeface="Meiryo UI"/>
              </a:rPr>
              <a:t> [Code(optional)]</a:t>
            </a:r>
          </a:p>
        </p:txBody>
      </p:sp>
      <p:sp>
        <p:nvSpPr>
          <p:cNvPr id="69" name="object 6">
            <a:extLst>
              <a:ext uri="{FF2B5EF4-FFF2-40B4-BE49-F238E27FC236}">
                <a16:creationId xmlns:a16="http://schemas.microsoft.com/office/drawing/2014/main" id="{068E27C0-DC7D-EFB3-D618-9E2571A1F902}"/>
              </a:ext>
            </a:extLst>
          </p:cNvPr>
          <p:cNvSpPr txBox="1"/>
          <p:nvPr/>
        </p:nvSpPr>
        <p:spPr>
          <a:xfrm>
            <a:off x="7808873" y="2942911"/>
            <a:ext cx="4227180" cy="638636"/>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① </a:t>
            </a:r>
            <a:r>
              <a:rPr lang="en-US" altLang="ja-JP" sz="1400" spc="-25" dirty="0">
                <a:latin typeface="Meiryo UI"/>
                <a:cs typeface="Meiryo UI"/>
              </a:rPr>
              <a:t>[Search Existing Workforce] </a:t>
            </a:r>
          </a:p>
          <a:p>
            <a:pPr marL="12700">
              <a:lnSpc>
                <a:spcPct val="100000"/>
              </a:lnSpc>
              <a:spcBef>
                <a:spcPts val="100"/>
              </a:spcBef>
            </a:pPr>
            <a:r>
              <a:rPr lang="en-US" altLang="ja-JP" sz="1400" spc="-25" dirty="0">
                <a:latin typeface="Meiryo UI"/>
                <a:cs typeface="Meiryo UI"/>
              </a:rPr>
              <a:t>    </a:t>
            </a:r>
            <a:r>
              <a:rPr lang="ja-JP" altLang="en-US" sz="1400" spc="-25" dirty="0">
                <a:latin typeface="Meiryo UI"/>
                <a:cs typeface="Meiryo UI"/>
              </a:rPr>
              <a:t> </a:t>
            </a:r>
            <a:r>
              <a:rPr lang="ja-JP" altLang="en-US" sz="1100" spc="-25" dirty="0">
                <a:latin typeface="Meiryo UI"/>
                <a:cs typeface="Meiryo UI"/>
              </a:rPr>
              <a:t>過去に</a:t>
            </a:r>
            <a:r>
              <a:rPr lang="en-US" altLang="ja-JP" sz="1100" spc="-25" dirty="0">
                <a:latin typeface="Meiryo UI"/>
                <a:cs typeface="Meiryo UI"/>
              </a:rPr>
              <a:t>Fieldglass</a:t>
            </a:r>
            <a:r>
              <a:rPr lang="ja-JP" altLang="en-US" sz="1100" spc="-25" dirty="0">
                <a:latin typeface="Meiryo UI"/>
                <a:cs typeface="Meiryo UI"/>
              </a:rPr>
              <a:t>で見積回答の実績のある派遣社員の方は履歴から</a:t>
            </a:r>
            <a:endParaRPr lang="en-US" altLang="ja-JP" sz="1100" spc="-25" dirty="0">
              <a:latin typeface="Meiryo UI"/>
              <a:cs typeface="Meiryo UI"/>
            </a:endParaRPr>
          </a:p>
          <a:p>
            <a:pPr marL="12700">
              <a:lnSpc>
                <a:spcPct val="100000"/>
              </a:lnSpc>
              <a:spcBef>
                <a:spcPts val="100"/>
              </a:spcBef>
            </a:pPr>
            <a:r>
              <a:rPr lang="ja-JP" altLang="en-US" sz="1100" spc="-25" dirty="0">
                <a:latin typeface="Meiryo UI"/>
                <a:cs typeface="Meiryo UI"/>
              </a:rPr>
              <a:t>　　　選択入力が可能です。</a:t>
            </a:r>
            <a:endParaRPr lang="en-US" altLang="ja-JP" sz="1100" spc="-25" dirty="0">
              <a:latin typeface="Meiryo UI"/>
              <a:cs typeface="Meiryo UI"/>
            </a:endParaRPr>
          </a:p>
        </p:txBody>
      </p:sp>
      <p:sp>
        <p:nvSpPr>
          <p:cNvPr id="70" name="object 6">
            <a:extLst>
              <a:ext uri="{FF2B5EF4-FFF2-40B4-BE49-F238E27FC236}">
                <a16:creationId xmlns:a16="http://schemas.microsoft.com/office/drawing/2014/main" id="{8EAAD53B-96FA-ED61-3289-D5428705998F}"/>
              </a:ext>
            </a:extLst>
          </p:cNvPr>
          <p:cNvSpPr txBox="1"/>
          <p:nvPr/>
        </p:nvSpPr>
        <p:spPr>
          <a:xfrm>
            <a:off x="7864537" y="5419495"/>
            <a:ext cx="4076082" cy="895117"/>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panose="020B0604030504040204" pitchFamily="50" charset="-128"/>
                <a:ea typeface="Meiryo UI" panose="020B0604030504040204" pitchFamily="50" charset="-128"/>
                <a:cs typeface="Meiryo UI"/>
              </a:rPr>
              <a:t>⑤</a:t>
            </a:r>
            <a:r>
              <a:rPr lang="en-US" altLang="ja-JP" sz="1400" spc="-25" dirty="0">
                <a:latin typeface="Meiryo UI" panose="020B0604030504040204" pitchFamily="50" charset="-128"/>
                <a:ea typeface="Meiryo UI" panose="020B0604030504040204" pitchFamily="50" charset="-128"/>
                <a:cs typeface="Meiryo UI"/>
              </a:rPr>
              <a:t> [Unique ID(option)]</a:t>
            </a:r>
          </a:p>
          <a:p>
            <a:pPr marL="12700">
              <a:lnSpc>
                <a:spcPct val="100000"/>
              </a:lnSpc>
              <a:spcBef>
                <a:spcPts val="100"/>
              </a:spcBef>
            </a:pPr>
            <a:r>
              <a:rPr lang="ja-JP" altLang="en-US" sz="1000" spc="-25" dirty="0">
                <a:latin typeface="Meiryo UI" panose="020B0604030504040204" pitchFamily="50" charset="-128"/>
                <a:ea typeface="Meiryo UI" panose="020B0604030504040204" pitchFamily="50" charset="-128"/>
                <a:cs typeface="Meiryo UI"/>
              </a:rPr>
              <a:t>　　</a:t>
            </a:r>
            <a:r>
              <a:rPr lang="en-US" altLang="ja-JP" sz="1000" dirty="0">
                <a:latin typeface="Meiryo UI" panose="020B0604030504040204" pitchFamily="50" charset="-128"/>
                <a:ea typeface="Meiryo UI" panose="020B0604030504040204" pitchFamily="50" charset="-128"/>
              </a:rPr>
              <a:t>Unique ID</a:t>
            </a:r>
            <a:r>
              <a:rPr lang="ja-JP" altLang="en-US" sz="1000" dirty="0">
                <a:latin typeface="Meiryo UI" panose="020B0604030504040204" pitchFamily="50" charset="-128"/>
                <a:ea typeface="Meiryo UI" panose="020B0604030504040204" pitchFamily="50" charset="-128"/>
              </a:rPr>
              <a:t>は、次ページ⑥ </a:t>
            </a:r>
            <a:r>
              <a:rPr lang="en-US" altLang="ja-JP" sz="1000" dirty="0">
                <a:latin typeface="Meiryo UI" panose="020B0604030504040204" pitchFamily="50" charset="-128"/>
                <a:ea typeface="Meiryo UI" panose="020B0604030504040204" pitchFamily="50" charset="-128"/>
              </a:rPr>
              <a:t>[Security ID] </a:t>
            </a:r>
            <a:r>
              <a:rPr lang="ja-JP" altLang="en-US" sz="1000" dirty="0">
                <a:latin typeface="Meiryo UI" panose="020B0604030504040204" pitchFamily="50" charset="-128"/>
                <a:ea typeface="Meiryo UI" panose="020B0604030504040204" pitchFamily="50" charset="-128"/>
              </a:rPr>
              <a:t>と同じ値を入力。 </a:t>
            </a:r>
            <a:r>
              <a:rPr lang="en-US" altLang="ja-JP" sz="1000" spc="-25" dirty="0">
                <a:latin typeface="Meiryo UI" panose="020B0604030504040204" pitchFamily="50" charset="-128"/>
                <a:ea typeface="Meiryo UI" panose="020B0604030504040204" pitchFamily="50" charset="-128"/>
                <a:cs typeface="Meiryo UI"/>
              </a:rPr>
              <a:t> </a:t>
            </a:r>
          </a:p>
          <a:p>
            <a:pPr marL="12700">
              <a:lnSpc>
                <a:spcPct val="100000"/>
              </a:lnSpc>
              <a:spcBef>
                <a:spcPts val="100"/>
              </a:spcBef>
            </a:pPr>
            <a:endParaRPr lang="en-US" altLang="ja-JP" sz="1000" spc="-15" dirty="0">
              <a:latin typeface="Meiryo UI" panose="020B0604030504040204" pitchFamily="50" charset="-128"/>
              <a:ea typeface="Meiryo UI" panose="020B0604030504040204" pitchFamily="50" charset="-128"/>
              <a:cs typeface="Meiryo UI"/>
            </a:endParaRPr>
          </a:p>
          <a:p>
            <a:pPr marL="12700">
              <a:lnSpc>
                <a:spcPct val="100000"/>
              </a:lnSpc>
              <a:spcBef>
                <a:spcPts val="100"/>
              </a:spcBef>
            </a:pPr>
            <a:endParaRPr lang="en-US" altLang="ja-JP" sz="1000" spc="-15" dirty="0">
              <a:latin typeface="Meiryo UI" panose="020B0604030504040204" pitchFamily="50" charset="-128"/>
              <a:ea typeface="Meiryo UI" panose="020B0604030504040204" pitchFamily="50" charset="-128"/>
              <a:cs typeface="Meiryo UI"/>
            </a:endParaRPr>
          </a:p>
          <a:p>
            <a:pPr marL="12700">
              <a:lnSpc>
                <a:spcPct val="100000"/>
              </a:lnSpc>
              <a:spcBef>
                <a:spcPts val="100"/>
              </a:spcBef>
            </a:pPr>
            <a:r>
              <a:rPr lang="ja-JP" altLang="en-US" sz="1000" spc="-15" dirty="0">
                <a:latin typeface="Meiryo UI" panose="020B0604030504040204" pitchFamily="50" charset="-128"/>
                <a:ea typeface="Meiryo UI" panose="020B0604030504040204" pitchFamily="50" charset="-128"/>
                <a:cs typeface="Meiryo UI"/>
              </a:rPr>
              <a:t>↓次のページへ続きます</a:t>
            </a:r>
            <a:endParaRPr lang="en-US" altLang="ja-JP" sz="1000" spc="-25" dirty="0">
              <a:latin typeface="Meiryo UI" panose="020B0604030504040204" pitchFamily="50" charset="-128"/>
              <a:ea typeface="Meiryo UI" panose="020B0604030504040204" pitchFamily="50" charset="-128"/>
              <a:cs typeface="Meiryo UI"/>
            </a:endParaRPr>
          </a:p>
        </p:txBody>
      </p:sp>
      <p:sp>
        <p:nvSpPr>
          <p:cNvPr id="71" name="object 6">
            <a:extLst>
              <a:ext uri="{FF2B5EF4-FFF2-40B4-BE49-F238E27FC236}">
                <a16:creationId xmlns:a16="http://schemas.microsoft.com/office/drawing/2014/main" id="{D2CA8983-D72E-5242-5283-DC5F1B17B9B3}"/>
              </a:ext>
            </a:extLst>
          </p:cNvPr>
          <p:cNvSpPr txBox="1"/>
          <p:nvPr/>
        </p:nvSpPr>
        <p:spPr>
          <a:xfrm>
            <a:off x="7785111" y="4056323"/>
            <a:ext cx="4330689" cy="1413207"/>
          </a:xfrm>
          <a:prstGeom prst="rect">
            <a:avLst/>
          </a:prstGeom>
        </p:spPr>
        <p:txBody>
          <a:bodyPr vert="horz" wrap="square" lIns="0" tIns="12700" rIns="0" bIns="0" rtlCol="0">
            <a:spAutoFit/>
          </a:bodyPr>
          <a:lstStyle/>
          <a:p>
            <a:pPr marL="12700">
              <a:lnSpc>
                <a:spcPct val="100000"/>
              </a:lnSpc>
              <a:spcBef>
                <a:spcPts val="100"/>
              </a:spcBef>
            </a:pPr>
            <a:r>
              <a:rPr lang="en-US" altLang="ja-JP" sz="1400" spc="-25" dirty="0">
                <a:latin typeface="Meiryo UI"/>
                <a:cs typeface="Meiryo UI"/>
              </a:rPr>
              <a:t> </a:t>
            </a:r>
            <a:r>
              <a:rPr lang="ja-JP" altLang="en-US" sz="1400" spc="-25" dirty="0">
                <a:latin typeface="Meiryo UI"/>
                <a:cs typeface="Meiryo UI"/>
              </a:rPr>
              <a:t>③</a:t>
            </a:r>
            <a:r>
              <a:rPr lang="en-US" altLang="ja-JP" sz="1400" spc="-25" dirty="0">
                <a:latin typeface="Meiryo UI"/>
                <a:cs typeface="Meiryo UI"/>
              </a:rPr>
              <a:t> [First Name/</a:t>
            </a:r>
            <a:r>
              <a:rPr lang="ja-JP" altLang="en-US" sz="1400" spc="-25" dirty="0">
                <a:latin typeface="Meiryo UI"/>
                <a:cs typeface="Meiryo UI"/>
              </a:rPr>
              <a:t>名</a:t>
            </a:r>
            <a:r>
              <a:rPr lang="en-US" altLang="ja-JP" sz="1400" spc="-25" dirty="0">
                <a:latin typeface="Meiryo UI"/>
                <a:cs typeface="Meiryo UI"/>
              </a:rPr>
              <a:t>] </a:t>
            </a:r>
            <a:r>
              <a:rPr lang="ja-JP" altLang="en-US" sz="1400" spc="-25" dirty="0">
                <a:latin typeface="Meiryo UI"/>
                <a:cs typeface="Meiryo UI"/>
              </a:rPr>
              <a:t>と ④</a:t>
            </a:r>
            <a:r>
              <a:rPr lang="en-US" altLang="ja-JP" sz="1400" spc="-25" dirty="0">
                <a:latin typeface="Meiryo UI"/>
                <a:cs typeface="Meiryo UI"/>
              </a:rPr>
              <a:t>[Last Name/</a:t>
            </a:r>
            <a:r>
              <a:rPr lang="ja-JP" altLang="en-US" sz="1400" spc="-25" dirty="0">
                <a:latin typeface="Meiryo UI"/>
                <a:cs typeface="Meiryo UI"/>
              </a:rPr>
              <a:t>姓</a:t>
            </a:r>
            <a:r>
              <a:rPr lang="en-US" altLang="ja-JP" sz="1400" spc="-25" dirty="0">
                <a:latin typeface="Meiryo UI"/>
                <a:cs typeface="Meiryo UI"/>
              </a:rPr>
              <a:t>]</a:t>
            </a:r>
          </a:p>
          <a:p>
            <a:pPr marL="12700">
              <a:lnSpc>
                <a:spcPct val="100000"/>
              </a:lnSpc>
              <a:spcBef>
                <a:spcPts val="100"/>
              </a:spcBef>
            </a:pPr>
            <a:r>
              <a:rPr lang="en-US" altLang="ja-JP" sz="1400" spc="-25" dirty="0">
                <a:latin typeface="Meiryo UI"/>
                <a:cs typeface="Meiryo UI"/>
              </a:rPr>
              <a:t>   </a:t>
            </a:r>
            <a:r>
              <a:rPr lang="ja-JP" altLang="en-US" sz="1400" spc="-25" dirty="0">
                <a:latin typeface="Meiryo UI"/>
                <a:cs typeface="Meiryo UI"/>
              </a:rPr>
              <a:t>　　</a:t>
            </a:r>
            <a:r>
              <a:rPr lang="ja-JP" altLang="en-US" sz="1050" spc="-25" dirty="0">
                <a:solidFill>
                  <a:schemeClr val="tx1"/>
                </a:solidFill>
                <a:latin typeface="Meiryo UI"/>
                <a:cs typeface="Meiryo UI"/>
              </a:rPr>
              <a:t>注</a:t>
            </a:r>
            <a:r>
              <a:rPr lang="en-US" altLang="ja-JP" sz="1050" spc="-25" dirty="0">
                <a:solidFill>
                  <a:schemeClr val="tx1"/>
                </a:solidFill>
                <a:latin typeface="Meiryo UI"/>
                <a:cs typeface="Meiryo UI"/>
              </a:rPr>
              <a:t>) </a:t>
            </a:r>
            <a:r>
              <a:rPr lang="ja-JP" altLang="en-US" sz="1100" spc="-25" dirty="0">
                <a:solidFill>
                  <a:schemeClr val="tx1"/>
                </a:solidFill>
                <a:latin typeface="Meiryo UI"/>
                <a:cs typeface="Meiryo UI"/>
              </a:rPr>
              <a:t>システム上の識別制限のため、アルファベット</a:t>
            </a:r>
            <a:r>
              <a:rPr lang="ja-JP" altLang="en-US" sz="1100" spc="-25" dirty="0">
                <a:latin typeface="Meiryo UI"/>
                <a:cs typeface="Meiryo UI"/>
              </a:rPr>
              <a:t>で記入 </a:t>
            </a:r>
            <a:endParaRPr lang="en-US" altLang="ja-JP" sz="1100" spc="-25" dirty="0">
              <a:latin typeface="Meiryo UI"/>
              <a:cs typeface="Meiryo UI"/>
            </a:endParaRPr>
          </a:p>
          <a:p>
            <a:pPr marL="12700">
              <a:lnSpc>
                <a:spcPct val="100000"/>
              </a:lnSpc>
              <a:spcBef>
                <a:spcPts val="100"/>
              </a:spcBef>
            </a:pPr>
            <a:r>
              <a:rPr lang="ja-JP" altLang="en-US" sz="1100" spc="-25" dirty="0">
                <a:latin typeface="Meiryo UI"/>
                <a:cs typeface="Meiryo UI"/>
              </a:rPr>
              <a:t>　　　　　　例）</a:t>
            </a:r>
            <a:r>
              <a:rPr lang="en-US" altLang="ja-JP" sz="1100" dirty="0">
                <a:latin typeface="Meiryo UI"/>
                <a:cs typeface="Meiryo UI"/>
              </a:rPr>
              <a:t> First</a:t>
            </a:r>
            <a:r>
              <a:rPr lang="en-US" altLang="ja-JP" sz="1100" spc="-15" dirty="0">
                <a:latin typeface="Meiryo UI"/>
                <a:cs typeface="Meiryo UI"/>
              </a:rPr>
              <a:t> </a:t>
            </a:r>
            <a:r>
              <a:rPr lang="en-US" altLang="ja-JP" sz="1100" dirty="0">
                <a:latin typeface="Meiryo UI"/>
                <a:cs typeface="Meiryo UI"/>
              </a:rPr>
              <a:t>Name:</a:t>
            </a:r>
            <a:r>
              <a:rPr lang="en-US" altLang="ja-JP" sz="1100" spc="-35" dirty="0">
                <a:latin typeface="Meiryo UI"/>
                <a:cs typeface="Meiryo UI"/>
              </a:rPr>
              <a:t> </a:t>
            </a:r>
            <a:r>
              <a:rPr lang="en-US" altLang="ja-JP" sz="1100" spc="-10" dirty="0">
                <a:latin typeface="Meiryo UI"/>
                <a:cs typeface="Meiryo UI"/>
              </a:rPr>
              <a:t>HANAKO </a:t>
            </a:r>
            <a:r>
              <a:rPr lang="ja-JP" altLang="en-US" sz="1100" spc="-10" dirty="0">
                <a:latin typeface="Meiryo UI"/>
                <a:cs typeface="Meiryo UI"/>
              </a:rPr>
              <a:t>　　　　</a:t>
            </a:r>
            <a:r>
              <a:rPr lang="en-US" altLang="ja-JP" sz="1100" dirty="0">
                <a:latin typeface="Meiryo UI"/>
                <a:cs typeface="Meiryo UI"/>
              </a:rPr>
              <a:t> </a:t>
            </a:r>
          </a:p>
          <a:p>
            <a:pPr marL="12700">
              <a:lnSpc>
                <a:spcPct val="100000"/>
              </a:lnSpc>
              <a:spcBef>
                <a:spcPts val="100"/>
              </a:spcBef>
            </a:pPr>
            <a:r>
              <a:rPr lang="ja-JP" altLang="en-US" sz="1100" dirty="0">
                <a:latin typeface="Meiryo UI"/>
                <a:cs typeface="Meiryo UI"/>
              </a:rPr>
              <a:t>　　　　　　　　　 </a:t>
            </a:r>
            <a:r>
              <a:rPr lang="en-US" altLang="ja-JP" sz="1100" dirty="0">
                <a:latin typeface="Meiryo UI"/>
                <a:cs typeface="Meiryo UI"/>
              </a:rPr>
              <a:t>Last</a:t>
            </a:r>
            <a:r>
              <a:rPr lang="en-US" altLang="ja-JP" sz="1100" spc="-30" dirty="0">
                <a:latin typeface="Meiryo UI"/>
                <a:cs typeface="Meiryo UI"/>
              </a:rPr>
              <a:t> </a:t>
            </a:r>
            <a:r>
              <a:rPr lang="en-US" altLang="ja-JP" sz="1100" dirty="0">
                <a:latin typeface="Meiryo UI"/>
                <a:cs typeface="Meiryo UI"/>
              </a:rPr>
              <a:t>Name:</a:t>
            </a:r>
            <a:r>
              <a:rPr lang="en-US" altLang="ja-JP" sz="1100" spc="-15" dirty="0">
                <a:latin typeface="Meiryo UI"/>
                <a:cs typeface="Meiryo UI"/>
              </a:rPr>
              <a:t> </a:t>
            </a:r>
            <a:r>
              <a:rPr lang="en-US" altLang="ja-JP" sz="1100" spc="-10" dirty="0">
                <a:latin typeface="Meiryo UI"/>
                <a:cs typeface="Meiryo UI"/>
              </a:rPr>
              <a:t>TANAKA</a:t>
            </a:r>
            <a:endParaRPr lang="en-US" altLang="ja-JP" sz="1100" spc="-25" dirty="0">
              <a:latin typeface="Meiryo UI"/>
              <a:cs typeface="Meiryo UI"/>
            </a:endParaRPr>
          </a:p>
          <a:p>
            <a:pPr marL="12700">
              <a:lnSpc>
                <a:spcPct val="100000"/>
              </a:lnSpc>
              <a:spcBef>
                <a:spcPts val="100"/>
              </a:spcBef>
            </a:pPr>
            <a:r>
              <a:rPr lang="ja-JP" altLang="en-US" sz="1100" spc="-25" dirty="0">
                <a:latin typeface="Meiryo UI"/>
                <a:cs typeface="Meiryo UI"/>
              </a:rPr>
              <a:t>　 　　　・候補者名の公開は、キンドリルで採用が決定するまで</a:t>
            </a:r>
            <a:endParaRPr lang="en-US" altLang="ja-JP" sz="1100" spc="-25" dirty="0">
              <a:latin typeface="Meiryo UI"/>
              <a:cs typeface="Meiryo UI"/>
            </a:endParaRPr>
          </a:p>
          <a:p>
            <a:pPr marL="12700">
              <a:lnSpc>
                <a:spcPct val="100000"/>
              </a:lnSpc>
              <a:spcBef>
                <a:spcPts val="100"/>
              </a:spcBef>
            </a:pPr>
            <a:r>
              <a:rPr lang="en-US" altLang="ja-JP" sz="1100" spc="-25" dirty="0">
                <a:latin typeface="Meiryo UI"/>
                <a:cs typeface="Meiryo UI"/>
              </a:rPr>
              <a:t>           [Withheld/</a:t>
            </a:r>
            <a:r>
              <a:rPr lang="ja-JP" altLang="en-US" sz="1100" spc="-25" dirty="0">
                <a:latin typeface="Meiryo UI"/>
                <a:cs typeface="Meiryo UI"/>
              </a:rPr>
              <a:t>非表示</a:t>
            </a:r>
            <a:r>
              <a:rPr lang="en-US" altLang="ja-JP" sz="1100" spc="-25" dirty="0">
                <a:latin typeface="Meiryo UI"/>
                <a:cs typeface="Meiryo UI"/>
              </a:rPr>
              <a:t>] </a:t>
            </a:r>
            <a:r>
              <a:rPr lang="ja-JP" altLang="en-US" sz="1100" spc="-25" dirty="0">
                <a:latin typeface="Meiryo UI"/>
                <a:cs typeface="Meiryo UI"/>
              </a:rPr>
              <a:t>になりキンドリルには開示されません。</a:t>
            </a:r>
            <a:endParaRPr lang="en-US" altLang="ja-JP" sz="1100" spc="-25" dirty="0">
              <a:latin typeface="Meiryo UI"/>
              <a:cs typeface="Meiryo UI"/>
            </a:endParaRPr>
          </a:p>
          <a:p>
            <a:pPr marL="12700">
              <a:lnSpc>
                <a:spcPct val="100000"/>
              </a:lnSpc>
              <a:spcBef>
                <a:spcPts val="100"/>
              </a:spcBef>
            </a:pPr>
            <a:endParaRPr lang="en-US" altLang="ja-JP" sz="1400" spc="-25" dirty="0">
              <a:latin typeface="Meiryo UI"/>
              <a:cs typeface="Meiryo UI"/>
            </a:endParaRPr>
          </a:p>
        </p:txBody>
      </p:sp>
      <p:sp>
        <p:nvSpPr>
          <p:cNvPr id="13" name="正方形/長方形 12">
            <a:extLst>
              <a:ext uri="{FF2B5EF4-FFF2-40B4-BE49-F238E27FC236}">
                <a16:creationId xmlns:a16="http://schemas.microsoft.com/office/drawing/2014/main" id="{BA05CB40-0F4E-F835-BEF7-56F6478BDB8C}"/>
              </a:ext>
            </a:extLst>
          </p:cNvPr>
          <p:cNvSpPr/>
          <p:nvPr/>
        </p:nvSpPr>
        <p:spPr>
          <a:xfrm>
            <a:off x="477848" y="3335024"/>
            <a:ext cx="512752" cy="2607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4" name="コネクタ: カギ線 13">
            <a:extLst>
              <a:ext uri="{FF2B5EF4-FFF2-40B4-BE49-F238E27FC236}">
                <a16:creationId xmlns:a16="http://schemas.microsoft.com/office/drawing/2014/main" id="{A62AD119-118B-B22E-D219-2DAAFEEE1B3B}"/>
              </a:ext>
            </a:extLst>
          </p:cNvPr>
          <p:cNvCxnSpPr>
            <a:cxnSpLocks/>
            <a:endCxn id="13" idx="3"/>
          </p:cNvCxnSpPr>
          <p:nvPr/>
        </p:nvCxnSpPr>
        <p:spPr>
          <a:xfrm rot="10800000" flipV="1">
            <a:off x="990601" y="2561038"/>
            <a:ext cx="6670027" cy="904345"/>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DCB537-FA38-C321-D72A-871D4920DF75}"/>
              </a:ext>
            </a:extLst>
          </p:cNvPr>
          <p:cNvSpPr/>
          <p:nvPr/>
        </p:nvSpPr>
        <p:spPr>
          <a:xfrm>
            <a:off x="7752202" y="1328674"/>
            <a:ext cx="456749" cy="2607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DCB0A75-E0BC-3B82-54C4-6B31298F429E}"/>
              </a:ext>
            </a:extLst>
          </p:cNvPr>
          <p:cNvSpPr/>
          <p:nvPr/>
        </p:nvSpPr>
        <p:spPr>
          <a:xfrm>
            <a:off x="7813530" y="1788554"/>
            <a:ext cx="154645" cy="1942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6F2C0D89-E7A9-6644-999F-AF1341CE5515}"/>
              </a:ext>
            </a:extLst>
          </p:cNvPr>
          <p:cNvSpPr/>
          <p:nvPr/>
        </p:nvSpPr>
        <p:spPr>
          <a:xfrm>
            <a:off x="6031105" y="3723683"/>
            <a:ext cx="154645" cy="1942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58" name="object 8">
            <a:extLst>
              <a:ext uri="{FF2B5EF4-FFF2-40B4-BE49-F238E27FC236}">
                <a16:creationId xmlns:a16="http://schemas.microsoft.com/office/drawing/2014/main" id="{70BFFA6E-EBB4-1596-DE26-E9C7F62DDE31}"/>
              </a:ext>
            </a:extLst>
          </p:cNvPr>
          <p:cNvSpPr txBox="1"/>
          <p:nvPr/>
        </p:nvSpPr>
        <p:spPr>
          <a:xfrm>
            <a:off x="5909075" y="3668616"/>
            <a:ext cx="312855" cy="289823"/>
          </a:xfrm>
          <a:prstGeom prst="rect">
            <a:avLst/>
          </a:prstGeom>
        </p:spPr>
        <p:txBody>
          <a:bodyPr vert="horz" wrap="square" lIns="0" tIns="12700" rIns="0" bIns="0" rtlCol="0">
            <a:spAutoFit/>
          </a:bodyPr>
          <a:lstStyle/>
          <a:p>
            <a:pPr marL="12700">
              <a:lnSpc>
                <a:spcPct val="100000"/>
              </a:lnSpc>
              <a:spcBef>
                <a:spcPts val="100"/>
              </a:spcBef>
            </a:pPr>
            <a:r>
              <a:rPr lang="ja-JP" altLang="en-US" spc="-10" dirty="0">
                <a:solidFill>
                  <a:srgbClr val="FF0000"/>
                </a:solidFill>
                <a:latin typeface="Meiryo UI"/>
                <a:cs typeface="Meiryo UI"/>
              </a:rPr>
              <a:t>〇</a:t>
            </a:r>
            <a:endParaRPr lang="en-US" altLang="ja-JP" spc="-20" dirty="0">
              <a:solidFill>
                <a:srgbClr val="FF0000"/>
              </a:solidFill>
              <a:latin typeface="Meiryo UI"/>
              <a:cs typeface="Meiryo UI"/>
            </a:endParaRPr>
          </a:p>
        </p:txBody>
      </p:sp>
      <p:sp>
        <p:nvSpPr>
          <p:cNvPr id="60" name="object 8">
            <a:extLst>
              <a:ext uri="{FF2B5EF4-FFF2-40B4-BE49-F238E27FC236}">
                <a16:creationId xmlns:a16="http://schemas.microsoft.com/office/drawing/2014/main" id="{5A976DDA-A4A7-5F52-6CC7-ACD5E6F223A0}"/>
              </a:ext>
            </a:extLst>
          </p:cNvPr>
          <p:cNvSpPr txBox="1"/>
          <p:nvPr/>
        </p:nvSpPr>
        <p:spPr>
          <a:xfrm>
            <a:off x="2385555" y="4491829"/>
            <a:ext cx="312855" cy="289823"/>
          </a:xfrm>
          <a:prstGeom prst="rect">
            <a:avLst/>
          </a:prstGeom>
        </p:spPr>
        <p:txBody>
          <a:bodyPr vert="horz" wrap="square" lIns="0" tIns="12700" rIns="0" bIns="0" rtlCol="0">
            <a:spAutoFit/>
          </a:bodyPr>
          <a:lstStyle/>
          <a:p>
            <a:pPr marL="12700">
              <a:lnSpc>
                <a:spcPct val="100000"/>
              </a:lnSpc>
              <a:spcBef>
                <a:spcPts val="100"/>
              </a:spcBef>
            </a:pPr>
            <a:r>
              <a:rPr lang="ja-JP" altLang="en-US" spc="-10" dirty="0">
                <a:solidFill>
                  <a:srgbClr val="FF0000"/>
                </a:solidFill>
                <a:latin typeface="Meiryo UI"/>
                <a:cs typeface="Meiryo UI"/>
              </a:rPr>
              <a:t>〇</a:t>
            </a:r>
            <a:endParaRPr lang="en-US" altLang="ja-JP" spc="-20" dirty="0">
              <a:solidFill>
                <a:srgbClr val="FF0000"/>
              </a:solidFill>
              <a:latin typeface="Meiryo UI"/>
              <a:cs typeface="Meiryo UI"/>
            </a:endParaRPr>
          </a:p>
        </p:txBody>
      </p:sp>
      <p:sp>
        <p:nvSpPr>
          <p:cNvPr id="64" name="object 8">
            <a:extLst>
              <a:ext uri="{FF2B5EF4-FFF2-40B4-BE49-F238E27FC236}">
                <a16:creationId xmlns:a16="http://schemas.microsoft.com/office/drawing/2014/main" id="{B659DF26-D4E3-6AF8-B2D7-28409B83A8DE}"/>
              </a:ext>
            </a:extLst>
          </p:cNvPr>
          <p:cNvSpPr txBox="1"/>
          <p:nvPr/>
        </p:nvSpPr>
        <p:spPr>
          <a:xfrm>
            <a:off x="1590000" y="4831070"/>
            <a:ext cx="312855" cy="289823"/>
          </a:xfrm>
          <a:prstGeom prst="rect">
            <a:avLst/>
          </a:prstGeom>
        </p:spPr>
        <p:txBody>
          <a:bodyPr vert="horz" wrap="square" lIns="0" tIns="12700" rIns="0" bIns="0" rtlCol="0">
            <a:spAutoFit/>
          </a:bodyPr>
          <a:lstStyle/>
          <a:p>
            <a:pPr marL="12700">
              <a:lnSpc>
                <a:spcPct val="100000"/>
              </a:lnSpc>
              <a:spcBef>
                <a:spcPts val="100"/>
              </a:spcBef>
            </a:pPr>
            <a:r>
              <a:rPr lang="ja-JP" altLang="en-US" spc="-10" dirty="0">
                <a:solidFill>
                  <a:srgbClr val="FF0000"/>
                </a:solidFill>
                <a:latin typeface="Meiryo UI"/>
                <a:cs typeface="Meiryo UI"/>
              </a:rPr>
              <a:t>〇</a:t>
            </a:r>
            <a:endParaRPr lang="en-US" altLang="ja-JP" spc="-20" dirty="0">
              <a:solidFill>
                <a:srgbClr val="FF0000"/>
              </a:solidFill>
              <a:latin typeface="Meiryo UI"/>
              <a:cs typeface="Meiryo UI"/>
            </a:endParaRPr>
          </a:p>
        </p:txBody>
      </p:sp>
      <p:sp>
        <p:nvSpPr>
          <p:cNvPr id="65" name="object 8">
            <a:extLst>
              <a:ext uri="{FF2B5EF4-FFF2-40B4-BE49-F238E27FC236}">
                <a16:creationId xmlns:a16="http://schemas.microsoft.com/office/drawing/2014/main" id="{11E005B1-8460-638C-08BC-E04CBFFAB770}"/>
              </a:ext>
            </a:extLst>
          </p:cNvPr>
          <p:cNvSpPr txBox="1"/>
          <p:nvPr/>
        </p:nvSpPr>
        <p:spPr>
          <a:xfrm>
            <a:off x="3039945" y="4808088"/>
            <a:ext cx="312855" cy="289823"/>
          </a:xfrm>
          <a:prstGeom prst="rect">
            <a:avLst/>
          </a:prstGeom>
        </p:spPr>
        <p:txBody>
          <a:bodyPr vert="horz" wrap="square" lIns="0" tIns="12700" rIns="0" bIns="0" rtlCol="0">
            <a:spAutoFit/>
          </a:bodyPr>
          <a:lstStyle/>
          <a:p>
            <a:pPr marL="12700">
              <a:lnSpc>
                <a:spcPct val="100000"/>
              </a:lnSpc>
              <a:spcBef>
                <a:spcPts val="100"/>
              </a:spcBef>
            </a:pPr>
            <a:r>
              <a:rPr lang="ja-JP" altLang="en-US" spc="-10" dirty="0">
                <a:solidFill>
                  <a:srgbClr val="FF0000"/>
                </a:solidFill>
                <a:latin typeface="Meiryo UI"/>
                <a:cs typeface="Meiryo UI"/>
              </a:rPr>
              <a:t>〇</a:t>
            </a:r>
            <a:endParaRPr lang="en-US" altLang="ja-JP" spc="-20" dirty="0">
              <a:solidFill>
                <a:srgbClr val="FF0000"/>
              </a:solidFill>
              <a:latin typeface="Meiryo UI"/>
              <a:cs typeface="Meiryo UI"/>
            </a:endParaRPr>
          </a:p>
        </p:txBody>
      </p:sp>
      <p:sp>
        <p:nvSpPr>
          <p:cNvPr id="66" name="object 8">
            <a:extLst>
              <a:ext uri="{FF2B5EF4-FFF2-40B4-BE49-F238E27FC236}">
                <a16:creationId xmlns:a16="http://schemas.microsoft.com/office/drawing/2014/main" id="{2D19E24C-B8E8-E9A0-719B-46F2B6A7BBAD}"/>
              </a:ext>
            </a:extLst>
          </p:cNvPr>
          <p:cNvSpPr txBox="1"/>
          <p:nvPr/>
        </p:nvSpPr>
        <p:spPr>
          <a:xfrm>
            <a:off x="1793983" y="5360286"/>
            <a:ext cx="312855" cy="289823"/>
          </a:xfrm>
          <a:prstGeom prst="rect">
            <a:avLst/>
          </a:prstGeom>
        </p:spPr>
        <p:txBody>
          <a:bodyPr vert="horz" wrap="square" lIns="0" tIns="12700" rIns="0" bIns="0" rtlCol="0">
            <a:spAutoFit/>
          </a:bodyPr>
          <a:lstStyle/>
          <a:p>
            <a:pPr marL="12700">
              <a:lnSpc>
                <a:spcPct val="100000"/>
              </a:lnSpc>
              <a:spcBef>
                <a:spcPts val="100"/>
              </a:spcBef>
            </a:pPr>
            <a:r>
              <a:rPr lang="ja-JP" altLang="en-US" spc="-10" dirty="0">
                <a:solidFill>
                  <a:srgbClr val="FF0000"/>
                </a:solidFill>
                <a:latin typeface="Meiryo UI"/>
                <a:cs typeface="Meiryo UI"/>
              </a:rPr>
              <a:t>〇</a:t>
            </a:r>
            <a:endParaRPr lang="en-US" altLang="ja-JP" spc="-20" dirty="0">
              <a:solidFill>
                <a:srgbClr val="FF0000"/>
              </a:solidFill>
              <a:latin typeface="Meiryo UI"/>
              <a:cs typeface="Meiryo UI"/>
            </a:endParaRPr>
          </a:p>
        </p:txBody>
      </p:sp>
      <p:cxnSp>
        <p:nvCxnSpPr>
          <p:cNvPr id="9" name="コネクタ: カギ線 8">
            <a:extLst>
              <a:ext uri="{FF2B5EF4-FFF2-40B4-BE49-F238E27FC236}">
                <a16:creationId xmlns:a16="http://schemas.microsoft.com/office/drawing/2014/main" id="{40CA1A91-D68C-B1C3-5486-4B3FAC863901}"/>
              </a:ext>
            </a:extLst>
          </p:cNvPr>
          <p:cNvCxnSpPr>
            <a:cxnSpLocks/>
          </p:cNvCxnSpPr>
          <p:nvPr/>
        </p:nvCxnSpPr>
        <p:spPr>
          <a:xfrm rot="10800000" flipV="1">
            <a:off x="3982575" y="1589393"/>
            <a:ext cx="3711496" cy="257701"/>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A6F43E3B-6722-EF1D-683A-0BF7E968DAAC}"/>
              </a:ext>
            </a:extLst>
          </p:cNvPr>
          <p:cNvSpPr/>
          <p:nvPr/>
        </p:nvSpPr>
        <p:spPr>
          <a:xfrm>
            <a:off x="231100" y="1703857"/>
            <a:ext cx="3751475" cy="29650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bject 2">
            <a:extLst>
              <a:ext uri="{FF2B5EF4-FFF2-40B4-BE49-F238E27FC236}">
                <a16:creationId xmlns:a16="http://schemas.microsoft.com/office/drawing/2014/main" id="{ADFB0FFA-8B16-8897-6B46-466424FC44F8}"/>
              </a:ext>
            </a:extLst>
          </p:cNvPr>
          <p:cNvSpPr txBox="1">
            <a:spLocks/>
          </p:cNvSpPr>
          <p:nvPr/>
        </p:nvSpPr>
        <p:spPr>
          <a:xfrm>
            <a:off x="228600" y="5322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Step1.</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見積回答</a:t>
            </a: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a:t>
            </a:r>
            <a:r>
              <a:rPr lang="en-US" altLang="ja-JP" sz="1400" spc="-10" dirty="0">
                <a:solidFill>
                  <a:schemeClr val="bg1"/>
                </a:solidFill>
                <a:latin typeface="Meiryo UI"/>
                <a:cs typeface="Meiryo UI"/>
              </a:rPr>
              <a:t>3.</a:t>
            </a:r>
            <a:r>
              <a:rPr lang="ja-JP" altLang="en-US" sz="1400" dirty="0">
                <a:solidFill>
                  <a:schemeClr val="bg1"/>
                </a:solidFill>
                <a:latin typeface="Meiryo UI"/>
                <a:cs typeface="Meiryo UI"/>
              </a:rPr>
              <a:t>見積回答の入力・提出</a:t>
            </a:r>
            <a:r>
              <a:rPr lang="ja-JP" altLang="en-US" sz="1400" spc="-10" dirty="0">
                <a:solidFill>
                  <a:schemeClr val="bg1"/>
                </a:solidFill>
                <a:latin typeface="Meiryo UI"/>
                <a:cs typeface="Meiryo UI"/>
              </a:rPr>
              <a:t>～　</a:t>
            </a:r>
            <a:endParaRPr lang="ja-JP" altLang="en-US" sz="14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5D65761-100B-125D-63D1-C38F2060023B}"/>
              </a:ext>
            </a:extLst>
          </p:cNvPr>
          <p:cNvSpPr/>
          <p:nvPr/>
        </p:nvSpPr>
        <p:spPr>
          <a:xfrm>
            <a:off x="533400" y="5105400"/>
            <a:ext cx="936495" cy="206143"/>
          </a:xfrm>
          <a:prstGeom prst="rect">
            <a:avLst/>
          </a:prstGeom>
          <a:solidFill>
            <a:schemeClr val="bg1">
              <a:lumMod val="9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HANAKO</a:t>
            </a:r>
            <a:endParaRPr kumimoji="1" lang="ja-JP" altLang="en-US" sz="1600" dirty="0">
              <a:solidFill>
                <a:schemeClr val="tx1"/>
              </a:solidFill>
            </a:endParaRPr>
          </a:p>
        </p:txBody>
      </p:sp>
      <p:sp>
        <p:nvSpPr>
          <p:cNvPr id="3" name="正方形/長方形 2">
            <a:extLst>
              <a:ext uri="{FF2B5EF4-FFF2-40B4-BE49-F238E27FC236}">
                <a16:creationId xmlns:a16="http://schemas.microsoft.com/office/drawing/2014/main" id="{4B351594-294E-0DB7-2118-ECF85D6788F3}"/>
              </a:ext>
            </a:extLst>
          </p:cNvPr>
          <p:cNvSpPr/>
          <p:nvPr/>
        </p:nvSpPr>
        <p:spPr>
          <a:xfrm>
            <a:off x="2517198" y="5095671"/>
            <a:ext cx="1750002" cy="229147"/>
          </a:xfrm>
          <a:prstGeom prst="rect">
            <a:avLst/>
          </a:prstGeom>
          <a:solidFill>
            <a:schemeClr val="bg1">
              <a:lumMod val="9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1" lang="en-US" altLang="ja-JP" sz="1600" dirty="0">
                <a:solidFill>
                  <a:schemeClr val="tx1"/>
                </a:solidFill>
              </a:rPr>
              <a:t>TANAKA</a:t>
            </a:r>
            <a:r>
              <a:rPr kumimoji="1" lang="ja-JP" altLang="en-US" sz="1600" dirty="0">
                <a:solidFill>
                  <a:schemeClr val="tx1"/>
                </a:solidFill>
              </a:rPr>
              <a:t>　　　　　　　</a:t>
            </a:r>
          </a:p>
        </p:txBody>
      </p:sp>
      <p:pic>
        <p:nvPicPr>
          <p:cNvPr id="5" name="Picture 2" descr="Organizational Logo">
            <a:extLst>
              <a:ext uri="{FF2B5EF4-FFF2-40B4-BE49-F238E27FC236}">
                <a16:creationId xmlns:a16="http://schemas.microsoft.com/office/drawing/2014/main" id="{8ADFFBCD-0BC6-2F7D-CCED-9D43745F6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5281505" y="1123811"/>
            <a:ext cx="5334000" cy="933589"/>
          </a:xfrm>
          <a:prstGeom prst="rect">
            <a:avLst/>
          </a:prstGeom>
        </p:spPr>
        <p:txBody>
          <a:bodyPr vert="horz" wrap="square" lIns="0" tIns="12700" rIns="0" bIns="0" rtlCol="0">
            <a:spAutoFit/>
          </a:bodyPr>
          <a:lstStyle/>
          <a:p>
            <a:pPr marL="12700">
              <a:lnSpc>
                <a:spcPct val="100000"/>
              </a:lnSpc>
              <a:spcBef>
                <a:spcPts val="100"/>
              </a:spcBef>
            </a:pPr>
            <a:r>
              <a:rPr lang="ja-JP" altLang="en-US" sz="1400" spc="-10" dirty="0">
                <a:latin typeface="Meiryo UI"/>
                <a:cs typeface="Meiryo UI"/>
              </a:rPr>
              <a:t>⑥</a:t>
            </a:r>
            <a:r>
              <a:rPr lang="en-US" sz="1400" spc="-10" dirty="0">
                <a:latin typeface="Meiryo UI"/>
                <a:cs typeface="Meiryo UI"/>
              </a:rPr>
              <a:t>[Security ID]</a:t>
            </a:r>
            <a:endParaRPr lang="en-US" altLang="ja-JP" sz="1400" spc="-10" dirty="0">
              <a:latin typeface="Meiryo UI"/>
              <a:cs typeface="Meiryo UI"/>
            </a:endParaRPr>
          </a:p>
          <a:p>
            <a:pPr marL="12700">
              <a:lnSpc>
                <a:spcPct val="100000"/>
              </a:lnSpc>
              <a:spcBef>
                <a:spcPts val="100"/>
              </a:spcBef>
            </a:pPr>
            <a:r>
              <a:rPr lang="ja-JP" altLang="en-US" sz="1200" spc="-10" dirty="0">
                <a:latin typeface="Meiryo UI"/>
                <a:cs typeface="Meiryo UI"/>
              </a:rPr>
              <a:t>　</a:t>
            </a:r>
            <a:r>
              <a:rPr lang="ja-JP" altLang="en-US" sz="1100" spc="-10" dirty="0">
                <a:latin typeface="Meiryo UI"/>
                <a:cs typeface="Meiryo UI"/>
              </a:rPr>
              <a:t>　</a:t>
            </a:r>
            <a:r>
              <a:rPr sz="1100" spc="-10" dirty="0" err="1">
                <a:latin typeface="Meiryo UI"/>
                <a:cs typeface="Meiryo UI"/>
              </a:rPr>
              <a:t>候補者の</a:t>
            </a:r>
            <a:r>
              <a:rPr lang="ja-JP" altLang="en-US" sz="1100" spc="-10" dirty="0">
                <a:latin typeface="Meiryo UI"/>
                <a:cs typeface="Meiryo UI"/>
              </a:rPr>
              <a:t>セキュリティー</a:t>
            </a:r>
            <a:r>
              <a:rPr sz="1100" spc="-10" dirty="0">
                <a:latin typeface="Meiryo UI"/>
                <a:cs typeface="Meiryo UI"/>
              </a:rPr>
              <a:t>ID</a:t>
            </a:r>
            <a:r>
              <a:rPr lang="ja-JP" altLang="en-US" sz="1100" spc="-10" dirty="0">
                <a:latin typeface="Meiryo UI"/>
                <a:cs typeface="Meiryo UI"/>
              </a:rPr>
              <a:t>で、</a:t>
            </a:r>
            <a:r>
              <a:rPr sz="1100" spc="-35" dirty="0" err="1">
                <a:latin typeface="Meiryo UI"/>
                <a:cs typeface="Meiryo UI"/>
              </a:rPr>
              <a:t>当該</a:t>
            </a:r>
            <a:r>
              <a:rPr lang="ja-JP" altLang="en-US" sz="1100" spc="-35" dirty="0">
                <a:latin typeface="Meiryo UI"/>
                <a:cs typeface="Meiryo UI"/>
              </a:rPr>
              <a:t>候補者</a:t>
            </a:r>
            <a:r>
              <a:rPr sz="1100" spc="-35" dirty="0" err="1">
                <a:latin typeface="Meiryo UI"/>
                <a:cs typeface="Meiryo UI"/>
              </a:rPr>
              <a:t>を特定する唯一無二のコード</a:t>
            </a:r>
            <a:r>
              <a:rPr lang="ja-JP" altLang="en-US" sz="1100" spc="-35" dirty="0">
                <a:latin typeface="Meiryo UI"/>
                <a:cs typeface="Meiryo UI"/>
              </a:rPr>
              <a:t>となります</a:t>
            </a:r>
            <a:r>
              <a:rPr sz="1100" spc="-35" dirty="0">
                <a:latin typeface="Meiryo UI"/>
                <a:cs typeface="Meiryo UI"/>
              </a:rPr>
              <a:t>。</a:t>
            </a:r>
            <a:endParaRPr sz="1100" dirty="0">
              <a:latin typeface="Meiryo UI"/>
              <a:cs typeface="Meiryo UI"/>
            </a:endParaRPr>
          </a:p>
          <a:p>
            <a:pPr marL="12700">
              <a:lnSpc>
                <a:spcPct val="100000"/>
              </a:lnSpc>
              <a:spcBef>
                <a:spcPts val="5"/>
              </a:spcBef>
            </a:pPr>
            <a:r>
              <a:rPr lang="ja-JP" altLang="en-US" sz="1100" spc="-10" dirty="0">
                <a:latin typeface="Meiryo UI"/>
                <a:cs typeface="Meiryo UI"/>
              </a:rPr>
              <a:t>　</a:t>
            </a:r>
            <a:r>
              <a:rPr lang="ja-JP" altLang="en-US" sz="1100" spc="-30" dirty="0">
                <a:latin typeface="Meiryo UI"/>
                <a:cs typeface="Meiryo UI"/>
              </a:rPr>
              <a:t>　　</a:t>
            </a:r>
            <a:r>
              <a:rPr lang="en-US" altLang="ja-JP" sz="1100" spc="-30" dirty="0">
                <a:latin typeface="Meiryo UI"/>
                <a:cs typeface="Meiryo UI"/>
              </a:rPr>
              <a:t>※</a:t>
            </a:r>
            <a:r>
              <a:rPr sz="1100" spc="-30" dirty="0" err="1">
                <a:latin typeface="Meiryo UI"/>
                <a:cs typeface="Meiryo UI"/>
              </a:rPr>
              <a:t>キンドリル購買や要求元側へは</a:t>
            </a:r>
            <a:r>
              <a:rPr sz="1100" spc="-10" dirty="0">
                <a:latin typeface="Meiryo UI"/>
                <a:cs typeface="Meiryo UI"/>
              </a:rPr>
              <a:t>[*******</a:t>
            </a:r>
            <a:r>
              <a:rPr sz="1100" spc="-35" dirty="0">
                <a:latin typeface="Meiryo UI"/>
                <a:cs typeface="Meiryo UI"/>
              </a:rPr>
              <a:t>]</a:t>
            </a:r>
            <a:r>
              <a:rPr sz="1100" spc="-35" dirty="0" err="1">
                <a:latin typeface="Meiryo UI"/>
                <a:cs typeface="Meiryo UI"/>
              </a:rPr>
              <a:t>と表示され開示され</a:t>
            </a:r>
            <a:r>
              <a:rPr lang="ja-JP" altLang="en-US" sz="1100" spc="-35" dirty="0">
                <a:latin typeface="Meiryo UI"/>
                <a:cs typeface="Meiryo UI"/>
              </a:rPr>
              <a:t>ません。</a:t>
            </a:r>
            <a:endParaRPr lang="en-US" altLang="ja-JP" sz="1100" spc="-35" dirty="0">
              <a:latin typeface="Meiryo UI"/>
              <a:cs typeface="Meiryo UI"/>
            </a:endParaRPr>
          </a:p>
          <a:p>
            <a:pPr marL="12700">
              <a:lnSpc>
                <a:spcPct val="100000"/>
              </a:lnSpc>
            </a:pPr>
            <a:r>
              <a:rPr lang="ja-JP" altLang="en-US" sz="1100" spc="-35" dirty="0">
                <a:latin typeface="Meiryo UI"/>
                <a:cs typeface="Meiryo UI"/>
              </a:rPr>
              <a:t>　　　</a:t>
            </a:r>
            <a:r>
              <a:rPr lang="en-US" altLang="ja-JP" sz="1100" spc="-35" dirty="0">
                <a:latin typeface="Meiryo UI"/>
                <a:cs typeface="Meiryo UI"/>
              </a:rPr>
              <a:t>※P.24</a:t>
            </a:r>
            <a:r>
              <a:rPr lang="ja-JP" altLang="en-US" sz="1100" spc="-35" dirty="0">
                <a:latin typeface="Meiryo UI"/>
                <a:cs typeface="Meiryo UI"/>
              </a:rPr>
              <a:t>の③、</a:t>
            </a:r>
            <a:r>
              <a:rPr lang="en-US" altLang="ja-JP" sz="1100" spc="-35" dirty="0">
                <a:latin typeface="Meiryo UI"/>
                <a:cs typeface="Meiryo UI"/>
              </a:rPr>
              <a:t>Fieldglass</a:t>
            </a:r>
            <a:r>
              <a:rPr lang="ja-JP" altLang="en-US" sz="1100" spc="-35" dirty="0">
                <a:latin typeface="Meiryo UI"/>
                <a:cs typeface="Meiryo UI"/>
              </a:rPr>
              <a:t>アカウント作成時でも使用します。　</a:t>
            </a:r>
            <a:endParaRPr lang="en-US" altLang="ja-JP" sz="1100" spc="-35" dirty="0">
              <a:latin typeface="Meiryo UI"/>
              <a:cs typeface="Meiryo UI"/>
            </a:endParaRPr>
          </a:p>
          <a:p>
            <a:pPr marL="12700">
              <a:lnSpc>
                <a:spcPct val="100000"/>
              </a:lnSpc>
            </a:pPr>
            <a:r>
              <a:rPr lang="ja-JP" altLang="en-US" sz="1100" spc="-35" dirty="0">
                <a:latin typeface="Meiryo UI"/>
                <a:cs typeface="Meiryo UI"/>
              </a:rPr>
              <a:t>　　　</a:t>
            </a:r>
            <a:r>
              <a:rPr lang="en-US" altLang="ja-JP" sz="1100" spc="-35" dirty="0">
                <a:latin typeface="Meiryo UI"/>
                <a:cs typeface="Meiryo UI"/>
              </a:rPr>
              <a:t>※</a:t>
            </a:r>
            <a:r>
              <a:rPr lang="ja-JP" altLang="en-US" sz="1100" spc="-35" dirty="0">
                <a:latin typeface="Meiryo UI"/>
                <a:cs typeface="Meiryo UI"/>
              </a:rPr>
              <a:t>入力確認のため再度⑦に </a:t>
            </a:r>
            <a:r>
              <a:rPr lang="en-US" altLang="ja-JP" sz="1100" spc="-35" dirty="0">
                <a:latin typeface="Meiryo UI"/>
                <a:cs typeface="Meiryo UI"/>
              </a:rPr>
              <a:t>[Confirm Security ID] </a:t>
            </a:r>
            <a:r>
              <a:rPr lang="ja-JP" altLang="en-US" sz="1100" spc="-35" dirty="0">
                <a:latin typeface="Meiryo UI"/>
                <a:cs typeface="Meiryo UI"/>
              </a:rPr>
              <a:t>を入力</a:t>
            </a:r>
            <a:endParaRPr sz="1100" dirty="0">
              <a:latin typeface="Meiryo UI"/>
              <a:cs typeface="Meiryo UI"/>
            </a:endParaRPr>
          </a:p>
        </p:txBody>
      </p:sp>
      <p:sp>
        <p:nvSpPr>
          <p:cNvPr id="18" name="スライド番号プレースホルダー 17">
            <a:extLst>
              <a:ext uri="{FF2B5EF4-FFF2-40B4-BE49-F238E27FC236}">
                <a16:creationId xmlns:a16="http://schemas.microsoft.com/office/drawing/2014/main" id="{A6E0C22F-ED6C-5D96-D1D5-A2DE39264C08}"/>
              </a:ext>
            </a:extLst>
          </p:cNvPr>
          <p:cNvSpPr>
            <a:spLocks noGrp="1"/>
          </p:cNvSpPr>
          <p:nvPr>
            <p:ph type="sldNum" sz="quarter" idx="7"/>
          </p:nvPr>
        </p:nvSpPr>
        <p:spPr>
          <a:xfrm>
            <a:off x="11430000" y="6377940"/>
            <a:ext cx="457200" cy="342900"/>
          </a:xfrm>
        </p:spPr>
        <p:txBody>
          <a:bodyPr/>
          <a:lstStyle/>
          <a:p>
            <a:fld id="{B6F15528-21DE-4FAA-801E-634DDDAF4B2B}" type="slidenum">
              <a:rPr lang="en-US" altLang="ja-JP" smtClean="0"/>
              <a:t>11</a:t>
            </a:fld>
            <a:endParaRPr lang="ja-JP" altLang="en-US" dirty="0"/>
          </a:p>
        </p:txBody>
      </p:sp>
      <p:sp>
        <p:nvSpPr>
          <p:cNvPr id="2" name="object 5">
            <a:extLst>
              <a:ext uri="{FF2B5EF4-FFF2-40B4-BE49-F238E27FC236}">
                <a16:creationId xmlns:a16="http://schemas.microsoft.com/office/drawing/2014/main" id="{F9EE7ABA-4A65-4143-5E4D-438B5D469713}"/>
              </a:ext>
            </a:extLst>
          </p:cNvPr>
          <p:cNvSpPr txBox="1"/>
          <p:nvPr/>
        </p:nvSpPr>
        <p:spPr>
          <a:xfrm>
            <a:off x="5551171" y="2133600"/>
            <a:ext cx="6317233" cy="1874872"/>
          </a:xfrm>
          <a:prstGeom prst="rect">
            <a:avLst/>
          </a:prstGeom>
          <a:ln>
            <a:solidFill>
              <a:schemeClr val="tx1"/>
            </a:solidFill>
            <a:prstDash val="dashDot"/>
          </a:ln>
        </p:spPr>
        <p:txBody>
          <a:bodyPr vert="horz" wrap="square" lIns="0" tIns="12700" rIns="0" bIns="0" rtlCol="0">
            <a:spAutoFit/>
          </a:bodyPr>
          <a:lstStyle/>
          <a:p>
            <a:pPr marL="12700">
              <a:lnSpc>
                <a:spcPct val="100000"/>
              </a:lnSpc>
              <a:spcBef>
                <a:spcPts val="5"/>
              </a:spcBef>
            </a:pPr>
            <a:r>
              <a:rPr lang="en-US" altLang="ja-JP" sz="1100" spc="-30" dirty="0">
                <a:latin typeface="Meiryo UI"/>
                <a:cs typeface="Meiryo UI"/>
              </a:rPr>
              <a:t>※</a:t>
            </a:r>
            <a:r>
              <a:rPr lang="ja-JP" altLang="en-US" sz="1100" spc="-10" dirty="0">
                <a:latin typeface="Meiryo UI"/>
                <a:cs typeface="Meiryo UI"/>
              </a:rPr>
              <a:t>セキュリティー</a:t>
            </a:r>
            <a:r>
              <a:rPr lang="en-US" altLang="ja-JP" sz="1100" spc="-10" dirty="0">
                <a:latin typeface="Meiryo UI"/>
                <a:cs typeface="Meiryo UI"/>
              </a:rPr>
              <a:t>ID </a:t>
            </a:r>
            <a:r>
              <a:rPr lang="ja-JP" altLang="en-US" sz="1100" spc="-10" dirty="0">
                <a:latin typeface="Meiryo UI"/>
                <a:cs typeface="Meiryo UI"/>
              </a:rPr>
              <a:t>は、以下のルールで作成してください。</a:t>
            </a:r>
            <a:endParaRPr lang="en-US" altLang="ja-JP" sz="1100" spc="-10" dirty="0">
              <a:latin typeface="Meiryo UI"/>
              <a:cs typeface="Meiryo UI"/>
            </a:endParaRPr>
          </a:p>
          <a:p>
            <a:pPr marL="12700">
              <a:lnSpc>
                <a:spcPct val="100000"/>
              </a:lnSpc>
              <a:spcBef>
                <a:spcPts val="5"/>
              </a:spcBef>
            </a:pPr>
            <a:r>
              <a:rPr lang="ja-JP" altLang="en-US" sz="1100" spc="-10" dirty="0">
                <a:latin typeface="Meiryo UI"/>
                <a:cs typeface="Meiryo UI"/>
              </a:rPr>
              <a:t>　 誕生時の開示が難しい場合は、候補者にご確認いただき、任意の数字でも構いません。</a:t>
            </a:r>
            <a:endParaRPr lang="en-US" altLang="ja-JP" sz="1100" spc="-10" dirty="0">
              <a:latin typeface="Meiryo UI"/>
              <a:cs typeface="Meiryo UI"/>
            </a:endParaRPr>
          </a:p>
          <a:p>
            <a:pPr marL="12700">
              <a:spcBef>
                <a:spcPts val="5"/>
              </a:spcBef>
            </a:pPr>
            <a:endParaRPr lang="en-US" altLang="ja-JP" sz="1100" spc="-25" dirty="0">
              <a:latin typeface="Meiryo UI"/>
              <a:cs typeface="Meiryo UI"/>
            </a:endParaRPr>
          </a:p>
          <a:p>
            <a:pPr marL="12700">
              <a:spcBef>
                <a:spcPts val="5"/>
              </a:spcBef>
            </a:pPr>
            <a:r>
              <a:rPr lang="ja-JP" altLang="en-US" sz="1100" spc="-25" dirty="0">
                <a:latin typeface="Meiryo UI"/>
                <a:cs typeface="Meiryo UI"/>
              </a:rPr>
              <a:t>    例）候補者 「</a:t>
            </a:r>
            <a:r>
              <a:rPr lang="ja-JP" altLang="en-US" sz="1100" spc="-25" dirty="0">
                <a:highlight>
                  <a:srgbClr val="FFFF00"/>
                </a:highlight>
                <a:latin typeface="Meiryo UI"/>
                <a:cs typeface="Meiryo UI"/>
              </a:rPr>
              <a:t>田中</a:t>
            </a:r>
            <a:r>
              <a:rPr lang="ja-JP" altLang="en-US" sz="1100" spc="-25" dirty="0">
                <a:latin typeface="Meiryo UI"/>
                <a:cs typeface="Meiryo UI"/>
              </a:rPr>
              <a:t> </a:t>
            </a:r>
            <a:r>
              <a:rPr lang="ja-JP" altLang="en-US" sz="1100" spc="-25" dirty="0">
                <a:highlight>
                  <a:srgbClr val="00FF00"/>
                </a:highlight>
                <a:latin typeface="Meiryo UI"/>
                <a:cs typeface="Meiryo UI"/>
              </a:rPr>
              <a:t>花子</a:t>
            </a:r>
            <a:r>
              <a:rPr lang="en-US" altLang="ja-JP" sz="1100" spc="-25" dirty="0">
                <a:latin typeface="Meiryo UI"/>
                <a:cs typeface="Meiryo UI"/>
              </a:rPr>
              <a:t>/</a:t>
            </a:r>
            <a:r>
              <a:rPr lang="en-US" altLang="ja-JP" sz="1100" b="1" u="sng" spc="-25" dirty="0">
                <a:highlight>
                  <a:srgbClr val="FFFF00"/>
                </a:highlight>
                <a:latin typeface="Meiryo UI"/>
                <a:cs typeface="Meiryo UI"/>
              </a:rPr>
              <a:t>TAN</a:t>
            </a:r>
            <a:r>
              <a:rPr lang="en-US" altLang="ja-JP" sz="1100" spc="-25" dirty="0">
                <a:highlight>
                  <a:srgbClr val="FFFF00"/>
                </a:highlight>
                <a:latin typeface="Meiryo UI"/>
                <a:cs typeface="Meiryo UI"/>
              </a:rPr>
              <a:t>AKA</a:t>
            </a:r>
            <a:r>
              <a:rPr lang="ja-JP" altLang="en-US" sz="1100" spc="-25" dirty="0">
                <a:latin typeface="Meiryo UI"/>
                <a:cs typeface="Meiryo UI"/>
              </a:rPr>
              <a:t> </a:t>
            </a:r>
            <a:r>
              <a:rPr lang="en-US" altLang="ja-JP" sz="1100" b="1" spc="-25" dirty="0">
                <a:highlight>
                  <a:srgbClr val="00FF00"/>
                </a:highlight>
                <a:latin typeface="Meiryo UI"/>
                <a:cs typeface="Meiryo UI"/>
              </a:rPr>
              <a:t>HAN</a:t>
            </a:r>
            <a:r>
              <a:rPr lang="en-US" altLang="ja-JP" sz="1100" spc="-25" dirty="0">
                <a:highlight>
                  <a:srgbClr val="00FF00"/>
                </a:highlight>
                <a:latin typeface="Meiryo UI"/>
                <a:cs typeface="Meiryo UI"/>
              </a:rPr>
              <a:t>AKO</a:t>
            </a:r>
            <a:r>
              <a:rPr lang="ja-JP" altLang="en-US" sz="1100" spc="-25" dirty="0">
                <a:latin typeface="Meiryo UI"/>
                <a:cs typeface="Meiryo UI"/>
              </a:rPr>
              <a:t>」 さん 「</a:t>
            </a:r>
            <a:r>
              <a:rPr lang="en-US" altLang="ja-JP" sz="1100" spc="-10" dirty="0">
                <a:latin typeface="Meiryo UI"/>
                <a:cs typeface="Meiryo UI"/>
              </a:rPr>
              <a:t>1988</a:t>
            </a:r>
            <a:r>
              <a:rPr lang="ja-JP" altLang="en-US" sz="1100" spc="-10" dirty="0">
                <a:latin typeface="Meiryo UI"/>
                <a:cs typeface="Meiryo UI"/>
              </a:rPr>
              <a:t>年</a:t>
            </a:r>
            <a:r>
              <a:rPr lang="en-US" altLang="ja-JP" sz="1100" spc="-10" dirty="0">
                <a:highlight>
                  <a:srgbClr val="00FFFF"/>
                </a:highlight>
                <a:latin typeface="Meiryo UI"/>
                <a:cs typeface="Meiryo UI"/>
              </a:rPr>
              <a:t>10</a:t>
            </a:r>
            <a:r>
              <a:rPr lang="ja-JP" altLang="en-US" sz="1100" spc="-10" dirty="0">
                <a:latin typeface="Meiryo UI"/>
                <a:cs typeface="Meiryo UI"/>
              </a:rPr>
              <a:t>月</a:t>
            </a:r>
            <a:r>
              <a:rPr lang="en-US" altLang="ja-JP" sz="1100" spc="-10" dirty="0">
                <a:highlight>
                  <a:srgbClr val="FF00FF"/>
                </a:highlight>
                <a:latin typeface="Meiryo UI"/>
                <a:cs typeface="Meiryo UI"/>
              </a:rPr>
              <a:t>5</a:t>
            </a:r>
            <a:r>
              <a:rPr lang="ja-JP" altLang="en-US" sz="1100" spc="-10" dirty="0">
                <a:latin typeface="Meiryo UI"/>
                <a:cs typeface="Meiryo UI"/>
              </a:rPr>
              <a:t>日」 </a:t>
            </a:r>
            <a:r>
              <a:rPr lang="ja-JP" altLang="en-US" sz="1100" spc="-35" dirty="0">
                <a:latin typeface="Meiryo UI"/>
                <a:cs typeface="Meiryo UI"/>
              </a:rPr>
              <a:t>生まれの場合</a:t>
            </a:r>
            <a:endParaRPr lang="en-US" altLang="ja-JP" sz="1100" spc="-35" dirty="0">
              <a:latin typeface="Meiryo UI"/>
              <a:cs typeface="Meiryo UI"/>
            </a:endParaRPr>
          </a:p>
          <a:p>
            <a:pPr marL="12700">
              <a:spcBef>
                <a:spcPts val="5"/>
              </a:spcBef>
            </a:pPr>
            <a:br>
              <a:rPr lang="ja-JP" altLang="en-US" sz="1100" spc="-35" dirty="0">
                <a:latin typeface="Meiryo UI"/>
                <a:cs typeface="Meiryo UI"/>
              </a:rPr>
            </a:br>
            <a:r>
              <a:rPr lang="ja-JP" altLang="en-US" sz="1100" spc="-35" dirty="0">
                <a:latin typeface="Meiryo UI"/>
                <a:cs typeface="Meiryo UI"/>
              </a:rPr>
              <a:t>　　　　　セキュリティー</a:t>
            </a:r>
            <a:r>
              <a:rPr lang="en-US" altLang="ja-JP" sz="1100" spc="-35" dirty="0">
                <a:latin typeface="Meiryo UI"/>
                <a:cs typeface="Meiryo UI"/>
              </a:rPr>
              <a:t>ID</a:t>
            </a:r>
            <a:r>
              <a:rPr lang="ja-JP" altLang="en-US" sz="1100" spc="-35" dirty="0">
                <a:latin typeface="Meiryo UI"/>
                <a:cs typeface="Meiryo UI"/>
              </a:rPr>
              <a:t>は　</a:t>
            </a:r>
            <a:r>
              <a:rPr lang="en-US" altLang="ja-JP" sz="1100" spc="-30" dirty="0">
                <a:latin typeface="Meiryo UI"/>
                <a:cs typeface="Meiryo UI"/>
              </a:rPr>
              <a:t>[</a:t>
            </a:r>
            <a:r>
              <a:rPr lang="en-US" altLang="ja-JP" sz="1100" spc="-30" dirty="0">
                <a:highlight>
                  <a:srgbClr val="00FF00"/>
                </a:highlight>
                <a:latin typeface="Meiryo UI"/>
                <a:cs typeface="Meiryo UI"/>
              </a:rPr>
              <a:t>HAN</a:t>
            </a:r>
            <a:r>
              <a:rPr lang="en-US" altLang="ja-JP" sz="1100" spc="-30" dirty="0">
                <a:highlight>
                  <a:srgbClr val="FFFF00"/>
                </a:highlight>
                <a:latin typeface="Meiryo UI"/>
                <a:cs typeface="Meiryo UI"/>
              </a:rPr>
              <a:t>TAN</a:t>
            </a:r>
            <a:r>
              <a:rPr lang="en-US" altLang="ja-JP" sz="1100" spc="-30" dirty="0">
                <a:highlight>
                  <a:srgbClr val="00FFFF"/>
                </a:highlight>
                <a:latin typeface="Meiryo UI"/>
                <a:cs typeface="Meiryo UI"/>
              </a:rPr>
              <a:t>10</a:t>
            </a:r>
            <a:r>
              <a:rPr lang="en-US" altLang="ja-JP" sz="1100" spc="-30" dirty="0">
                <a:highlight>
                  <a:srgbClr val="FF00FF"/>
                </a:highlight>
                <a:latin typeface="Meiryo UI"/>
                <a:cs typeface="Meiryo UI"/>
              </a:rPr>
              <a:t>05</a:t>
            </a:r>
            <a:r>
              <a:rPr lang="en-US" altLang="ja-JP" sz="1100" spc="-30" dirty="0">
                <a:latin typeface="Meiryo UI"/>
                <a:cs typeface="Meiryo UI"/>
              </a:rPr>
              <a:t>]</a:t>
            </a:r>
            <a:r>
              <a:rPr lang="ja-JP" altLang="en-US" sz="1100" spc="-30" dirty="0">
                <a:latin typeface="Meiryo UI"/>
                <a:cs typeface="Meiryo UI"/>
              </a:rPr>
              <a:t>  になります。</a:t>
            </a:r>
            <a:endParaRPr lang="ja-JP" altLang="en-US" sz="1100" dirty="0">
              <a:latin typeface="Meiryo UI"/>
              <a:cs typeface="Meiryo UI"/>
            </a:endParaRPr>
          </a:p>
          <a:p>
            <a:pPr marL="12700">
              <a:lnSpc>
                <a:spcPct val="100000"/>
              </a:lnSpc>
              <a:spcBef>
                <a:spcPts val="5"/>
              </a:spcBef>
            </a:pPr>
            <a:r>
              <a:rPr lang="ja-JP" altLang="en-US" sz="1100" spc="-10" dirty="0">
                <a:latin typeface="Meiryo UI"/>
                <a:cs typeface="Meiryo UI"/>
              </a:rPr>
              <a:t>　　</a:t>
            </a:r>
            <a:endParaRPr lang="en-US" altLang="ja-JP" sz="1100" spc="-10" dirty="0">
              <a:latin typeface="Meiryo UI"/>
              <a:cs typeface="Meiryo UI"/>
            </a:endParaRPr>
          </a:p>
          <a:p>
            <a:pPr marL="12700">
              <a:lnSpc>
                <a:spcPct val="100000"/>
              </a:lnSpc>
              <a:spcBef>
                <a:spcPts val="5"/>
              </a:spcBef>
            </a:pPr>
            <a:r>
              <a:rPr lang="ja-JP" altLang="en-US" sz="1100" spc="-10" dirty="0">
                <a:latin typeface="Meiryo UI"/>
                <a:cs typeface="Meiryo UI"/>
              </a:rPr>
              <a:t>　　入力ルール：</a:t>
            </a:r>
            <a:r>
              <a:rPr lang="en-US" altLang="ja-JP" sz="1100" spc="-10" dirty="0">
                <a:highlight>
                  <a:srgbClr val="00FF00"/>
                </a:highlight>
                <a:latin typeface="Meiryo UI"/>
                <a:cs typeface="Meiryo UI"/>
              </a:rPr>
              <a:t>FFF</a:t>
            </a:r>
            <a:r>
              <a:rPr lang="en-US" altLang="ja-JP" sz="1100" spc="-10" dirty="0">
                <a:highlight>
                  <a:srgbClr val="FFFF00"/>
                </a:highlight>
                <a:latin typeface="Meiryo UI"/>
                <a:cs typeface="Meiryo UI"/>
              </a:rPr>
              <a:t>LLL</a:t>
            </a:r>
            <a:r>
              <a:rPr lang="en-US" altLang="ja-JP" sz="1100" spc="-10" dirty="0">
                <a:highlight>
                  <a:srgbClr val="00FFFF"/>
                </a:highlight>
                <a:latin typeface="Meiryo UI"/>
                <a:cs typeface="Meiryo UI"/>
              </a:rPr>
              <a:t>MM</a:t>
            </a:r>
            <a:r>
              <a:rPr lang="en-US" altLang="ja-JP" sz="1100" spc="-10" dirty="0">
                <a:highlight>
                  <a:srgbClr val="FF00FF"/>
                </a:highlight>
                <a:latin typeface="Meiryo UI"/>
                <a:cs typeface="Meiryo UI"/>
              </a:rPr>
              <a:t>DD</a:t>
            </a:r>
            <a:r>
              <a:rPr lang="ja-JP" altLang="en-US" sz="1100" spc="-10" dirty="0">
                <a:latin typeface="Meiryo UI"/>
                <a:cs typeface="Meiryo UI"/>
              </a:rPr>
              <a:t>　　①</a:t>
            </a:r>
            <a:r>
              <a:rPr lang="en-US" altLang="ja-JP" sz="1100" spc="-10" dirty="0">
                <a:latin typeface="Meiryo UI"/>
                <a:cs typeface="Meiryo UI"/>
              </a:rPr>
              <a:t>First Name/</a:t>
            </a:r>
            <a:r>
              <a:rPr lang="ja-JP" altLang="en-US" sz="1100" spc="-10" dirty="0">
                <a:latin typeface="Meiryo UI"/>
                <a:cs typeface="Meiryo UI"/>
              </a:rPr>
              <a:t>名：アルファベット大文字、頭</a:t>
            </a:r>
            <a:r>
              <a:rPr lang="en-US" altLang="ja-JP" sz="1100" spc="-10" dirty="0">
                <a:latin typeface="Meiryo UI"/>
                <a:cs typeface="Meiryo UI"/>
              </a:rPr>
              <a:t>3</a:t>
            </a:r>
            <a:r>
              <a:rPr lang="ja-JP" altLang="en-US" sz="1100" spc="-10" dirty="0">
                <a:latin typeface="Meiryo UI"/>
                <a:cs typeface="Meiryo UI"/>
              </a:rPr>
              <a:t>字 </a:t>
            </a:r>
            <a:r>
              <a:rPr lang="en-US" altLang="ja-JP" sz="1100" spc="-10" dirty="0">
                <a:latin typeface="Meiryo UI"/>
                <a:cs typeface="Meiryo UI"/>
              </a:rPr>
              <a:t>※</a:t>
            </a:r>
            <a:r>
              <a:rPr lang="ja-JP" altLang="en-US" sz="1100" spc="-10" dirty="0">
                <a:latin typeface="Meiryo UI"/>
                <a:cs typeface="Meiryo UI"/>
              </a:rPr>
              <a:t>小文字使用不可</a:t>
            </a:r>
            <a:endParaRPr lang="en-US" altLang="ja-JP" sz="1100" spc="-10" dirty="0">
              <a:highlight>
                <a:srgbClr val="00FFFF"/>
              </a:highlight>
              <a:latin typeface="Meiryo UI"/>
              <a:cs typeface="Meiryo UI"/>
            </a:endParaRPr>
          </a:p>
          <a:p>
            <a:pPr marL="12700">
              <a:spcBef>
                <a:spcPts val="5"/>
              </a:spcBef>
            </a:pPr>
            <a:r>
              <a:rPr lang="ja-JP" altLang="en-US" sz="1100" spc="-10" dirty="0">
                <a:latin typeface="Meiryo UI"/>
                <a:cs typeface="Meiryo UI"/>
              </a:rPr>
              <a:t>　　　　　　　　　 　</a:t>
            </a:r>
            <a:r>
              <a:rPr lang="ja-JP" altLang="en-US" sz="1100" spc="-10" dirty="0">
                <a:highlight>
                  <a:srgbClr val="00FF00"/>
                </a:highlight>
                <a:latin typeface="Meiryo UI"/>
                <a:cs typeface="Meiryo UI"/>
              </a:rPr>
              <a:t>①</a:t>
            </a:r>
            <a:r>
              <a:rPr lang="ja-JP" altLang="en-US" sz="1100" spc="-10" dirty="0">
                <a:latin typeface="Meiryo UI"/>
                <a:cs typeface="Meiryo UI"/>
              </a:rPr>
              <a:t>　</a:t>
            </a:r>
            <a:r>
              <a:rPr lang="ja-JP" altLang="en-US" sz="1100" spc="-10" dirty="0">
                <a:highlight>
                  <a:srgbClr val="FFFF00"/>
                </a:highlight>
                <a:latin typeface="Meiryo UI"/>
                <a:cs typeface="Meiryo UI"/>
              </a:rPr>
              <a:t>②</a:t>
            </a:r>
            <a:r>
              <a:rPr lang="ja-JP" altLang="en-US" sz="1100" spc="-10" dirty="0">
                <a:latin typeface="Meiryo UI"/>
                <a:cs typeface="Meiryo UI"/>
              </a:rPr>
              <a:t>　</a:t>
            </a:r>
            <a:r>
              <a:rPr lang="ja-JP" altLang="en-US" sz="1100" spc="-10" dirty="0">
                <a:highlight>
                  <a:srgbClr val="00FFFF"/>
                </a:highlight>
                <a:latin typeface="Meiryo UI"/>
                <a:cs typeface="Meiryo UI"/>
              </a:rPr>
              <a:t>③</a:t>
            </a:r>
            <a:r>
              <a:rPr lang="ja-JP" altLang="en-US" sz="1100" spc="-10" dirty="0">
                <a:latin typeface="Meiryo UI"/>
                <a:cs typeface="Meiryo UI"/>
              </a:rPr>
              <a:t>　</a:t>
            </a:r>
            <a:r>
              <a:rPr lang="ja-JP" altLang="en-US" sz="1100" spc="-10" dirty="0">
                <a:highlight>
                  <a:srgbClr val="FF00FF"/>
                </a:highlight>
                <a:latin typeface="Meiryo UI"/>
                <a:cs typeface="Meiryo UI"/>
              </a:rPr>
              <a:t>④</a:t>
            </a:r>
            <a:r>
              <a:rPr lang="ja-JP" altLang="en-US" sz="1100" spc="-10" dirty="0">
                <a:latin typeface="Meiryo UI"/>
                <a:cs typeface="Meiryo UI"/>
              </a:rPr>
              <a:t>　　 ②</a:t>
            </a:r>
            <a:r>
              <a:rPr lang="en-US" altLang="ja-JP" sz="1100" spc="-10" dirty="0">
                <a:latin typeface="Meiryo UI"/>
                <a:cs typeface="Meiryo UI"/>
              </a:rPr>
              <a:t>Last Name/</a:t>
            </a:r>
            <a:r>
              <a:rPr lang="ja-JP" altLang="en-US" sz="1100" spc="-10" dirty="0">
                <a:latin typeface="Meiryo UI"/>
                <a:cs typeface="Meiryo UI"/>
              </a:rPr>
              <a:t>姓：アルファベット大文字、頭</a:t>
            </a:r>
            <a:r>
              <a:rPr lang="en-US" altLang="ja-JP" sz="1100" spc="-10" dirty="0">
                <a:latin typeface="Meiryo UI"/>
                <a:cs typeface="Meiryo UI"/>
              </a:rPr>
              <a:t>3</a:t>
            </a:r>
            <a:r>
              <a:rPr lang="ja-JP" altLang="en-US" sz="1100" spc="-10" dirty="0">
                <a:latin typeface="Meiryo UI"/>
                <a:cs typeface="Meiryo UI"/>
              </a:rPr>
              <a:t>字 </a:t>
            </a:r>
            <a:r>
              <a:rPr lang="en-US" altLang="ja-JP" sz="1100" spc="-10" dirty="0">
                <a:latin typeface="Meiryo UI"/>
                <a:cs typeface="Meiryo UI"/>
              </a:rPr>
              <a:t>※</a:t>
            </a:r>
            <a:r>
              <a:rPr lang="ja-JP" altLang="en-US" sz="1100" spc="-10" dirty="0">
                <a:latin typeface="Meiryo UI"/>
                <a:cs typeface="Meiryo UI"/>
              </a:rPr>
              <a:t>小文字使用不可</a:t>
            </a:r>
            <a:endParaRPr lang="en-US" altLang="ja-JP" sz="1100" spc="-10" dirty="0">
              <a:highlight>
                <a:srgbClr val="00FFFF"/>
              </a:highlight>
              <a:latin typeface="Meiryo UI"/>
              <a:cs typeface="Meiryo UI"/>
            </a:endParaRPr>
          </a:p>
          <a:p>
            <a:pPr marL="12700">
              <a:lnSpc>
                <a:spcPct val="100000"/>
              </a:lnSpc>
              <a:spcBef>
                <a:spcPts val="5"/>
              </a:spcBef>
            </a:pPr>
            <a:r>
              <a:rPr lang="ja-JP" altLang="en-US" sz="1100" spc="-10" dirty="0">
                <a:latin typeface="Meiryo UI"/>
                <a:cs typeface="Meiryo UI"/>
              </a:rPr>
              <a:t>　　　　　　　　　　　　　　　　　　　　　　③</a:t>
            </a:r>
            <a:r>
              <a:rPr lang="en-US" altLang="ja-JP" sz="1100" spc="-10" dirty="0">
                <a:latin typeface="Meiryo UI"/>
                <a:cs typeface="Meiryo UI"/>
              </a:rPr>
              <a:t>MM/</a:t>
            </a:r>
            <a:r>
              <a:rPr lang="ja-JP" altLang="en-US" sz="1100" spc="-10" dirty="0">
                <a:latin typeface="Meiryo UI"/>
                <a:cs typeface="Meiryo UI"/>
              </a:rPr>
              <a:t>月：生まれ月の数字</a:t>
            </a:r>
            <a:r>
              <a:rPr lang="en-US" altLang="ja-JP" sz="1100" spc="-10" dirty="0">
                <a:latin typeface="Meiryo UI"/>
                <a:cs typeface="Meiryo UI"/>
              </a:rPr>
              <a:t>2</a:t>
            </a:r>
            <a:r>
              <a:rPr lang="ja-JP" altLang="en-US" sz="1100" spc="-10" dirty="0">
                <a:latin typeface="Meiryo UI"/>
                <a:cs typeface="Meiryo UI"/>
              </a:rPr>
              <a:t>桁、</a:t>
            </a:r>
            <a:r>
              <a:rPr lang="en-US" altLang="ja-JP" sz="1100" spc="-10" dirty="0">
                <a:latin typeface="Meiryo UI"/>
                <a:cs typeface="Meiryo UI"/>
              </a:rPr>
              <a:t>1</a:t>
            </a:r>
            <a:r>
              <a:rPr lang="ja-JP" altLang="en-US" sz="1100" spc="-10" dirty="0">
                <a:latin typeface="Meiryo UI"/>
                <a:cs typeface="Meiryo UI"/>
              </a:rPr>
              <a:t>桁の場合は前に</a:t>
            </a:r>
            <a:r>
              <a:rPr lang="en-US" altLang="ja-JP" sz="1100" spc="-10" dirty="0">
                <a:latin typeface="Meiryo UI"/>
                <a:cs typeface="Meiryo UI"/>
              </a:rPr>
              <a:t>0</a:t>
            </a:r>
            <a:r>
              <a:rPr lang="ja-JP" altLang="en-US" sz="1100" spc="-10" dirty="0">
                <a:latin typeface="Meiryo UI"/>
                <a:cs typeface="Meiryo UI"/>
              </a:rPr>
              <a:t>を付ける</a:t>
            </a:r>
            <a:endParaRPr lang="en-US" altLang="ja-JP" sz="1100" spc="-10" dirty="0">
              <a:latin typeface="Meiryo UI"/>
              <a:cs typeface="Meiryo UI"/>
            </a:endParaRPr>
          </a:p>
          <a:p>
            <a:pPr marL="12700">
              <a:lnSpc>
                <a:spcPct val="100000"/>
              </a:lnSpc>
              <a:spcBef>
                <a:spcPts val="5"/>
              </a:spcBef>
            </a:pPr>
            <a:r>
              <a:rPr lang="ja-JP" altLang="en-US" sz="1100" spc="-10" dirty="0">
                <a:latin typeface="Meiryo UI"/>
                <a:cs typeface="Meiryo UI"/>
              </a:rPr>
              <a:t>　　　　　　　　　　　　　　　　　　　　　　④</a:t>
            </a:r>
            <a:r>
              <a:rPr lang="en-US" altLang="ja-JP" sz="1100" spc="-10" dirty="0">
                <a:latin typeface="Meiryo UI"/>
                <a:cs typeface="Meiryo UI"/>
              </a:rPr>
              <a:t>DD/</a:t>
            </a:r>
            <a:r>
              <a:rPr lang="ja-JP" altLang="en-US" sz="1100" spc="-10" dirty="0">
                <a:latin typeface="Meiryo UI"/>
                <a:cs typeface="Meiryo UI"/>
              </a:rPr>
              <a:t>日：生まれた日の数字</a:t>
            </a:r>
            <a:r>
              <a:rPr lang="en-US" altLang="ja-JP" sz="1100" spc="-10" dirty="0">
                <a:latin typeface="Meiryo UI"/>
                <a:cs typeface="Meiryo UI"/>
              </a:rPr>
              <a:t>2</a:t>
            </a:r>
            <a:r>
              <a:rPr lang="ja-JP" altLang="en-US" sz="1100" spc="-10" dirty="0">
                <a:latin typeface="Meiryo UI"/>
                <a:cs typeface="Meiryo UI"/>
              </a:rPr>
              <a:t>桁、</a:t>
            </a:r>
            <a:r>
              <a:rPr lang="en-US" altLang="ja-JP" sz="1100" spc="-10" dirty="0">
                <a:latin typeface="Meiryo UI"/>
                <a:cs typeface="Meiryo UI"/>
              </a:rPr>
              <a:t>1</a:t>
            </a:r>
            <a:r>
              <a:rPr lang="ja-JP" altLang="en-US" sz="1100" spc="-10" dirty="0">
                <a:latin typeface="Meiryo UI"/>
                <a:cs typeface="Meiryo UI"/>
              </a:rPr>
              <a:t>桁の場合は前に</a:t>
            </a:r>
            <a:r>
              <a:rPr lang="en-US" altLang="ja-JP" sz="1100" spc="-10" dirty="0">
                <a:latin typeface="Meiryo UI"/>
                <a:cs typeface="Meiryo UI"/>
              </a:rPr>
              <a:t>0</a:t>
            </a:r>
            <a:r>
              <a:rPr lang="ja-JP" altLang="en-US" sz="1100" spc="-10" dirty="0">
                <a:latin typeface="Meiryo UI"/>
                <a:cs typeface="Meiryo UI"/>
              </a:rPr>
              <a:t>を付ける</a:t>
            </a:r>
            <a:endParaRPr lang="en-US" altLang="ja-JP" sz="1100" spc="-10" dirty="0">
              <a:latin typeface="Meiryo UI"/>
              <a:cs typeface="Meiryo UI"/>
            </a:endParaRPr>
          </a:p>
        </p:txBody>
      </p:sp>
      <p:sp>
        <p:nvSpPr>
          <p:cNvPr id="53" name="object 8">
            <a:extLst>
              <a:ext uri="{FF2B5EF4-FFF2-40B4-BE49-F238E27FC236}">
                <a16:creationId xmlns:a16="http://schemas.microsoft.com/office/drawing/2014/main" id="{9B5CD98A-B1F6-12B7-F947-9F0C63E99A38}"/>
              </a:ext>
            </a:extLst>
          </p:cNvPr>
          <p:cNvSpPr txBox="1"/>
          <p:nvPr/>
        </p:nvSpPr>
        <p:spPr>
          <a:xfrm>
            <a:off x="5310078" y="4135870"/>
            <a:ext cx="6544263" cy="425758"/>
          </a:xfrm>
          <a:prstGeom prst="rect">
            <a:avLst/>
          </a:prstGeom>
        </p:spPr>
        <p:txBody>
          <a:bodyPr vert="horz" wrap="square" lIns="0" tIns="12700" rIns="0" bIns="0" rtlCol="0">
            <a:spAutoFit/>
          </a:bodyPr>
          <a:lstStyle/>
          <a:p>
            <a:pPr marL="12700">
              <a:lnSpc>
                <a:spcPct val="100000"/>
              </a:lnSpc>
              <a:spcBef>
                <a:spcPts val="100"/>
              </a:spcBef>
            </a:pPr>
            <a:r>
              <a:rPr lang="ja-JP" altLang="en-US" sz="1400" spc="-10" dirty="0">
                <a:latin typeface="Meiryo UI"/>
                <a:cs typeface="Meiryo UI"/>
              </a:rPr>
              <a:t>⑧</a:t>
            </a:r>
            <a:r>
              <a:rPr lang="en-US" sz="1400" spc="-10" dirty="0">
                <a:latin typeface="Meiryo UI"/>
                <a:cs typeface="Meiryo UI"/>
              </a:rPr>
              <a:t>[</a:t>
            </a:r>
            <a:r>
              <a:rPr lang="en-US" altLang="ja-JP" sz="1400" spc="-10" dirty="0">
                <a:latin typeface="Meiryo UI"/>
                <a:cs typeface="Meiryo UI"/>
              </a:rPr>
              <a:t>Available Date</a:t>
            </a:r>
            <a:r>
              <a:rPr lang="en-US" sz="1400" spc="-10" dirty="0">
                <a:latin typeface="Meiryo UI"/>
                <a:cs typeface="Meiryo UI"/>
              </a:rPr>
              <a:t>]</a:t>
            </a:r>
            <a:r>
              <a:rPr lang="en-US" altLang="ja-JP" sz="1400" spc="-10" dirty="0">
                <a:latin typeface="Meiryo UI"/>
                <a:cs typeface="Meiryo UI"/>
              </a:rPr>
              <a:t> </a:t>
            </a:r>
            <a:endParaRPr lang="ja-JP" altLang="en-US" sz="1400" spc="-10" dirty="0">
              <a:latin typeface="Meiryo UI"/>
              <a:cs typeface="Meiryo UI"/>
            </a:endParaRPr>
          </a:p>
          <a:p>
            <a:pPr marL="12700">
              <a:lnSpc>
                <a:spcPct val="100000"/>
              </a:lnSpc>
              <a:spcBef>
                <a:spcPts val="100"/>
              </a:spcBef>
            </a:pPr>
            <a:r>
              <a:rPr lang="ja-JP" altLang="en-US" sz="1200" spc="-10" dirty="0">
                <a:latin typeface="Meiryo UI"/>
                <a:cs typeface="Meiryo UI"/>
              </a:rPr>
              <a:t>　　</a:t>
            </a:r>
            <a:r>
              <a:rPr sz="1100" spc="-10" dirty="0" err="1">
                <a:latin typeface="Meiryo UI"/>
                <a:cs typeface="Meiryo UI"/>
              </a:rPr>
              <a:t>候補者</a:t>
            </a:r>
            <a:r>
              <a:rPr lang="ja-JP" altLang="en-US" sz="1100" spc="-10" dirty="0">
                <a:latin typeface="Meiryo UI"/>
                <a:cs typeface="Meiryo UI"/>
              </a:rPr>
              <a:t>が勤務を開始出来る日となりますが、基本は </a:t>
            </a:r>
            <a:r>
              <a:rPr lang="en-US" sz="1100" spc="-5" dirty="0">
                <a:latin typeface="Meiryo UI"/>
                <a:cs typeface="Meiryo UI"/>
              </a:rPr>
              <a:t>[</a:t>
            </a:r>
            <a:r>
              <a:rPr lang="en-US" altLang="ja-JP" sz="1100" spc="-5" dirty="0">
                <a:latin typeface="Meiryo UI"/>
                <a:cs typeface="Meiryo UI"/>
              </a:rPr>
              <a:t>Requested Date/</a:t>
            </a:r>
            <a:r>
              <a:rPr lang="ja-JP" altLang="en-US" sz="1100" spc="-20" dirty="0">
                <a:latin typeface="Meiryo UI"/>
                <a:cs typeface="Meiryo UI"/>
              </a:rPr>
              <a:t>開始日</a:t>
            </a:r>
            <a:r>
              <a:rPr lang="en-US" altLang="ja-JP" sz="1100" spc="-20" dirty="0">
                <a:latin typeface="Meiryo UI"/>
                <a:cs typeface="Meiryo UI"/>
              </a:rPr>
              <a:t>]</a:t>
            </a:r>
            <a:r>
              <a:rPr lang="ja-JP" altLang="en-US" sz="1100" spc="-20" dirty="0">
                <a:latin typeface="Meiryo UI"/>
                <a:cs typeface="Meiryo UI"/>
              </a:rPr>
              <a:t> と同日を入力。</a:t>
            </a:r>
            <a:endParaRPr lang="en-US" altLang="ja-JP" sz="1100" spc="-20" dirty="0">
              <a:latin typeface="Meiryo UI"/>
              <a:cs typeface="Meiryo UI"/>
            </a:endParaRPr>
          </a:p>
        </p:txBody>
      </p:sp>
      <p:sp>
        <p:nvSpPr>
          <p:cNvPr id="54" name="object 14">
            <a:extLst>
              <a:ext uri="{FF2B5EF4-FFF2-40B4-BE49-F238E27FC236}">
                <a16:creationId xmlns:a16="http://schemas.microsoft.com/office/drawing/2014/main" id="{9156AEF4-AE3A-F351-F48C-79E4C5A1E04E}"/>
              </a:ext>
            </a:extLst>
          </p:cNvPr>
          <p:cNvSpPr txBox="1"/>
          <p:nvPr/>
        </p:nvSpPr>
        <p:spPr>
          <a:xfrm>
            <a:off x="5319524" y="4669270"/>
            <a:ext cx="6544262" cy="443711"/>
          </a:xfrm>
          <a:prstGeom prst="rect">
            <a:avLst/>
          </a:prstGeom>
        </p:spPr>
        <p:txBody>
          <a:bodyPr vert="horz" wrap="square" lIns="0" tIns="12700" rIns="0" bIns="0" rtlCol="0">
            <a:spAutoFit/>
          </a:bodyPr>
          <a:lstStyle/>
          <a:p>
            <a:pPr marL="12700">
              <a:spcBef>
                <a:spcPts val="1500"/>
              </a:spcBef>
            </a:pPr>
            <a:r>
              <a:rPr lang="ja-JP" altLang="en-US" sz="1400" spc="-35" dirty="0">
                <a:latin typeface="Meiryo UI"/>
                <a:cs typeface="Meiryo UI"/>
              </a:rPr>
              <a:t>⑨</a:t>
            </a:r>
            <a:r>
              <a:rPr lang="en-US" altLang="ja-JP" sz="1400" spc="-35" dirty="0">
                <a:latin typeface="Meiryo UI"/>
                <a:cs typeface="Meiryo UI"/>
              </a:rPr>
              <a:t>[Submitted to other Contractor Requests?]  </a:t>
            </a:r>
            <a:br>
              <a:rPr lang="en-US" altLang="ja-JP" sz="1400" spc="-35" dirty="0">
                <a:latin typeface="Meiryo UI"/>
                <a:cs typeface="Meiryo UI"/>
              </a:rPr>
            </a:br>
            <a:r>
              <a:rPr lang="ja-JP" altLang="en-US" sz="1400" spc="-35" dirty="0">
                <a:latin typeface="Meiryo UI"/>
                <a:cs typeface="Meiryo UI"/>
              </a:rPr>
              <a:t>　　</a:t>
            </a:r>
            <a:r>
              <a:rPr lang="ja-JP" altLang="en-US" sz="1100" spc="-35" dirty="0">
                <a:latin typeface="Meiryo UI"/>
                <a:cs typeface="Meiryo UI"/>
              </a:rPr>
              <a:t>候補者に他の求人案件を並行して提案していますか？の選択ですが、デフォルト </a:t>
            </a:r>
            <a:r>
              <a:rPr lang="en-US" altLang="ja-JP" sz="1100" spc="-35" dirty="0">
                <a:latin typeface="Meiryo UI"/>
                <a:cs typeface="Meiryo UI"/>
              </a:rPr>
              <a:t>[No] </a:t>
            </a:r>
            <a:r>
              <a:rPr lang="ja-JP" altLang="en-US" sz="1100" spc="-35" dirty="0">
                <a:latin typeface="Meiryo UI"/>
                <a:cs typeface="Meiryo UI"/>
              </a:rPr>
              <a:t>のままで大丈夫です。</a:t>
            </a:r>
            <a:endParaRPr lang="ja-JP" altLang="en-US" sz="1100" dirty="0">
              <a:latin typeface="Meiryo UI"/>
              <a:cs typeface="Meiryo UI"/>
            </a:endParaRPr>
          </a:p>
        </p:txBody>
      </p:sp>
      <p:sp>
        <p:nvSpPr>
          <p:cNvPr id="55" name="object 14">
            <a:extLst>
              <a:ext uri="{FF2B5EF4-FFF2-40B4-BE49-F238E27FC236}">
                <a16:creationId xmlns:a16="http://schemas.microsoft.com/office/drawing/2014/main" id="{8FCB1033-CCD6-7F62-4646-67CCE7B13D8C}"/>
              </a:ext>
            </a:extLst>
          </p:cNvPr>
          <p:cNvSpPr txBox="1"/>
          <p:nvPr/>
        </p:nvSpPr>
        <p:spPr>
          <a:xfrm>
            <a:off x="5348339" y="5288452"/>
            <a:ext cx="6544262" cy="443711"/>
          </a:xfrm>
          <a:prstGeom prst="rect">
            <a:avLst/>
          </a:prstGeom>
        </p:spPr>
        <p:txBody>
          <a:bodyPr vert="horz" wrap="square" lIns="0" tIns="12700" rIns="0" bIns="0" rtlCol="0">
            <a:spAutoFit/>
          </a:bodyPr>
          <a:lstStyle/>
          <a:p>
            <a:pPr marL="12700">
              <a:spcBef>
                <a:spcPts val="1500"/>
              </a:spcBef>
            </a:pPr>
            <a:r>
              <a:rPr lang="ja-JP" altLang="en-US" sz="1400" spc="-35" dirty="0">
                <a:latin typeface="Meiryo UI"/>
                <a:cs typeface="Meiryo UI"/>
              </a:rPr>
              <a:t>⑩</a:t>
            </a:r>
            <a:r>
              <a:rPr lang="en-US" altLang="ja-JP" sz="1400" spc="-35" dirty="0">
                <a:latin typeface="Meiryo UI"/>
                <a:cs typeface="Meiryo UI"/>
              </a:rPr>
              <a:t>[Display candidate’s Workforce record to the Buyer?] </a:t>
            </a:r>
            <a:br>
              <a:rPr lang="en-US" altLang="ja-JP" sz="1400" spc="-35" dirty="0">
                <a:latin typeface="Meiryo UI"/>
                <a:cs typeface="Meiryo UI"/>
              </a:rPr>
            </a:br>
            <a:r>
              <a:rPr lang="ja-JP" altLang="en-US" sz="1400" spc="-35" dirty="0">
                <a:latin typeface="Meiryo UI"/>
                <a:cs typeface="Meiryo UI"/>
              </a:rPr>
              <a:t>　　</a:t>
            </a:r>
            <a:r>
              <a:rPr lang="ja-JP" altLang="en-US" sz="1100" spc="-35" dirty="0">
                <a:latin typeface="Meiryo UI"/>
                <a:cs typeface="Meiryo UI"/>
              </a:rPr>
              <a:t>注）</a:t>
            </a:r>
            <a:r>
              <a:rPr lang="ja-JP" altLang="en-US" sz="1100" spc="-30" dirty="0">
                <a:latin typeface="Meiryo UI"/>
                <a:cs typeface="Meiryo UI"/>
              </a:rPr>
              <a:t>採用前に候補者氏名を派遣先</a:t>
            </a:r>
            <a:r>
              <a:rPr lang="en-US" altLang="ja-JP" sz="1100" spc="-30" dirty="0">
                <a:latin typeface="Meiryo UI"/>
                <a:cs typeface="Meiryo UI"/>
              </a:rPr>
              <a:t>(</a:t>
            </a:r>
            <a:r>
              <a:rPr lang="ja-JP" altLang="en-US" sz="1100" spc="-30" dirty="0">
                <a:latin typeface="Meiryo UI"/>
                <a:cs typeface="Meiryo UI"/>
              </a:rPr>
              <a:t>購買や要求元など</a:t>
            </a:r>
            <a:r>
              <a:rPr lang="en-US" altLang="ja-JP" sz="1100" spc="-30" dirty="0">
                <a:latin typeface="Meiryo UI"/>
                <a:cs typeface="Meiryo UI"/>
              </a:rPr>
              <a:t>)</a:t>
            </a:r>
            <a:r>
              <a:rPr lang="ja-JP" altLang="en-US" sz="1100" spc="-30" dirty="0">
                <a:latin typeface="Meiryo UI"/>
                <a:cs typeface="Meiryo UI"/>
              </a:rPr>
              <a:t>へ開示しますか？の選択は、</a:t>
            </a:r>
            <a:r>
              <a:rPr lang="ja-JP" altLang="en-US" sz="1100" spc="-25" dirty="0">
                <a:solidFill>
                  <a:schemeClr val="tx1"/>
                </a:solidFill>
                <a:uFill>
                  <a:solidFill>
                    <a:srgbClr val="FF0000"/>
                  </a:solidFill>
                </a:uFill>
                <a:latin typeface="Meiryo UI"/>
                <a:cs typeface="Meiryo UI"/>
              </a:rPr>
              <a:t>必ず </a:t>
            </a:r>
            <a:r>
              <a:rPr lang="en-US" altLang="ja-JP" sz="1100" spc="-25" dirty="0">
                <a:solidFill>
                  <a:schemeClr val="tx1"/>
                </a:solidFill>
                <a:uFill>
                  <a:solidFill>
                    <a:srgbClr val="FF0000"/>
                  </a:solidFill>
                </a:uFill>
                <a:latin typeface="Meiryo UI"/>
                <a:cs typeface="Meiryo UI"/>
              </a:rPr>
              <a:t>[</a:t>
            </a:r>
            <a:r>
              <a:rPr lang="en-US" altLang="ja-JP" sz="1100" spc="-20" dirty="0">
                <a:solidFill>
                  <a:schemeClr val="tx1"/>
                </a:solidFill>
                <a:uFill>
                  <a:solidFill>
                    <a:srgbClr val="FF0000"/>
                  </a:solidFill>
                </a:uFill>
                <a:latin typeface="Meiryo UI"/>
                <a:cs typeface="Meiryo UI"/>
              </a:rPr>
              <a:t>No] </a:t>
            </a:r>
            <a:r>
              <a:rPr lang="ja-JP" altLang="en-US" sz="1100" spc="-30" dirty="0">
                <a:solidFill>
                  <a:schemeClr val="tx1"/>
                </a:solidFill>
                <a:uFill>
                  <a:solidFill>
                    <a:srgbClr val="FF0000"/>
                  </a:solidFill>
                </a:uFill>
                <a:latin typeface="Meiryo UI"/>
                <a:cs typeface="Meiryo UI"/>
              </a:rPr>
              <a:t>を選択する。</a:t>
            </a:r>
            <a:endParaRPr lang="en-US" altLang="ja-JP" sz="1100" spc="-30" dirty="0">
              <a:solidFill>
                <a:schemeClr val="tx1"/>
              </a:solidFill>
              <a:uFill>
                <a:solidFill>
                  <a:srgbClr val="FF0000"/>
                </a:solidFill>
              </a:uFill>
              <a:latin typeface="Meiryo UI"/>
              <a:cs typeface="Meiryo UI"/>
            </a:endParaRPr>
          </a:p>
        </p:txBody>
      </p:sp>
      <p:grpSp>
        <p:nvGrpSpPr>
          <p:cNvPr id="81" name="グループ化 80">
            <a:extLst>
              <a:ext uri="{FF2B5EF4-FFF2-40B4-BE49-F238E27FC236}">
                <a16:creationId xmlns:a16="http://schemas.microsoft.com/office/drawing/2014/main" id="{6E3068DA-CD9B-BD1D-1820-0A825BBB6EEC}"/>
              </a:ext>
            </a:extLst>
          </p:cNvPr>
          <p:cNvGrpSpPr/>
          <p:nvPr/>
        </p:nvGrpSpPr>
        <p:grpSpPr>
          <a:xfrm>
            <a:off x="256772" y="1028194"/>
            <a:ext cx="5294400" cy="5525006"/>
            <a:chOff x="256772" y="930924"/>
            <a:chExt cx="5294400" cy="5525006"/>
          </a:xfrm>
        </p:grpSpPr>
        <p:pic>
          <p:nvPicPr>
            <p:cNvPr id="16" name="object 16"/>
            <p:cNvPicPr/>
            <p:nvPr/>
          </p:nvPicPr>
          <p:blipFill>
            <a:blip r:embed="rId2" cstate="print"/>
            <a:stretch>
              <a:fillRect/>
            </a:stretch>
          </p:blipFill>
          <p:spPr>
            <a:xfrm>
              <a:off x="442142" y="930924"/>
              <a:ext cx="4582344" cy="3019802"/>
            </a:xfrm>
            <a:prstGeom prst="rect">
              <a:avLst/>
            </a:prstGeom>
            <a:ln>
              <a:solidFill>
                <a:schemeClr val="bg1">
                  <a:lumMod val="75000"/>
                </a:schemeClr>
              </a:solidFill>
            </a:ln>
          </p:spPr>
        </p:pic>
        <p:sp>
          <p:nvSpPr>
            <p:cNvPr id="23" name="object 8">
              <a:extLst>
                <a:ext uri="{FF2B5EF4-FFF2-40B4-BE49-F238E27FC236}">
                  <a16:creationId xmlns:a16="http://schemas.microsoft.com/office/drawing/2014/main" id="{906FDB9F-6AB9-F441-21C9-FE193DEBAD50}"/>
                </a:ext>
              </a:extLst>
            </p:cNvPr>
            <p:cNvSpPr txBox="1"/>
            <p:nvPr/>
          </p:nvSpPr>
          <p:spPr>
            <a:xfrm>
              <a:off x="271451" y="2463231"/>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⑥</a:t>
              </a:r>
              <a:endParaRPr lang="en-US" altLang="ja-JP" sz="1200" b="1" spc="-20" dirty="0">
                <a:solidFill>
                  <a:srgbClr val="FF0000"/>
                </a:solidFill>
                <a:latin typeface="Meiryo UI"/>
                <a:cs typeface="Meiryo UI"/>
              </a:endParaRPr>
            </a:p>
          </p:txBody>
        </p:sp>
        <p:sp>
          <p:nvSpPr>
            <p:cNvPr id="32" name="正方形/長方形 31">
              <a:extLst>
                <a:ext uri="{FF2B5EF4-FFF2-40B4-BE49-F238E27FC236}">
                  <a16:creationId xmlns:a16="http://schemas.microsoft.com/office/drawing/2014/main" id="{C7E64D70-1498-230E-0FBF-D50FF4FB20CA}"/>
                </a:ext>
              </a:extLst>
            </p:cNvPr>
            <p:cNvSpPr/>
            <p:nvPr/>
          </p:nvSpPr>
          <p:spPr>
            <a:xfrm>
              <a:off x="442142" y="2692467"/>
              <a:ext cx="2272483" cy="29083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0B14B273-8DBE-6309-9CEB-3C09F4AB1B12}"/>
                </a:ext>
              </a:extLst>
            </p:cNvPr>
            <p:cNvSpPr/>
            <p:nvPr/>
          </p:nvSpPr>
          <p:spPr>
            <a:xfrm>
              <a:off x="442142" y="3429000"/>
              <a:ext cx="2301058" cy="32798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object 8">
              <a:extLst>
                <a:ext uri="{FF2B5EF4-FFF2-40B4-BE49-F238E27FC236}">
                  <a16:creationId xmlns:a16="http://schemas.microsoft.com/office/drawing/2014/main" id="{DC9E91BE-9127-F5E2-6DD6-6FF3485F9FF7}"/>
                </a:ext>
              </a:extLst>
            </p:cNvPr>
            <p:cNvSpPr txBox="1"/>
            <p:nvPr/>
          </p:nvSpPr>
          <p:spPr>
            <a:xfrm>
              <a:off x="256772" y="3203729"/>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⑦</a:t>
              </a:r>
              <a:endParaRPr lang="en-US" altLang="ja-JP" sz="1200" b="1" spc="-20" dirty="0">
                <a:solidFill>
                  <a:srgbClr val="FF0000"/>
                </a:solidFill>
                <a:latin typeface="Meiryo UI"/>
                <a:cs typeface="Meiryo UI"/>
              </a:endParaRPr>
            </a:p>
          </p:txBody>
        </p:sp>
        <p:cxnSp>
          <p:nvCxnSpPr>
            <p:cNvPr id="36" name="コネクタ: カギ線 35">
              <a:extLst>
                <a:ext uri="{FF2B5EF4-FFF2-40B4-BE49-F238E27FC236}">
                  <a16:creationId xmlns:a16="http://schemas.microsoft.com/office/drawing/2014/main" id="{9FB7CE31-0F3D-A7F1-7FE8-0D99FE618328}"/>
                </a:ext>
              </a:extLst>
            </p:cNvPr>
            <p:cNvCxnSpPr>
              <a:cxnSpLocks/>
              <a:endCxn id="32" idx="3"/>
            </p:cNvCxnSpPr>
            <p:nvPr/>
          </p:nvCxnSpPr>
          <p:spPr>
            <a:xfrm rot="10800000" flipV="1">
              <a:off x="2714625" y="1120721"/>
              <a:ext cx="2501184" cy="1717162"/>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7" name="コネクタ: カギ線 46">
              <a:extLst>
                <a:ext uri="{FF2B5EF4-FFF2-40B4-BE49-F238E27FC236}">
                  <a16:creationId xmlns:a16="http://schemas.microsoft.com/office/drawing/2014/main" id="{94A09F75-6721-5535-C4D1-CA1E25B96880}"/>
                </a:ext>
              </a:extLst>
            </p:cNvPr>
            <p:cNvCxnSpPr>
              <a:cxnSpLocks/>
            </p:cNvCxnSpPr>
            <p:nvPr/>
          </p:nvCxnSpPr>
          <p:spPr>
            <a:xfrm rot="10800000" flipV="1">
              <a:off x="2743203" y="1883929"/>
              <a:ext cx="2807969" cy="1738817"/>
            </a:xfrm>
            <a:prstGeom prst="bentConnector3">
              <a:avLst>
                <a:gd name="adj1" fmla="val 14722"/>
              </a:avLst>
            </a:prstGeom>
            <a:ln>
              <a:tailEnd type="triangle"/>
            </a:ln>
          </p:spPr>
          <p:style>
            <a:lnRef idx="1">
              <a:schemeClr val="accent2"/>
            </a:lnRef>
            <a:fillRef idx="0">
              <a:schemeClr val="accent2"/>
            </a:fillRef>
            <a:effectRef idx="0">
              <a:schemeClr val="accent2"/>
            </a:effectRef>
            <a:fontRef idx="minor">
              <a:schemeClr val="tx1"/>
            </a:fontRef>
          </p:style>
        </p:cxnSp>
        <p:pic>
          <p:nvPicPr>
            <p:cNvPr id="52" name="object 3">
              <a:extLst>
                <a:ext uri="{FF2B5EF4-FFF2-40B4-BE49-F238E27FC236}">
                  <a16:creationId xmlns:a16="http://schemas.microsoft.com/office/drawing/2014/main" id="{D888D71A-48C6-3CDB-28CA-AAD256224226}"/>
                </a:ext>
              </a:extLst>
            </p:cNvPr>
            <p:cNvPicPr/>
            <p:nvPr/>
          </p:nvPicPr>
          <p:blipFill>
            <a:blip r:embed="rId3" cstate="print"/>
            <a:srcRect b="22310"/>
            <a:stretch/>
          </p:blipFill>
          <p:spPr>
            <a:xfrm>
              <a:off x="442142" y="3969528"/>
              <a:ext cx="4582344" cy="2486402"/>
            </a:xfrm>
            <a:prstGeom prst="rect">
              <a:avLst/>
            </a:prstGeom>
            <a:ln>
              <a:solidFill>
                <a:schemeClr val="bg1">
                  <a:lumMod val="75000"/>
                </a:schemeClr>
              </a:solidFill>
            </a:ln>
          </p:spPr>
        </p:pic>
        <p:sp>
          <p:nvSpPr>
            <p:cNvPr id="56" name="正方形/長方形 55">
              <a:extLst>
                <a:ext uri="{FF2B5EF4-FFF2-40B4-BE49-F238E27FC236}">
                  <a16:creationId xmlns:a16="http://schemas.microsoft.com/office/drawing/2014/main" id="{87E1ADA0-1642-036A-E969-58E5F07C8E71}"/>
                </a:ext>
              </a:extLst>
            </p:cNvPr>
            <p:cNvSpPr/>
            <p:nvPr/>
          </p:nvSpPr>
          <p:spPr>
            <a:xfrm>
              <a:off x="1905000" y="4056045"/>
              <a:ext cx="326038" cy="314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rPr>
                <a:t>＝</a:t>
              </a:r>
            </a:p>
          </p:txBody>
        </p:sp>
        <p:sp>
          <p:nvSpPr>
            <p:cNvPr id="57" name="正方形/長方形 56">
              <a:extLst>
                <a:ext uri="{FF2B5EF4-FFF2-40B4-BE49-F238E27FC236}">
                  <a16:creationId xmlns:a16="http://schemas.microsoft.com/office/drawing/2014/main" id="{AACE7AF3-BEA9-C659-EF5D-0DE88FD38F05}"/>
                </a:ext>
              </a:extLst>
            </p:cNvPr>
            <p:cNvSpPr/>
            <p:nvPr/>
          </p:nvSpPr>
          <p:spPr>
            <a:xfrm>
              <a:off x="2231038" y="4075094"/>
              <a:ext cx="1045561" cy="38878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object 8">
              <a:extLst>
                <a:ext uri="{FF2B5EF4-FFF2-40B4-BE49-F238E27FC236}">
                  <a16:creationId xmlns:a16="http://schemas.microsoft.com/office/drawing/2014/main" id="{11ADFC00-7970-E069-4CA0-B5405693B98F}"/>
                </a:ext>
              </a:extLst>
            </p:cNvPr>
            <p:cNvSpPr txBox="1"/>
            <p:nvPr/>
          </p:nvSpPr>
          <p:spPr>
            <a:xfrm>
              <a:off x="285003" y="3904204"/>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⑧</a:t>
              </a:r>
              <a:endParaRPr lang="en-US" altLang="ja-JP" sz="1200" b="1" spc="-20" dirty="0">
                <a:solidFill>
                  <a:srgbClr val="FF0000"/>
                </a:solidFill>
                <a:latin typeface="Meiryo UI"/>
                <a:cs typeface="Meiryo UI"/>
              </a:endParaRPr>
            </a:p>
          </p:txBody>
        </p:sp>
        <p:sp>
          <p:nvSpPr>
            <p:cNvPr id="61" name="object 8">
              <a:extLst>
                <a:ext uri="{FF2B5EF4-FFF2-40B4-BE49-F238E27FC236}">
                  <a16:creationId xmlns:a16="http://schemas.microsoft.com/office/drawing/2014/main" id="{026AD7CD-5495-98C9-2767-292091FCE668}"/>
                </a:ext>
              </a:extLst>
            </p:cNvPr>
            <p:cNvSpPr txBox="1"/>
            <p:nvPr/>
          </p:nvSpPr>
          <p:spPr>
            <a:xfrm>
              <a:off x="278759" y="4560596"/>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⑨</a:t>
              </a:r>
              <a:endParaRPr lang="en-US" altLang="ja-JP" sz="1200" b="1" spc="-20" dirty="0">
                <a:solidFill>
                  <a:srgbClr val="FF0000"/>
                </a:solidFill>
                <a:latin typeface="Meiryo UI"/>
                <a:cs typeface="Meiryo UI"/>
              </a:endParaRPr>
            </a:p>
          </p:txBody>
        </p:sp>
        <p:sp>
          <p:nvSpPr>
            <p:cNvPr id="62" name="object 8">
              <a:extLst>
                <a:ext uri="{FF2B5EF4-FFF2-40B4-BE49-F238E27FC236}">
                  <a16:creationId xmlns:a16="http://schemas.microsoft.com/office/drawing/2014/main" id="{95622041-A18B-4B5C-924E-CAF86555736B}"/>
                </a:ext>
              </a:extLst>
            </p:cNvPr>
            <p:cNvSpPr txBox="1"/>
            <p:nvPr/>
          </p:nvSpPr>
          <p:spPr>
            <a:xfrm>
              <a:off x="272515" y="5857048"/>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⑩</a:t>
              </a:r>
              <a:endParaRPr lang="en-US" altLang="ja-JP" sz="1200" b="1" spc="-20" dirty="0">
                <a:solidFill>
                  <a:srgbClr val="FF0000"/>
                </a:solidFill>
                <a:latin typeface="Meiryo UI"/>
                <a:cs typeface="Meiryo UI"/>
              </a:endParaRPr>
            </a:p>
          </p:txBody>
        </p:sp>
        <p:cxnSp>
          <p:nvCxnSpPr>
            <p:cNvPr id="64" name="コネクタ: カギ線 63">
              <a:extLst>
                <a:ext uri="{FF2B5EF4-FFF2-40B4-BE49-F238E27FC236}">
                  <a16:creationId xmlns:a16="http://schemas.microsoft.com/office/drawing/2014/main" id="{3DABBF1F-5359-5317-6ED5-D19BDA7AAB83}"/>
                </a:ext>
              </a:extLst>
            </p:cNvPr>
            <p:cNvCxnSpPr>
              <a:cxnSpLocks/>
              <a:stCxn id="53" idx="1"/>
            </p:cNvCxnSpPr>
            <p:nvPr/>
          </p:nvCxnSpPr>
          <p:spPr>
            <a:xfrm rot="10800000" flipV="1">
              <a:off x="3346234" y="4348748"/>
              <a:ext cx="1963844" cy="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8" name="コネクタ: カギ線 67">
              <a:extLst>
                <a:ext uri="{FF2B5EF4-FFF2-40B4-BE49-F238E27FC236}">
                  <a16:creationId xmlns:a16="http://schemas.microsoft.com/office/drawing/2014/main" id="{7D220E1C-FE0F-60CB-147B-B1A599FEB745}"/>
                </a:ext>
              </a:extLst>
            </p:cNvPr>
            <p:cNvCxnSpPr>
              <a:cxnSpLocks/>
            </p:cNvCxnSpPr>
            <p:nvPr/>
          </p:nvCxnSpPr>
          <p:spPr>
            <a:xfrm rot="10800000">
              <a:off x="3352801" y="4724400"/>
              <a:ext cx="1963846" cy="2"/>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4" name="コネクタ: カギ線 73">
              <a:extLst>
                <a:ext uri="{FF2B5EF4-FFF2-40B4-BE49-F238E27FC236}">
                  <a16:creationId xmlns:a16="http://schemas.microsoft.com/office/drawing/2014/main" id="{C9F30A97-AE36-F2C0-3A66-1B191B1E2EDD}"/>
                </a:ext>
              </a:extLst>
            </p:cNvPr>
            <p:cNvCxnSpPr>
              <a:cxnSpLocks/>
            </p:cNvCxnSpPr>
            <p:nvPr/>
          </p:nvCxnSpPr>
          <p:spPr>
            <a:xfrm rot="10800000" flipV="1">
              <a:off x="4038603" y="5334000"/>
              <a:ext cx="1242903" cy="720536"/>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3" name="object 2">
            <a:extLst>
              <a:ext uri="{FF2B5EF4-FFF2-40B4-BE49-F238E27FC236}">
                <a16:creationId xmlns:a16="http://schemas.microsoft.com/office/drawing/2014/main" id="{0BBB332D-4C8A-E5E8-6FAB-EA34ECFC9B43}"/>
              </a:ext>
            </a:extLst>
          </p:cNvPr>
          <p:cNvSpPr txBox="1">
            <a:spLocks/>
          </p:cNvSpPr>
          <p:nvPr/>
        </p:nvSpPr>
        <p:spPr>
          <a:xfrm>
            <a:off x="228600" y="5322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Step1.</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見積回答</a:t>
            </a: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a:t>
            </a:r>
            <a:r>
              <a:rPr lang="en-US" altLang="ja-JP" sz="1400" spc="-10" dirty="0">
                <a:solidFill>
                  <a:schemeClr val="bg1"/>
                </a:solidFill>
                <a:latin typeface="Meiryo UI"/>
                <a:cs typeface="Meiryo UI"/>
              </a:rPr>
              <a:t>3.</a:t>
            </a:r>
            <a:r>
              <a:rPr lang="ja-JP" altLang="en-US" sz="1400" dirty="0">
                <a:solidFill>
                  <a:schemeClr val="bg1"/>
                </a:solidFill>
                <a:latin typeface="Meiryo UI"/>
                <a:cs typeface="Meiryo UI"/>
              </a:rPr>
              <a:t>見積回答の入力・提出</a:t>
            </a:r>
            <a:r>
              <a:rPr lang="ja-JP" altLang="en-US" sz="1400" spc="-10" dirty="0">
                <a:solidFill>
                  <a:schemeClr val="bg1"/>
                </a:solidFill>
                <a:latin typeface="Meiryo UI"/>
                <a:cs typeface="Meiryo UI"/>
              </a:rPr>
              <a:t>～　</a:t>
            </a:r>
            <a:endParaRPr lang="ja-JP" altLang="en-US" sz="14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13" name="object 14">
            <a:extLst>
              <a:ext uri="{FF2B5EF4-FFF2-40B4-BE49-F238E27FC236}">
                <a16:creationId xmlns:a16="http://schemas.microsoft.com/office/drawing/2014/main" id="{86E4732E-7D2F-FDD7-2A0D-8BCBD3B84E5A}"/>
              </a:ext>
            </a:extLst>
          </p:cNvPr>
          <p:cNvSpPr txBox="1"/>
          <p:nvPr/>
        </p:nvSpPr>
        <p:spPr>
          <a:xfrm>
            <a:off x="5348339" y="6151807"/>
            <a:ext cx="1881295" cy="197490"/>
          </a:xfrm>
          <a:prstGeom prst="rect">
            <a:avLst/>
          </a:prstGeom>
        </p:spPr>
        <p:txBody>
          <a:bodyPr vert="horz" wrap="square" lIns="0" tIns="12700" rIns="0" bIns="0" rtlCol="0">
            <a:spAutoFit/>
          </a:bodyPr>
          <a:lstStyle/>
          <a:p>
            <a:pPr marL="12700">
              <a:spcBef>
                <a:spcPts val="1500"/>
              </a:spcBef>
            </a:pPr>
            <a:r>
              <a:rPr lang="ja-JP" altLang="en-US" sz="1200" spc="-30" dirty="0">
                <a:solidFill>
                  <a:schemeClr val="tx1"/>
                </a:solidFill>
                <a:uFill>
                  <a:solidFill>
                    <a:srgbClr val="FF0000"/>
                  </a:solidFill>
                </a:uFill>
                <a:latin typeface="Meiryo UI"/>
                <a:cs typeface="Meiryo UI"/>
              </a:rPr>
              <a:t>次のページへ続きます</a:t>
            </a:r>
            <a:endParaRPr lang="en-US" altLang="ja-JP" sz="1200" spc="-30" dirty="0">
              <a:solidFill>
                <a:schemeClr val="tx1"/>
              </a:solidFill>
              <a:uFill>
                <a:solidFill>
                  <a:srgbClr val="FF0000"/>
                </a:solidFill>
              </a:uFill>
              <a:latin typeface="Meiryo UI"/>
              <a:cs typeface="Meiryo UI"/>
            </a:endParaRPr>
          </a:p>
        </p:txBody>
      </p:sp>
      <p:cxnSp>
        <p:nvCxnSpPr>
          <p:cNvPr id="6" name="直線矢印コネクタ 5">
            <a:extLst>
              <a:ext uri="{FF2B5EF4-FFF2-40B4-BE49-F238E27FC236}">
                <a16:creationId xmlns:a16="http://schemas.microsoft.com/office/drawing/2014/main" id="{76E1ED48-7DC9-CF36-FE6F-A14A52D3939B}"/>
              </a:ext>
            </a:extLst>
          </p:cNvPr>
          <p:cNvCxnSpPr/>
          <p:nvPr/>
        </p:nvCxnSpPr>
        <p:spPr>
          <a:xfrm flipH="1">
            <a:off x="7229634" y="2916670"/>
            <a:ext cx="695166" cy="163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D58FA404-4C29-EFAC-AFBB-48B595A158C0}"/>
              </a:ext>
            </a:extLst>
          </p:cNvPr>
          <p:cNvCxnSpPr>
            <a:cxnSpLocks/>
          </p:cNvCxnSpPr>
          <p:nvPr/>
        </p:nvCxnSpPr>
        <p:spPr>
          <a:xfrm>
            <a:off x="7382034" y="2916670"/>
            <a:ext cx="161766" cy="163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2" descr="Organizational Logo">
            <a:extLst>
              <a:ext uri="{FF2B5EF4-FFF2-40B4-BE49-F238E27FC236}">
                <a16:creationId xmlns:a16="http://schemas.microsoft.com/office/drawing/2014/main" id="{73C06307-FC90-AB71-41D1-151AFEA53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581024" y="1702444"/>
            <a:ext cx="4219576" cy="4290659"/>
          </a:xfrm>
          <a:prstGeom prst="rect">
            <a:avLst/>
          </a:prstGeom>
          <a:ln>
            <a:solidFill>
              <a:schemeClr val="bg1">
                <a:lumMod val="75000"/>
              </a:schemeClr>
            </a:solidFill>
          </a:ln>
        </p:spPr>
      </p:pic>
      <p:sp>
        <p:nvSpPr>
          <p:cNvPr id="9" name="スライド番号プレースホルダー 8">
            <a:extLst>
              <a:ext uri="{FF2B5EF4-FFF2-40B4-BE49-F238E27FC236}">
                <a16:creationId xmlns:a16="http://schemas.microsoft.com/office/drawing/2014/main" id="{A8376961-848F-052E-402C-5363DDCFC66E}"/>
              </a:ext>
            </a:extLst>
          </p:cNvPr>
          <p:cNvSpPr>
            <a:spLocks noGrp="1"/>
          </p:cNvSpPr>
          <p:nvPr>
            <p:ph type="sldNum" sz="quarter" idx="7"/>
          </p:nvPr>
        </p:nvSpPr>
        <p:spPr>
          <a:xfrm>
            <a:off x="11277600" y="6377940"/>
            <a:ext cx="609600" cy="342900"/>
          </a:xfrm>
        </p:spPr>
        <p:txBody>
          <a:bodyPr/>
          <a:lstStyle/>
          <a:p>
            <a:fld id="{B6F15528-21DE-4FAA-801E-634DDDAF4B2B}" type="slidenum">
              <a:rPr lang="en-US" altLang="ja-JP" smtClean="0"/>
              <a:t>12</a:t>
            </a:fld>
            <a:endParaRPr lang="ja-JP" altLang="en-US" dirty="0"/>
          </a:p>
        </p:txBody>
      </p:sp>
      <p:pic>
        <p:nvPicPr>
          <p:cNvPr id="2" name="object 3">
            <a:extLst>
              <a:ext uri="{FF2B5EF4-FFF2-40B4-BE49-F238E27FC236}">
                <a16:creationId xmlns:a16="http://schemas.microsoft.com/office/drawing/2014/main" id="{ECB8A5F1-AFE7-4C53-E9C4-58B0DA94C3A2}"/>
              </a:ext>
            </a:extLst>
          </p:cNvPr>
          <p:cNvPicPr/>
          <p:nvPr/>
        </p:nvPicPr>
        <p:blipFill>
          <a:blip r:embed="rId4" cstate="print"/>
          <a:srcRect t="79523"/>
          <a:stretch/>
        </p:blipFill>
        <p:spPr>
          <a:xfrm>
            <a:off x="581024" y="1115581"/>
            <a:ext cx="4219576" cy="586863"/>
          </a:xfrm>
          <a:prstGeom prst="rect">
            <a:avLst/>
          </a:prstGeom>
          <a:ln>
            <a:solidFill>
              <a:schemeClr val="bg1">
                <a:lumMod val="75000"/>
              </a:schemeClr>
            </a:solidFill>
          </a:ln>
        </p:spPr>
      </p:pic>
      <p:sp>
        <p:nvSpPr>
          <p:cNvPr id="14" name="object 8">
            <a:extLst>
              <a:ext uri="{FF2B5EF4-FFF2-40B4-BE49-F238E27FC236}">
                <a16:creationId xmlns:a16="http://schemas.microsoft.com/office/drawing/2014/main" id="{B4F00128-76BE-500B-03D4-EEDBCB1B8A03}"/>
              </a:ext>
            </a:extLst>
          </p:cNvPr>
          <p:cNvSpPr txBox="1"/>
          <p:nvPr/>
        </p:nvSpPr>
        <p:spPr>
          <a:xfrm>
            <a:off x="424596" y="1187759"/>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⑪</a:t>
            </a:r>
            <a:endParaRPr lang="en-US" altLang="ja-JP" sz="1200" b="1" spc="-20" dirty="0">
              <a:solidFill>
                <a:srgbClr val="FF0000"/>
              </a:solidFill>
              <a:latin typeface="Meiryo UI"/>
              <a:cs typeface="Meiryo UI"/>
            </a:endParaRPr>
          </a:p>
        </p:txBody>
      </p:sp>
      <p:sp>
        <p:nvSpPr>
          <p:cNvPr id="17" name="object 14">
            <a:extLst>
              <a:ext uri="{FF2B5EF4-FFF2-40B4-BE49-F238E27FC236}">
                <a16:creationId xmlns:a16="http://schemas.microsoft.com/office/drawing/2014/main" id="{5D44F565-5157-F679-11A6-8C5B755D70D2}"/>
              </a:ext>
            </a:extLst>
          </p:cNvPr>
          <p:cNvSpPr txBox="1"/>
          <p:nvPr/>
        </p:nvSpPr>
        <p:spPr>
          <a:xfrm>
            <a:off x="5410200" y="1046788"/>
            <a:ext cx="6172200" cy="1220847"/>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⑪</a:t>
            </a:r>
            <a:r>
              <a:rPr lang="en-US" altLang="ja-JP" sz="1400" spc="-35" dirty="0">
                <a:latin typeface="Meiryo UI"/>
                <a:cs typeface="Meiryo UI"/>
              </a:rPr>
              <a:t>[Resume/CV] </a:t>
            </a:r>
            <a:br>
              <a:rPr lang="en-US" altLang="ja-JP" sz="1000" spc="-35" dirty="0">
                <a:latin typeface="Meiryo UI"/>
                <a:cs typeface="Meiryo UI"/>
              </a:rPr>
            </a:br>
            <a:r>
              <a:rPr lang="ja-JP" altLang="en-US" sz="1200" spc="-35" dirty="0">
                <a:latin typeface="Meiryo UI"/>
                <a:cs typeface="Meiryo UI"/>
              </a:rPr>
              <a:t>　　</a:t>
            </a:r>
            <a:r>
              <a:rPr sz="1050" spc="-35" dirty="0" err="1">
                <a:latin typeface="Meiryo UI"/>
                <a:cs typeface="Meiryo UI"/>
              </a:rPr>
              <a:t>候補者の</a:t>
            </a:r>
            <a:r>
              <a:rPr lang="ja-JP" altLang="en-US" sz="1050" spc="-35" dirty="0">
                <a:latin typeface="Meiryo UI"/>
                <a:cs typeface="Meiryo UI"/>
              </a:rPr>
              <a:t>以下の２つの情報を添付　</a:t>
            </a:r>
            <a:r>
              <a:rPr lang="en-US" altLang="ja-JP" sz="1050" spc="-35" dirty="0">
                <a:latin typeface="Meiryo UI"/>
                <a:cs typeface="Meiryo UI"/>
              </a:rPr>
              <a:t>※Zip</a:t>
            </a:r>
            <a:r>
              <a:rPr lang="ja-JP" altLang="en-US" sz="1050" spc="-35" dirty="0">
                <a:latin typeface="Meiryo UI"/>
                <a:cs typeface="Meiryo UI"/>
              </a:rPr>
              <a:t>形式の添付も可能。</a:t>
            </a:r>
            <a:br>
              <a:rPr lang="en-US" altLang="ja-JP" sz="1050" spc="-35" dirty="0">
                <a:latin typeface="Meiryo UI"/>
                <a:cs typeface="Meiryo UI"/>
              </a:rPr>
            </a:br>
            <a:r>
              <a:rPr lang="ja-JP" altLang="en-US" sz="1050" spc="-35" dirty="0">
                <a:latin typeface="Meiryo UI"/>
                <a:cs typeface="Meiryo UI"/>
              </a:rPr>
              <a:t>　</a:t>
            </a:r>
            <a:br>
              <a:rPr lang="en-US" altLang="ja-JP" sz="1050" spc="-35" dirty="0">
                <a:latin typeface="Meiryo UI"/>
                <a:cs typeface="Meiryo UI"/>
              </a:rPr>
            </a:br>
            <a:r>
              <a:rPr lang="ja-JP" altLang="en-US" sz="1050" spc="-35" dirty="0">
                <a:latin typeface="Meiryo UI"/>
                <a:cs typeface="Meiryo UI"/>
              </a:rPr>
              <a:t>　　☑　添付１：　「履歴書」 もしくは 「スキルカード」</a:t>
            </a:r>
            <a:br>
              <a:rPr lang="en-US" altLang="ja-JP" sz="1050" spc="-35" dirty="0">
                <a:latin typeface="Meiryo UI"/>
                <a:cs typeface="Meiryo UI"/>
              </a:rPr>
            </a:br>
            <a:br>
              <a:rPr lang="en-US" altLang="ja-JP" sz="1050" spc="-35" dirty="0">
                <a:latin typeface="Meiryo UI"/>
                <a:cs typeface="Meiryo UI"/>
              </a:rPr>
            </a:br>
            <a:r>
              <a:rPr lang="ja-JP" altLang="en-US" sz="1050" spc="-35" dirty="0">
                <a:latin typeface="Meiryo UI"/>
                <a:cs typeface="Meiryo UI"/>
              </a:rPr>
              <a:t>　　☑　添付２：　「労働者派遣仕様書兼見積依頼書」　もしくは　「見積明細書」</a:t>
            </a:r>
            <a:br>
              <a:rPr lang="en-US" altLang="ja-JP" sz="1050" spc="-35" dirty="0">
                <a:latin typeface="Meiryo UI"/>
                <a:cs typeface="Meiryo UI"/>
              </a:rPr>
            </a:br>
            <a:r>
              <a:rPr lang="ja-JP" altLang="en-US" sz="1050" spc="-35" dirty="0">
                <a:latin typeface="Meiryo UI"/>
                <a:cs typeface="Meiryo UI"/>
              </a:rPr>
              <a:t>　　　　　　　　　　　</a:t>
            </a:r>
            <a:r>
              <a:rPr lang="en-US" altLang="ja-JP" sz="1050" spc="-35" dirty="0">
                <a:latin typeface="Meiryo UI"/>
                <a:cs typeface="Meiryo UI"/>
              </a:rPr>
              <a:t>※</a:t>
            </a:r>
            <a:r>
              <a:rPr lang="ja-JP" altLang="en-US" sz="1050" spc="-35" dirty="0">
                <a:latin typeface="Meiryo UI"/>
                <a:cs typeface="Meiryo UI"/>
              </a:rPr>
              <a:t>見積単価の記載含める事</a:t>
            </a:r>
            <a:endParaRPr sz="1050" dirty="0">
              <a:latin typeface="Meiryo UI"/>
              <a:cs typeface="Meiryo UI"/>
            </a:endParaRPr>
          </a:p>
        </p:txBody>
      </p:sp>
      <p:sp>
        <p:nvSpPr>
          <p:cNvPr id="24" name="object 8">
            <a:extLst>
              <a:ext uri="{FF2B5EF4-FFF2-40B4-BE49-F238E27FC236}">
                <a16:creationId xmlns:a16="http://schemas.microsoft.com/office/drawing/2014/main" id="{A6AF7CC5-950F-968E-F20B-F35CB06F7AD2}"/>
              </a:ext>
            </a:extLst>
          </p:cNvPr>
          <p:cNvSpPr txBox="1"/>
          <p:nvPr/>
        </p:nvSpPr>
        <p:spPr>
          <a:xfrm>
            <a:off x="365427" y="1766660"/>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⑫</a:t>
            </a:r>
            <a:endParaRPr lang="en-US" altLang="ja-JP" sz="1200" b="1" spc="-20" dirty="0">
              <a:solidFill>
                <a:srgbClr val="FF0000"/>
              </a:solidFill>
              <a:latin typeface="Meiryo UI"/>
              <a:cs typeface="Meiryo UI"/>
            </a:endParaRPr>
          </a:p>
        </p:txBody>
      </p:sp>
      <p:sp>
        <p:nvSpPr>
          <p:cNvPr id="25" name="object 14">
            <a:extLst>
              <a:ext uri="{FF2B5EF4-FFF2-40B4-BE49-F238E27FC236}">
                <a16:creationId xmlns:a16="http://schemas.microsoft.com/office/drawing/2014/main" id="{0DE46F91-DCDA-9669-3849-9E0A3FC24C35}"/>
              </a:ext>
            </a:extLst>
          </p:cNvPr>
          <p:cNvSpPr txBox="1"/>
          <p:nvPr/>
        </p:nvSpPr>
        <p:spPr>
          <a:xfrm>
            <a:off x="5410200" y="2514600"/>
            <a:ext cx="5105400" cy="412934"/>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⑫</a:t>
            </a:r>
            <a:r>
              <a:rPr lang="en-US" altLang="ja-JP" sz="1400" spc="-35" dirty="0">
                <a:latin typeface="Meiryo UI"/>
                <a:cs typeface="Meiryo UI"/>
              </a:rPr>
              <a:t>[Comments(Optional)/</a:t>
            </a:r>
            <a:r>
              <a:rPr lang="ja-JP" altLang="en-US" sz="1400" spc="-35" dirty="0">
                <a:latin typeface="Meiryo UI"/>
                <a:cs typeface="Meiryo UI"/>
              </a:rPr>
              <a:t>コメント</a:t>
            </a:r>
            <a:r>
              <a:rPr lang="en-US" altLang="ja-JP" sz="1400" spc="-35" dirty="0">
                <a:latin typeface="Meiryo UI"/>
                <a:cs typeface="Meiryo UI"/>
              </a:rPr>
              <a:t>(</a:t>
            </a:r>
            <a:r>
              <a:rPr lang="ja-JP" altLang="en-US" sz="1400" spc="-35" dirty="0">
                <a:latin typeface="Meiryo UI"/>
                <a:cs typeface="Meiryo UI"/>
              </a:rPr>
              <a:t>任意</a:t>
            </a:r>
            <a:r>
              <a:rPr lang="en-US" altLang="ja-JP" sz="1400" spc="-35" dirty="0">
                <a:latin typeface="Meiryo UI"/>
                <a:cs typeface="Meiryo UI"/>
              </a:rPr>
              <a:t>)] </a:t>
            </a:r>
            <a:br>
              <a:rPr lang="en-US" altLang="ja-JP" sz="1000" spc="-35" dirty="0">
                <a:latin typeface="Meiryo UI"/>
                <a:cs typeface="Meiryo UI"/>
              </a:rPr>
            </a:br>
            <a:r>
              <a:rPr lang="ja-JP" altLang="en-US" sz="1200" spc="-35" dirty="0">
                <a:latin typeface="Meiryo UI"/>
                <a:cs typeface="Meiryo UI"/>
              </a:rPr>
              <a:t>　　</a:t>
            </a:r>
            <a:r>
              <a:rPr lang="ja-JP" altLang="en-US" sz="1050" spc="-35" dirty="0">
                <a:latin typeface="Meiryo UI"/>
                <a:cs typeface="Meiryo UI"/>
              </a:rPr>
              <a:t>任意項目です。必要に応じて見積回答についてメッセージを入力。</a:t>
            </a:r>
            <a:endParaRPr sz="1050" dirty="0">
              <a:latin typeface="Meiryo UI"/>
              <a:cs typeface="Meiryo UI"/>
            </a:endParaRPr>
          </a:p>
        </p:txBody>
      </p:sp>
      <p:sp>
        <p:nvSpPr>
          <p:cNvPr id="26" name="正方形/長方形 25">
            <a:extLst>
              <a:ext uri="{FF2B5EF4-FFF2-40B4-BE49-F238E27FC236}">
                <a16:creationId xmlns:a16="http://schemas.microsoft.com/office/drawing/2014/main" id="{C3872B19-C126-AA79-6C66-EDCD03AD888A}"/>
              </a:ext>
            </a:extLst>
          </p:cNvPr>
          <p:cNvSpPr/>
          <p:nvPr/>
        </p:nvSpPr>
        <p:spPr>
          <a:xfrm>
            <a:off x="561970" y="1814056"/>
            <a:ext cx="4238630" cy="7458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4">
            <a:extLst>
              <a:ext uri="{FF2B5EF4-FFF2-40B4-BE49-F238E27FC236}">
                <a16:creationId xmlns:a16="http://schemas.microsoft.com/office/drawing/2014/main" id="{ABBEAC65-E412-55A3-0AD0-FB81384DBEA8}"/>
              </a:ext>
            </a:extLst>
          </p:cNvPr>
          <p:cNvSpPr txBox="1"/>
          <p:nvPr/>
        </p:nvSpPr>
        <p:spPr>
          <a:xfrm>
            <a:off x="5410200" y="3124200"/>
            <a:ext cx="6505575" cy="443711"/>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⑬</a:t>
            </a:r>
            <a:r>
              <a:rPr lang="en-US" altLang="ja-JP" sz="1400" spc="-35" dirty="0">
                <a:latin typeface="Meiryo UI"/>
                <a:cs typeface="Meiryo UI"/>
              </a:rPr>
              <a:t>[Has Contractor worked for or supported any competitors? (Optional)] </a:t>
            </a:r>
            <a:br>
              <a:rPr lang="en-US" altLang="ja-JP" sz="1000" spc="-35" dirty="0">
                <a:latin typeface="Meiryo UI"/>
                <a:cs typeface="Meiryo UI"/>
              </a:rPr>
            </a:br>
            <a:r>
              <a:rPr lang="ja-JP" altLang="en-US" sz="1400" spc="-35" dirty="0">
                <a:latin typeface="Meiryo UI" panose="020B0604030504040204" pitchFamily="50" charset="-128"/>
                <a:ea typeface="Meiryo UI" panose="020B0604030504040204" pitchFamily="50" charset="-128"/>
                <a:cs typeface="Meiryo UI"/>
              </a:rPr>
              <a:t>　　</a:t>
            </a:r>
            <a:r>
              <a:rPr lang="ja-JP" altLang="en-US" sz="1050" spc="-35" dirty="0">
                <a:latin typeface="Meiryo UI" panose="020B0604030504040204" pitchFamily="50" charset="-128"/>
                <a:ea typeface="Meiryo UI" panose="020B0604030504040204" pitchFamily="50" charset="-128"/>
                <a:cs typeface="Meiryo UI"/>
              </a:rPr>
              <a:t>「</a:t>
            </a:r>
            <a:r>
              <a:rPr lang="ja-JP" altLang="en-US" sz="1050" b="0" i="0" dirty="0">
                <a:solidFill>
                  <a:srgbClr val="242424"/>
                </a:solidFill>
                <a:effectLst/>
                <a:latin typeface="Meiryo UI" panose="020B0604030504040204" pitchFamily="50" charset="-128"/>
                <a:ea typeface="Meiryo UI" panose="020B0604030504040204" pitchFamily="50" charset="-128"/>
              </a:rPr>
              <a:t>候補者</a:t>
            </a:r>
            <a:r>
              <a:rPr lang="ja-JP" altLang="en-US" sz="1050" b="0" i="0" dirty="0">
                <a:solidFill>
                  <a:srgbClr val="242424"/>
                </a:solidFill>
                <a:effectLst/>
                <a:highlight>
                  <a:srgbClr val="FFFFFF"/>
                </a:highlight>
                <a:latin typeface="Meiryo UI" panose="020B0604030504040204" pitchFamily="50" charset="-128"/>
                <a:ea typeface="Meiryo UI" panose="020B0604030504040204" pitchFamily="50" charset="-128"/>
              </a:rPr>
              <a:t>は</a:t>
            </a:r>
            <a:r>
              <a:rPr lang="en-US" altLang="ja-JP" sz="1050" b="0" i="0" dirty="0">
                <a:solidFill>
                  <a:srgbClr val="242424"/>
                </a:solidFill>
                <a:effectLst/>
                <a:highlight>
                  <a:srgbClr val="FFFFFF"/>
                </a:highlight>
                <a:latin typeface="Meiryo UI" panose="020B0604030504040204" pitchFamily="50" charset="-128"/>
                <a:ea typeface="Meiryo UI" panose="020B0604030504040204" pitchFamily="50" charset="-128"/>
              </a:rPr>
              <a:t>Kyndryl</a:t>
            </a:r>
            <a:r>
              <a:rPr lang="ja-JP" altLang="en-US" sz="1050" b="0" i="0" dirty="0">
                <a:solidFill>
                  <a:srgbClr val="242424"/>
                </a:solidFill>
                <a:effectLst/>
                <a:highlight>
                  <a:srgbClr val="FFFFFF"/>
                </a:highlight>
                <a:latin typeface="Meiryo UI" panose="020B0604030504040204" pitchFamily="50" charset="-128"/>
                <a:ea typeface="Meiryo UI" panose="020B0604030504040204" pitchFamily="50" charset="-128"/>
              </a:rPr>
              <a:t> と競合する</a:t>
            </a:r>
            <a:r>
              <a:rPr lang="ja-JP" altLang="en-US" sz="1050" b="0" i="0" dirty="0">
                <a:solidFill>
                  <a:srgbClr val="242424"/>
                </a:solidFill>
                <a:effectLst/>
                <a:latin typeface="Meiryo UI" panose="020B0604030504040204" pitchFamily="50" charset="-128"/>
                <a:ea typeface="Meiryo UI" panose="020B0604030504040204" pitchFamily="50" charset="-128"/>
              </a:rPr>
              <a:t>他社のために働いたり支援したことがありますか？</a:t>
            </a:r>
            <a:r>
              <a:rPr lang="en-US" altLang="ja-JP" sz="1050" spc="-35" dirty="0">
                <a:latin typeface="Meiryo UI"/>
                <a:cs typeface="Meiryo UI"/>
              </a:rPr>
              <a:t>(</a:t>
            </a:r>
            <a:r>
              <a:rPr lang="ja-JP" altLang="en-US" sz="1050" spc="-35" dirty="0">
                <a:latin typeface="Meiryo UI"/>
                <a:cs typeface="Meiryo UI"/>
              </a:rPr>
              <a:t>任意</a:t>
            </a:r>
            <a:r>
              <a:rPr lang="en-US" altLang="ja-JP" sz="1050" spc="-35" dirty="0">
                <a:latin typeface="Meiryo UI"/>
                <a:cs typeface="Meiryo UI"/>
              </a:rPr>
              <a:t>)</a:t>
            </a:r>
            <a:r>
              <a:rPr lang="ja-JP" altLang="en-US" sz="1050" b="0" i="0" dirty="0">
                <a:solidFill>
                  <a:srgbClr val="242424"/>
                </a:solidFill>
                <a:effectLst/>
                <a:latin typeface="Meiryo UI" panose="020B0604030504040204" pitchFamily="50" charset="-128"/>
                <a:ea typeface="Meiryo UI" panose="020B0604030504040204" pitchFamily="50" charset="-128"/>
              </a:rPr>
              <a:t>」 </a:t>
            </a:r>
            <a:r>
              <a:rPr lang="ja-JP" altLang="en-US" sz="1050" dirty="0">
                <a:solidFill>
                  <a:srgbClr val="242424"/>
                </a:solidFill>
                <a:latin typeface="Meiryo UI" panose="020B0604030504040204" pitchFamily="50" charset="-128"/>
                <a:ea typeface="Meiryo UI" panose="020B0604030504040204" pitchFamily="50" charset="-128"/>
              </a:rPr>
              <a:t> 実情を選択</a:t>
            </a:r>
            <a:r>
              <a:rPr lang="ja-JP" altLang="en-US" sz="1050" spc="-35" dirty="0">
                <a:latin typeface="Meiryo UI"/>
                <a:cs typeface="Meiryo UI"/>
              </a:rPr>
              <a:t>入力。</a:t>
            </a:r>
            <a:endParaRPr lang="en-US" altLang="ja-JP" sz="1050" spc="-35" dirty="0">
              <a:highlight>
                <a:srgbClr val="FFFF00"/>
              </a:highlight>
              <a:latin typeface="Meiryo UI"/>
              <a:cs typeface="Meiryo UI"/>
            </a:endParaRPr>
          </a:p>
        </p:txBody>
      </p:sp>
      <p:sp>
        <p:nvSpPr>
          <p:cNvPr id="28" name="正方形/長方形 27">
            <a:extLst>
              <a:ext uri="{FF2B5EF4-FFF2-40B4-BE49-F238E27FC236}">
                <a16:creationId xmlns:a16="http://schemas.microsoft.com/office/drawing/2014/main" id="{012FC9A7-1E1E-EEB3-D6D4-7414594F2591}"/>
              </a:ext>
            </a:extLst>
          </p:cNvPr>
          <p:cNvSpPr/>
          <p:nvPr/>
        </p:nvSpPr>
        <p:spPr>
          <a:xfrm>
            <a:off x="581022" y="3138013"/>
            <a:ext cx="4210049" cy="2279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object 8">
            <a:extLst>
              <a:ext uri="{FF2B5EF4-FFF2-40B4-BE49-F238E27FC236}">
                <a16:creationId xmlns:a16="http://schemas.microsoft.com/office/drawing/2014/main" id="{BB40DDC4-8C8A-A3B6-566D-175FFA83CB20}"/>
              </a:ext>
            </a:extLst>
          </p:cNvPr>
          <p:cNvSpPr txBox="1"/>
          <p:nvPr/>
        </p:nvSpPr>
        <p:spPr>
          <a:xfrm>
            <a:off x="424594" y="2945290"/>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⑬</a:t>
            </a:r>
            <a:endParaRPr lang="en-US" altLang="ja-JP" sz="1200" b="1" spc="-20" dirty="0">
              <a:solidFill>
                <a:srgbClr val="FF0000"/>
              </a:solidFill>
              <a:latin typeface="Meiryo UI"/>
              <a:cs typeface="Meiryo UI"/>
            </a:endParaRPr>
          </a:p>
        </p:txBody>
      </p:sp>
      <p:sp>
        <p:nvSpPr>
          <p:cNvPr id="30" name="正方形/長方形 29">
            <a:extLst>
              <a:ext uri="{FF2B5EF4-FFF2-40B4-BE49-F238E27FC236}">
                <a16:creationId xmlns:a16="http://schemas.microsoft.com/office/drawing/2014/main" id="{6FE32B1A-5784-3172-2E21-DCDCCFBFE49F}"/>
              </a:ext>
            </a:extLst>
          </p:cNvPr>
          <p:cNvSpPr/>
          <p:nvPr/>
        </p:nvSpPr>
        <p:spPr>
          <a:xfrm>
            <a:off x="581022" y="3756348"/>
            <a:ext cx="4210049" cy="269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F789708-FF32-7483-C6AF-BEB202188D61}"/>
              </a:ext>
            </a:extLst>
          </p:cNvPr>
          <p:cNvSpPr/>
          <p:nvPr/>
        </p:nvSpPr>
        <p:spPr>
          <a:xfrm>
            <a:off x="581022" y="4416054"/>
            <a:ext cx="4210049" cy="252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object 8">
            <a:extLst>
              <a:ext uri="{FF2B5EF4-FFF2-40B4-BE49-F238E27FC236}">
                <a16:creationId xmlns:a16="http://schemas.microsoft.com/office/drawing/2014/main" id="{4E9455F5-3C6B-6FCC-8693-0E2A23EB65D5}"/>
              </a:ext>
            </a:extLst>
          </p:cNvPr>
          <p:cNvSpPr txBox="1"/>
          <p:nvPr/>
        </p:nvSpPr>
        <p:spPr>
          <a:xfrm>
            <a:off x="405541" y="3578037"/>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⑭</a:t>
            </a:r>
            <a:endParaRPr lang="en-US" altLang="ja-JP" sz="1200" b="1" spc="-20" dirty="0">
              <a:solidFill>
                <a:srgbClr val="FF0000"/>
              </a:solidFill>
              <a:latin typeface="Meiryo UI"/>
              <a:cs typeface="Meiryo UI"/>
            </a:endParaRPr>
          </a:p>
        </p:txBody>
      </p:sp>
      <p:sp>
        <p:nvSpPr>
          <p:cNvPr id="33" name="object 8">
            <a:extLst>
              <a:ext uri="{FF2B5EF4-FFF2-40B4-BE49-F238E27FC236}">
                <a16:creationId xmlns:a16="http://schemas.microsoft.com/office/drawing/2014/main" id="{5516F3B3-5B33-D997-52D1-51577B06AB7A}"/>
              </a:ext>
            </a:extLst>
          </p:cNvPr>
          <p:cNvSpPr txBox="1"/>
          <p:nvPr/>
        </p:nvSpPr>
        <p:spPr>
          <a:xfrm>
            <a:off x="424596" y="4265934"/>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⑮</a:t>
            </a:r>
            <a:endParaRPr lang="en-US" altLang="ja-JP" sz="1200" b="1" spc="-20" dirty="0">
              <a:solidFill>
                <a:srgbClr val="FF0000"/>
              </a:solidFill>
              <a:latin typeface="Meiryo UI"/>
              <a:cs typeface="Meiryo UI"/>
            </a:endParaRPr>
          </a:p>
        </p:txBody>
      </p:sp>
      <p:sp>
        <p:nvSpPr>
          <p:cNvPr id="34" name="object 14">
            <a:extLst>
              <a:ext uri="{FF2B5EF4-FFF2-40B4-BE49-F238E27FC236}">
                <a16:creationId xmlns:a16="http://schemas.microsoft.com/office/drawing/2014/main" id="{0B26467D-F539-20F9-CF0C-A1887D6A5935}"/>
              </a:ext>
            </a:extLst>
          </p:cNvPr>
          <p:cNvSpPr txBox="1"/>
          <p:nvPr/>
        </p:nvSpPr>
        <p:spPr>
          <a:xfrm>
            <a:off x="5410200" y="3801150"/>
            <a:ext cx="6477000" cy="389850"/>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⑭</a:t>
            </a:r>
            <a:r>
              <a:rPr lang="en-US" altLang="ja-JP" sz="1400" spc="-35" dirty="0">
                <a:latin typeface="Meiryo UI"/>
                <a:cs typeface="Meiryo UI"/>
              </a:rPr>
              <a:t>[Is a candidate a former Kyndryl Employee? (Optional)] </a:t>
            </a:r>
            <a:br>
              <a:rPr lang="en-US" altLang="ja-JP" sz="1000" spc="-35" dirty="0">
                <a:latin typeface="Meiryo UI"/>
                <a:cs typeface="Meiryo UI"/>
              </a:rPr>
            </a:br>
            <a:r>
              <a:rPr lang="ja-JP" altLang="en-US" sz="1000" spc="-35" dirty="0">
                <a:latin typeface="Meiryo UI"/>
                <a:cs typeface="Meiryo UI"/>
              </a:rPr>
              <a:t>　　　</a:t>
            </a:r>
            <a:r>
              <a:rPr lang="ja-JP" altLang="en-US" sz="1050" spc="-35" dirty="0">
                <a:latin typeface="Meiryo UI" panose="020B0604030504040204" pitchFamily="50" charset="-128"/>
                <a:ea typeface="Meiryo UI" panose="020B0604030504040204" pitchFamily="50" charset="-128"/>
                <a:cs typeface="Meiryo UI"/>
              </a:rPr>
              <a:t>「</a:t>
            </a:r>
            <a:r>
              <a:rPr lang="ja-JP" altLang="en-US" sz="1050" b="0" i="0" dirty="0">
                <a:solidFill>
                  <a:srgbClr val="242424"/>
                </a:solidFill>
                <a:effectLst/>
                <a:latin typeface="Meiryo UI" panose="020B0604030504040204" pitchFamily="50" charset="-128"/>
                <a:ea typeface="Meiryo UI" panose="020B0604030504040204" pitchFamily="50" charset="-128"/>
              </a:rPr>
              <a:t>候補者は元</a:t>
            </a:r>
            <a:r>
              <a:rPr lang="en-US" altLang="ja-JP" sz="1050" b="0" i="0" dirty="0">
                <a:solidFill>
                  <a:srgbClr val="242424"/>
                </a:solidFill>
                <a:effectLst/>
                <a:latin typeface="Meiryo UI" panose="020B0604030504040204" pitchFamily="50" charset="-128"/>
                <a:ea typeface="Meiryo UI" panose="020B0604030504040204" pitchFamily="50" charset="-128"/>
              </a:rPr>
              <a:t>Kyndryl</a:t>
            </a:r>
            <a:r>
              <a:rPr lang="ja-JP" altLang="en-US" sz="1050" b="0" i="0" dirty="0">
                <a:solidFill>
                  <a:srgbClr val="242424"/>
                </a:solidFill>
                <a:effectLst/>
                <a:latin typeface="Meiryo UI" panose="020B0604030504040204" pitchFamily="50" charset="-128"/>
                <a:ea typeface="Meiryo UI" panose="020B0604030504040204" pitchFamily="50" charset="-128"/>
              </a:rPr>
              <a:t>の従業員ですか？</a:t>
            </a:r>
            <a:r>
              <a:rPr lang="en-US" altLang="ja-JP" sz="1050" spc="-35" dirty="0">
                <a:latin typeface="Meiryo UI"/>
                <a:cs typeface="Meiryo UI"/>
              </a:rPr>
              <a:t>(</a:t>
            </a:r>
            <a:r>
              <a:rPr lang="ja-JP" altLang="en-US" sz="1050" spc="-35" dirty="0">
                <a:latin typeface="Meiryo UI"/>
                <a:cs typeface="Meiryo UI"/>
              </a:rPr>
              <a:t>任意</a:t>
            </a:r>
            <a:r>
              <a:rPr lang="en-US" altLang="ja-JP" sz="1050" spc="-35" dirty="0">
                <a:latin typeface="Meiryo UI"/>
                <a:cs typeface="Meiryo UI"/>
              </a:rPr>
              <a:t>)</a:t>
            </a:r>
            <a:r>
              <a:rPr lang="ja-JP" altLang="en-US" sz="1050" b="0" i="0" dirty="0">
                <a:solidFill>
                  <a:srgbClr val="242424"/>
                </a:solidFill>
                <a:effectLst/>
                <a:latin typeface="Meiryo UI" panose="020B0604030504040204" pitchFamily="50" charset="-128"/>
                <a:ea typeface="Meiryo UI" panose="020B0604030504040204" pitchFamily="50" charset="-128"/>
              </a:rPr>
              <a:t>」  </a:t>
            </a:r>
            <a:r>
              <a:rPr lang="ja-JP" altLang="en-US" sz="1050" spc="-35" dirty="0">
                <a:latin typeface="Meiryo UI" panose="020B0604030504040204" pitchFamily="50" charset="-128"/>
                <a:ea typeface="Meiryo UI" panose="020B0604030504040204" pitchFamily="50" charset="-128"/>
                <a:cs typeface="Meiryo UI"/>
              </a:rPr>
              <a:t>実情を選択入力。</a:t>
            </a:r>
            <a:endParaRPr lang="en-US" altLang="ja-JP" sz="1050" b="0" i="0" dirty="0">
              <a:solidFill>
                <a:srgbClr val="242424"/>
              </a:solidFill>
              <a:effectLst/>
              <a:latin typeface="Meiryo UI" panose="020B0604030504040204" pitchFamily="50" charset="-128"/>
              <a:ea typeface="Meiryo UI" panose="020B0604030504040204" pitchFamily="50" charset="-128"/>
            </a:endParaRPr>
          </a:p>
        </p:txBody>
      </p:sp>
      <p:sp>
        <p:nvSpPr>
          <p:cNvPr id="35" name="object 14">
            <a:extLst>
              <a:ext uri="{FF2B5EF4-FFF2-40B4-BE49-F238E27FC236}">
                <a16:creationId xmlns:a16="http://schemas.microsoft.com/office/drawing/2014/main" id="{CBC598D9-0926-7E0A-6C4C-F680FE566042}"/>
              </a:ext>
            </a:extLst>
          </p:cNvPr>
          <p:cNvSpPr txBox="1"/>
          <p:nvPr/>
        </p:nvSpPr>
        <p:spPr>
          <a:xfrm>
            <a:off x="5410201" y="4386178"/>
            <a:ext cx="6705600" cy="566822"/>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⑮</a:t>
            </a:r>
            <a:r>
              <a:rPr lang="en-US" altLang="ja-JP" sz="1400" spc="-35" dirty="0">
                <a:latin typeface="Meiryo UI"/>
                <a:cs typeface="Meiryo UI"/>
              </a:rPr>
              <a:t>[</a:t>
            </a:r>
            <a:r>
              <a:rPr lang="en-US" altLang="ja-JP" sz="1300" spc="-35" dirty="0">
                <a:latin typeface="Meiryo UI"/>
                <a:cs typeface="Meiryo UI"/>
              </a:rPr>
              <a:t>Is candidate a current or former employee within the last three years of a GOE?</a:t>
            </a:r>
            <a:r>
              <a:rPr lang="en-US" altLang="ja-JP" sz="1400" spc="-35" dirty="0">
                <a:latin typeface="Meiryo UI"/>
                <a:cs typeface="Meiryo UI"/>
              </a:rPr>
              <a:t>] </a:t>
            </a:r>
            <a:r>
              <a:rPr lang="ja-JP" altLang="en-US" sz="1400" spc="-35" dirty="0">
                <a:latin typeface="Meiryo UI"/>
                <a:cs typeface="Meiryo UI"/>
              </a:rPr>
              <a:t>　</a:t>
            </a:r>
            <a:br>
              <a:rPr lang="en-US" altLang="ja-JP" sz="1400" spc="-35" dirty="0">
                <a:latin typeface="Meiryo UI"/>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ja-JP" altLang="en-US" sz="1100" b="0" i="0" dirty="0">
                <a:solidFill>
                  <a:srgbClr val="242424"/>
                </a:solidFill>
                <a:effectLst/>
                <a:latin typeface="Meiryo UI" panose="020B0604030504040204" pitchFamily="50" charset="-128"/>
                <a:ea typeface="Meiryo UI" panose="020B0604030504040204" pitchFamily="50" charset="-128"/>
              </a:rPr>
              <a:t> 「候補者は過去</a:t>
            </a:r>
            <a:r>
              <a:rPr lang="en-US" altLang="ja-JP" sz="1100" b="0" i="0" dirty="0">
                <a:solidFill>
                  <a:srgbClr val="242424"/>
                </a:solidFill>
                <a:effectLst/>
                <a:latin typeface="Meiryo UI" panose="020B0604030504040204" pitchFamily="50" charset="-128"/>
                <a:ea typeface="Meiryo UI" panose="020B0604030504040204" pitchFamily="50" charset="-128"/>
              </a:rPr>
              <a:t>3</a:t>
            </a:r>
            <a:r>
              <a:rPr lang="ja-JP" altLang="en-US" sz="1100" b="0" i="0" dirty="0">
                <a:solidFill>
                  <a:srgbClr val="242424"/>
                </a:solidFill>
                <a:effectLst/>
                <a:latin typeface="Meiryo UI" panose="020B0604030504040204" pitchFamily="50" charset="-128"/>
                <a:ea typeface="Meiryo UI" panose="020B0604030504040204" pitchFamily="50" charset="-128"/>
              </a:rPr>
              <a:t>年以内に</a:t>
            </a:r>
            <a:r>
              <a:rPr lang="en-US" altLang="ja-JP" sz="1100" b="0" i="0" dirty="0">
                <a:solidFill>
                  <a:srgbClr val="242424"/>
                </a:solidFill>
                <a:effectLst/>
                <a:latin typeface="Meiryo UI" panose="020B0604030504040204" pitchFamily="50" charset="-128"/>
                <a:ea typeface="Meiryo UI" panose="020B0604030504040204" pitchFamily="50" charset="-128"/>
              </a:rPr>
              <a:t>GOE</a:t>
            </a:r>
            <a:r>
              <a:rPr lang="ja-JP" altLang="en-US" sz="1100" b="0" i="0" dirty="0">
                <a:solidFill>
                  <a:srgbClr val="242424"/>
                </a:solidFill>
                <a:effectLst/>
                <a:latin typeface="Meiryo UI" panose="020B0604030504040204" pitchFamily="50" charset="-128"/>
                <a:ea typeface="Meiryo UI" panose="020B0604030504040204" pitchFamily="50" charset="-128"/>
              </a:rPr>
              <a:t>の現職または元従業員で</a:t>
            </a:r>
            <a:r>
              <a:rPr lang="ja-JP" altLang="en-US" sz="1100" dirty="0">
                <a:solidFill>
                  <a:srgbClr val="242424"/>
                </a:solidFill>
                <a:latin typeface="Meiryo UI" panose="020B0604030504040204" pitchFamily="50" charset="-128"/>
                <a:ea typeface="Meiryo UI" panose="020B0604030504040204" pitchFamily="50" charset="-128"/>
              </a:rPr>
              <a:t>したか</a:t>
            </a:r>
            <a:r>
              <a:rPr lang="ja-JP" altLang="en-US" sz="1100" b="0" i="0" dirty="0">
                <a:solidFill>
                  <a:srgbClr val="242424"/>
                </a:solidFill>
                <a:effectLst/>
                <a:latin typeface="Meiryo UI" panose="020B0604030504040204" pitchFamily="50" charset="-128"/>
                <a:ea typeface="Meiryo UI" panose="020B0604030504040204" pitchFamily="50" charset="-128"/>
              </a:rPr>
              <a:t>？」 実情を選択入力</a:t>
            </a:r>
            <a:r>
              <a:rPr lang="ja-JP" altLang="en-US" sz="1100" spc="-35" dirty="0">
                <a:latin typeface="Meiryo UI" panose="020B0604030504040204" pitchFamily="50" charset="-128"/>
                <a:ea typeface="Meiryo UI" panose="020B0604030504040204" pitchFamily="50" charset="-128"/>
                <a:cs typeface="Meiryo UI"/>
              </a:rPr>
              <a:t>。</a:t>
            </a:r>
            <a:br>
              <a:rPr lang="en-US" altLang="ja-JP" sz="1100" spc="-35" dirty="0">
                <a:latin typeface="Meiryo UI" panose="020B0604030504040204" pitchFamily="50" charset="-128"/>
                <a:ea typeface="Meiryo UI" panose="020B0604030504040204" pitchFamily="50" charset="-128"/>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en-US" altLang="ja-JP" sz="1100" spc="-35" dirty="0">
                <a:latin typeface="Meiryo UI" panose="020B0604030504040204" pitchFamily="50" charset="-128"/>
                <a:ea typeface="Meiryo UI" panose="020B0604030504040204" pitchFamily="50" charset="-128"/>
                <a:cs typeface="Meiryo UI"/>
              </a:rPr>
              <a:t>※GOE</a:t>
            </a:r>
            <a:r>
              <a:rPr lang="ja-JP" altLang="en-US" sz="1100" spc="-35" dirty="0">
                <a:latin typeface="Meiryo UI" panose="020B0604030504040204" pitchFamily="50" charset="-128"/>
                <a:ea typeface="Meiryo UI" panose="020B0604030504040204" pitchFamily="50" charset="-128"/>
                <a:cs typeface="Meiryo UI"/>
              </a:rPr>
              <a:t>とは：</a:t>
            </a:r>
            <a:r>
              <a:rPr lang="en-US" altLang="ja-JP" sz="1100" b="0" i="0" dirty="0">
                <a:solidFill>
                  <a:srgbClr val="242424"/>
                </a:solidFill>
                <a:effectLst/>
                <a:latin typeface="Segoe UI" panose="020B0502040204020203" pitchFamily="34" charset="0"/>
              </a:rPr>
              <a:t> </a:t>
            </a:r>
            <a:r>
              <a:rPr lang="en-US" altLang="ja-JP" sz="1100" b="0" i="0" dirty="0">
                <a:solidFill>
                  <a:srgbClr val="242424"/>
                </a:solidFill>
                <a:effectLst/>
                <a:latin typeface="Meiryo UI" panose="020B0604030504040204" pitchFamily="50" charset="-128"/>
                <a:ea typeface="Meiryo UI" panose="020B0604030504040204" pitchFamily="50" charset="-128"/>
              </a:rPr>
              <a:t>Government Owned Enterprise</a:t>
            </a:r>
            <a:r>
              <a:rPr lang="ja-JP" altLang="en-US" sz="1100" b="0" i="0" dirty="0">
                <a:solidFill>
                  <a:srgbClr val="242424"/>
                </a:solidFill>
                <a:effectLst/>
                <a:latin typeface="Meiryo UI" panose="020B0604030504040204" pitchFamily="50" charset="-128"/>
                <a:ea typeface="Meiryo UI" panose="020B0604030504040204" pitchFamily="50" charset="-128"/>
              </a:rPr>
              <a:t>（政府所有企業）</a:t>
            </a:r>
            <a:endParaRPr lang="en-US" altLang="ja-JP" sz="1100" b="0" i="0" dirty="0">
              <a:solidFill>
                <a:srgbClr val="242424"/>
              </a:solidFill>
              <a:effectLst/>
              <a:latin typeface="Meiryo UI" panose="020B0604030504040204" pitchFamily="50" charset="-128"/>
              <a:ea typeface="Meiryo UI" panose="020B0604030504040204" pitchFamily="50" charset="-128"/>
            </a:endParaRPr>
          </a:p>
        </p:txBody>
      </p:sp>
      <p:sp>
        <p:nvSpPr>
          <p:cNvPr id="36" name="object 14">
            <a:extLst>
              <a:ext uri="{FF2B5EF4-FFF2-40B4-BE49-F238E27FC236}">
                <a16:creationId xmlns:a16="http://schemas.microsoft.com/office/drawing/2014/main" id="{F93292A8-7DF9-8CFE-B4F8-7C1DB5ADFD50}"/>
              </a:ext>
            </a:extLst>
          </p:cNvPr>
          <p:cNvSpPr txBox="1"/>
          <p:nvPr/>
        </p:nvSpPr>
        <p:spPr>
          <a:xfrm>
            <a:off x="5396010" y="5009679"/>
            <a:ext cx="6705600" cy="551433"/>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panose="020B0604030504040204" pitchFamily="50" charset="-128"/>
                <a:ea typeface="Meiryo UI" panose="020B0604030504040204" pitchFamily="50" charset="-128"/>
                <a:cs typeface="Meiryo UI"/>
              </a:rPr>
              <a:t>⑯</a:t>
            </a:r>
            <a:r>
              <a:rPr lang="en-US" altLang="ja-JP" sz="1400" spc="-35" dirty="0">
                <a:latin typeface="Meiryo UI" panose="020B0604030504040204" pitchFamily="50" charset="-128"/>
                <a:ea typeface="Meiryo UI" panose="020B0604030504040204" pitchFamily="50" charset="-128"/>
                <a:cs typeface="Meiryo UI"/>
              </a:rPr>
              <a:t>[Has candidate applied</a:t>
            </a:r>
            <a:r>
              <a:rPr lang="ja-JP" altLang="en-US" sz="1400" spc="-35" dirty="0">
                <a:latin typeface="Meiryo UI" panose="020B0604030504040204" pitchFamily="50" charset="-128"/>
                <a:ea typeface="Meiryo UI" panose="020B0604030504040204" pitchFamily="50" charset="-128"/>
                <a:cs typeface="Meiryo UI"/>
              </a:rPr>
              <a:t> </a:t>
            </a:r>
            <a:r>
              <a:rPr lang="en-US" altLang="ja-JP" sz="1400" spc="-35" dirty="0">
                <a:latin typeface="Meiryo UI" panose="020B0604030504040204" pitchFamily="50" charset="-128"/>
                <a:ea typeface="Meiryo UI" panose="020B0604030504040204" pitchFamily="50" charset="-128"/>
                <a:cs typeface="Meiryo UI"/>
              </a:rPr>
              <a:t>for</a:t>
            </a:r>
            <a:r>
              <a:rPr lang="ja-JP" altLang="en-US" sz="1400" spc="-35" dirty="0">
                <a:latin typeface="Meiryo UI" panose="020B0604030504040204" pitchFamily="50" charset="-128"/>
                <a:ea typeface="Meiryo UI" panose="020B0604030504040204" pitchFamily="50" charset="-128"/>
                <a:cs typeface="Meiryo UI"/>
              </a:rPr>
              <a:t> </a:t>
            </a:r>
            <a:r>
              <a:rPr lang="en-US" altLang="ja-JP" sz="1400" spc="-35" dirty="0">
                <a:latin typeface="Meiryo UI" panose="020B0604030504040204" pitchFamily="50" charset="-128"/>
                <a:ea typeface="Meiryo UI" panose="020B0604030504040204" pitchFamily="50" charset="-128"/>
                <a:cs typeface="Meiryo UI"/>
              </a:rPr>
              <a:t>insurance?] </a:t>
            </a:r>
            <a:br>
              <a:rPr lang="en-US" altLang="ja-JP" sz="1000" spc="-35" dirty="0">
                <a:latin typeface="Meiryo UI" panose="020B0604030504040204" pitchFamily="50" charset="-128"/>
                <a:ea typeface="Meiryo UI" panose="020B0604030504040204" pitchFamily="50" charset="-128"/>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ja-JP" altLang="en-US" sz="1050" spc="-35" dirty="0">
                <a:latin typeface="Meiryo UI" panose="020B0604030504040204" pitchFamily="50" charset="-128"/>
                <a:ea typeface="Meiryo UI" panose="020B0604030504040204" pitchFamily="50" charset="-128"/>
                <a:cs typeface="Meiryo UI"/>
              </a:rPr>
              <a:t>　</a:t>
            </a:r>
            <a:r>
              <a:rPr lang="ja-JP" altLang="en-US" sz="1050" b="0" i="0" dirty="0">
                <a:solidFill>
                  <a:srgbClr val="242424"/>
                </a:solidFill>
                <a:effectLst/>
                <a:latin typeface="Meiryo UI" panose="020B0604030504040204" pitchFamily="50" charset="-128"/>
                <a:ea typeface="Meiryo UI" panose="020B0604030504040204" pitchFamily="50" charset="-128"/>
              </a:rPr>
              <a:t> 「候補者は保険に加入済みですか？」 </a:t>
            </a:r>
            <a:r>
              <a:rPr lang="ja-JP" altLang="en-US" sz="1100" b="0" i="0" spc="-35" dirty="0">
                <a:solidFill>
                  <a:srgbClr val="242424"/>
                </a:solidFill>
                <a:effectLst/>
                <a:latin typeface="Meiryo UI" panose="020B0604030504040204" pitchFamily="50" charset="-128"/>
                <a:ea typeface="Meiryo UI" panose="020B0604030504040204" pitchFamily="50" charset="-128"/>
              </a:rPr>
              <a:t> </a:t>
            </a:r>
            <a:br>
              <a:rPr lang="en-US" altLang="ja-JP" sz="1100" b="0" i="0" spc="-35" dirty="0">
                <a:solidFill>
                  <a:srgbClr val="242424"/>
                </a:solidFill>
                <a:effectLst/>
                <a:highlight>
                  <a:srgbClr val="FFFF00"/>
                </a:highlight>
                <a:latin typeface="Meiryo UI" panose="020B0604030504040204" pitchFamily="50" charset="-128"/>
                <a:ea typeface="Meiryo UI" panose="020B0604030504040204" pitchFamily="50" charset="-128"/>
              </a:rPr>
            </a:br>
            <a:r>
              <a:rPr lang="ja-JP" altLang="en-US" sz="1000" b="0" i="0" spc="-35" dirty="0">
                <a:solidFill>
                  <a:srgbClr val="242424"/>
                </a:solidFill>
                <a:effectLst/>
                <a:latin typeface="Meiryo UI" panose="020B0604030504040204" pitchFamily="50" charset="-128"/>
                <a:ea typeface="Meiryo UI" panose="020B0604030504040204" pitchFamily="50" charset="-128"/>
              </a:rPr>
              <a:t>　　 </a:t>
            </a:r>
            <a:r>
              <a:rPr lang="en-US" altLang="ja-JP" sz="1000" b="0" i="0" spc="-35" dirty="0">
                <a:solidFill>
                  <a:srgbClr val="242424"/>
                </a:solidFill>
                <a:effectLst/>
                <a:latin typeface="Meiryo UI" panose="020B0604030504040204" pitchFamily="50" charset="-128"/>
                <a:ea typeface="Meiryo UI" panose="020B0604030504040204" pitchFamily="50" charset="-128"/>
              </a:rPr>
              <a:t>※</a:t>
            </a:r>
            <a:r>
              <a:rPr lang="ja-JP" altLang="en-US" sz="1000" b="0" i="0" dirty="0">
                <a:solidFill>
                  <a:srgbClr val="424242"/>
                </a:solidFill>
                <a:effectLst/>
                <a:latin typeface="Meiryo UI" panose="020B0604030504040204" pitchFamily="50" charset="-128"/>
                <a:ea typeface="Meiryo UI" panose="020B0604030504040204" pitchFamily="50" charset="-128"/>
              </a:rPr>
              <a:t>社会保険および雇用保険</a:t>
            </a:r>
            <a:r>
              <a:rPr lang="ja-JP" altLang="en-US" sz="1000" dirty="0">
                <a:solidFill>
                  <a:srgbClr val="424242"/>
                </a:solidFill>
                <a:latin typeface="Meiryo UI" panose="020B0604030504040204" pitchFamily="50" charset="-128"/>
                <a:ea typeface="Meiryo UI" panose="020B0604030504040204" pitchFamily="50" charset="-128"/>
              </a:rPr>
              <a:t>の加入についてです。</a:t>
            </a:r>
            <a:r>
              <a:rPr lang="ja-JP" altLang="en-US" sz="1000" dirty="0">
                <a:effectLst/>
                <a:latin typeface="Meiryo UI" panose="020B0604030504040204" pitchFamily="50" charset="-128"/>
                <a:ea typeface="Meiryo UI" panose="020B0604030504040204" pitchFamily="50" charset="-128"/>
              </a:rPr>
              <a:t>候補者が社会保険および雇用保険の加入対象の場合「</a:t>
            </a:r>
            <a:r>
              <a:rPr lang="en-US" altLang="ja-JP" sz="1000" dirty="0">
                <a:effectLst/>
                <a:latin typeface="Meiryo UI" panose="020B0604030504040204" pitchFamily="50" charset="-128"/>
                <a:ea typeface="Meiryo UI" panose="020B0604030504040204" pitchFamily="50" charset="-128"/>
              </a:rPr>
              <a:t>Yes</a:t>
            </a:r>
            <a:r>
              <a:rPr lang="ja-JP" altLang="en-US" sz="1000" dirty="0">
                <a:effectLst/>
                <a:latin typeface="Meiryo UI" panose="020B0604030504040204" pitchFamily="50" charset="-128"/>
                <a:ea typeface="Meiryo UI" panose="020B0604030504040204" pitchFamily="50" charset="-128"/>
              </a:rPr>
              <a:t>」を選択。　　</a:t>
            </a:r>
            <a:endParaRPr lang="en-US" altLang="ja-JP" sz="1000" b="0" i="0" spc="-35" dirty="0">
              <a:solidFill>
                <a:srgbClr val="242424"/>
              </a:solidFill>
              <a:effectLst/>
              <a:latin typeface="Meiryo UI" panose="020B0604030504040204" pitchFamily="50" charset="-128"/>
              <a:ea typeface="Meiryo UI" panose="020B0604030504040204" pitchFamily="50" charset="-128"/>
            </a:endParaRPr>
          </a:p>
        </p:txBody>
      </p:sp>
      <p:sp>
        <p:nvSpPr>
          <p:cNvPr id="37" name="object 14">
            <a:extLst>
              <a:ext uri="{FF2B5EF4-FFF2-40B4-BE49-F238E27FC236}">
                <a16:creationId xmlns:a16="http://schemas.microsoft.com/office/drawing/2014/main" id="{8CE334A7-87AA-0860-7ED2-1B392CD1F480}"/>
              </a:ext>
            </a:extLst>
          </p:cNvPr>
          <p:cNvSpPr txBox="1"/>
          <p:nvPr/>
        </p:nvSpPr>
        <p:spPr>
          <a:xfrm>
            <a:off x="5403629" y="5673477"/>
            <a:ext cx="4953000" cy="389850"/>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panose="020B0604030504040204" pitchFamily="50" charset="-128"/>
                <a:ea typeface="Meiryo UI" panose="020B0604030504040204" pitchFamily="50" charset="-128"/>
                <a:cs typeface="Meiryo UI"/>
              </a:rPr>
              <a:t>⑰</a:t>
            </a:r>
            <a:r>
              <a:rPr lang="en-US" altLang="ja-JP" sz="1400" spc="-35" dirty="0">
                <a:latin typeface="Meiryo UI" panose="020B0604030504040204" pitchFamily="50" charset="-128"/>
                <a:ea typeface="Meiryo UI" panose="020B0604030504040204" pitchFamily="50" charset="-128"/>
                <a:cs typeface="Meiryo UI"/>
              </a:rPr>
              <a:t>[Status of insurance Request] </a:t>
            </a:r>
            <a:br>
              <a:rPr lang="en-US" altLang="ja-JP" sz="1000" spc="-35" dirty="0">
                <a:latin typeface="Meiryo UI" panose="020B0604030504040204" pitchFamily="50" charset="-128"/>
                <a:ea typeface="Meiryo UI" panose="020B0604030504040204" pitchFamily="50" charset="-128"/>
                <a:cs typeface="Meiryo UI"/>
              </a:rPr>
            </a:br>
            <a:r>
              <a:rPr lang="ja-JP" altLang="en-US" sz="1050" spc="-35" dirty="0">
                <a:latin typeface="Meiryo UI" panose="020B0604030504040204" pitchFamily="50" charset="-128"/>
                <a:ea typeface="Meiryo UI" panose="020B0604030504040204" pitchFamily="50" charset="-128"/>
                <a:cs typeface="Meiryo UI"/>
              </a:rPr>
              <a:t>　　</a:t>
            </a:r>
            <a:r>
              <a:rPr lang="ja-JP" altLang="en-US" sz="1050" b="0" i="0" dirty="0">
                <a:solidFill>
                  <a:srgbClr val="242424"/>
                </a:solidFill>
                <a:effectLst/>
                <a:latin typeface="Meiryo UI" panose="020B0604030504040204" pitchFamily="50" charset="-128"/>
                <a:ea typeface="Meiryo UI" panose="020B0604030504040204" pitchFamily="50" charset="-128"/>
              </a:rPr>
              <a:t> 「⑯の保険の申請状況」  」 </a:t>
            </a:r>
            <a:r>
              <a:rPr lang="ja-JP" altLang="en-US" sz="1050" spc="-35" dirty="0">
                <a:latin typeface="Meiryo UI" panose="020B0604030504040204" pitchFamily="50" charset="-128"/>
                <a:ea typeface="Meiryo UI" panose="020B0604030504040204" pitchFamily="50" charset="-128"/>
                <a:cs typeface="Meiryo UI"/>
              </a:rPr>
              <a:t>実情を選択入力。</a:t>
            </a:r>
            <a:endParaRPr lang="en-US" altLang="ja-JP" sz="1050" b="0" i="0" dirty="0">
              <a:solidFill>
                <a:srgbClr val="242424"/>
              </a:solidFill>
              <a:effectLst/>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A5C9741B-3407-D139-3F9F-FB82FF51A1AC}"/>
              </a:ext>
            </a:extLst>
          </p:cNvPr>
          <p:cNvSpPr/>
          <p:nvPr/>
        </p:nvSpPr>
        <p:spPr>
          <a:xfrm>
            <a:off x="561970" y="5080735"/>
            <a:ext cx="4210049" cy="252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object 8">
            <a:extLst>
              <a:ext uri="{FF2B5EF4-FFF2-40B4-BE49-F238E27FC236}">
                <a16:creationId xmlns:a16="http://schemas.microsoft.com/office/drawing/2014/main" id="{8FEE1D79-634E-FB26-7958-8C496370E06C}"/>
              </a:ext>
            </a:extLst>
          </p:cNvPr>
          <p:cNvSpPr txBox="1"/>
          <p:nvPr/>
        </p:nvSpPr>
        <p:spPr>
          <a:xfrm>
            <a:off x="434123" y="4895192"/>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⑯</a:t>
            </a:r>
            <a:endParaRPr lang="en-US" altLang="ja-JP" sz="1200" b="1" spc="-20" dirty="0">
              <a:solidFill>
                <a:srgbClr val="FF0000"/>
              </a:solidFill>
              <a:latin typeface="Meiryo UI"/>
              <a:cs typeface="Meiryo UI"/>
            </a:endParaRPr>
          </a:p>
        </p:txBody>
      </p:sp>
      <p:sp>
        <p:nvSpPr>
          <p:cNvPr id="42" name="正方形/長方形 41">
            <a:extLst>
              <a:ext uri="{FF2B5EF4-FFF2-40B4-BE49-F238E27FC236}">
                <a16:creationId xmlns:a16="http://schemas.microsoft.com/office/drawing/2014/main" id="{D9D6413F-93F7-5042-18FE-5A4EEF9ABABB}"/>
              </a:ext>
            </a:extLst>
          </p:cNvPr>
          <p:cNvSpPr/>
          <p:nvPr/>
        </p:nvSpPr>
        <p:spPr>
          <a:xfrm>
            <a:off x="590551" y="5748295"/>
            <a:ext cx="4210049" cy="252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object 8">
            <a:extLst>
              <a:ext uri="{FF2B5EF4-FFF2-40B4-BE49-F238E27FC236}">
                <a16:creationId xmlns:a16="http://schemas.microsoft.com/office/drawing/2014/main" id="{575559F8-6CAC-E491-F8F9-C90F4C795D9C}"/>
              </a:ext>
            </a:extLst>
          </p:cNvPr>
          <p:cNvSpPr txBox="1"/>
          <p:nvPr/>
        </p:nvSpPr>
        <p:spPr>
          <a:xfrm>
            <a:off x="434123" y="5564601"/>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⑰</a:t>
            </a:r>
            <a:endParaRPr lang="en-US" altLang="ja-JP" sz="1200" b="1" spc="-20" dirty="0">
              <a:solidFill>
                <a:srgbClr val="FF0000"/>
              </a:solidFill>
              <a:latin typeface="Meiryo UI"/>
              <a:cs typeface="Meiryo UI"/>
            </a:endParaRPr>
          </a:p>
        </p:txBody>
      </p:sp>
      <p:cxnSp>
        <p:nvCxnSpPr>
          <p:cNvPr id="45" name="コネクタ: カギ線 44">
            <a:extLst>
              <a:ext uri="{FF2B5EF4-FFF2-40B4-BE49-F238E27FC236}">
                <a16:creationId xmlns:a16="http://schemas.microsoft.com/office/drawing/2014/main" id="{E50E33F8-9E93-FB2E-828D-4FEDCD58AF29}"/>
              </a:ext>
            </a:extLst>
          </p:cNvPr>
          <p:cNvCxnSpPr>
            <a:cxnSpLocks/>
            <a:stCxn id="2" idx="3"/>
          </p:cNvCxnSpPr>
          <p:nvPr/>
        </p:nvCxnSpPr>
        <p:spPr>
          <a:xfrm flipV="1">
            <a:off x="4800600" y="1115581"/>
            <a:ext cx="609600" cy="293432"/>
          </a:xfrm>
          <a:prstGeom prst="bentConnector3">
            <a:avLst/>
          </a:prstGeom>
        </p:spPr>
        <p:style>
          <a:lnRef idx="1">
            <a:schemeClr val="accent2"/>
          </a:lnRef>
          <a:fillRef idx="0">
            <a:schemeClr val="accent2"/>
          </a:fillRef>
          <a:effectRef idx="0">
            <a:schemeClr val="accent2"/>
          </a:effectRef>
          <a:fontRef idx="minor">
            <a:schemeClr val="tx1"/>
          </a:fontRef>
        </p:style>
      </p:cxnSp>
      <p:cxnSp>
        <p:nvCxnSpPr>
          <p:cNvPr id="46" name="コネクタ: カギ線 45">
            <a:extLst>
              <a:ext uri="{FF2B5EF4-FFF2-40B4-BE49-F238E27FC236}">
                <a16:creationId xmlns:a16="http://schemas.microsoft.com/office/drawing/2014/main" id="{67FA0A4A-1CCE-9604-8280-29A5FA035ECB}"/>
              </a:ext>
            </a:extLst>
          </p:cNvPr>
          <p:cNvCxnSpPr>
            <a:cxnSpLocks/>
            <a:stCxn id="26" idx="3"/>
            <a:endCxn id="25" idx="1"/>
          </p:cNvCxnSpPr>
          <p:nvPr/>
        </p:nvCxnSpPr>
        <p:spPr>
          <a:xfrm>
            <a:off x="4800600" y="2186977"/>
            <a:ext cx="609600" cy="534090"/>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50" name="コネクタ: カギ線 49">
            <a:extLst>
              <a:ext uri="{FF2B5EF4-FFF2-40B4-BE49-F238E27FC236}">
                <a16:creationId xmlns:a16="http://schemas.microsoft.com/office/drawing/2014/main" id="{E05DCBD0-DD01-2E23-127F-46E5FFAC3779}"/>
              </a:ext>
            </a:extLst>
          </p:cNvPr>
          <p:cNvCxnSpPr>
            <a:cxnSpLocks/>
            <a:stCxn id="28" idx="3"/>
            <a:endCxn id="27" idx="1"/>
          </p:cNvCxnSpPr>
          <p:nvPr/>
        </p:nvCxnSpPr>
        <p:spPr>
          <a:xfrm>
            <a:off x="4791071" y="3251979"/>
            <a:ext cx="619129" cy="94077"/>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53" name="コネクタ: カギ線 52">
            <a:extLst>
              <a:ext uri="{FF2B5EF4-FFF2-40B4-BE49-F238E27FC236}">
                <a16:creationId xmlns:a16="http://schemas.microsoft.com/office/drawing/2014/main" id="{4AB2D93F-E186-781F-08A1-7CAACE1C0A96}"/>
              </a:ext>
            </a:extLst>
          </p:cNvPr>
          <p:cNvCxnSpPr>
            <a:cxnSpLocks/>
            <a:stCxn id="30" idx="3"/>
            <a:endCxn id="34" idx="1"/>
          </p:cNvCxnSpPr>
          <p:nvPr/>
        </p:nvCxnSpPr>
        <p:spPr>
          <a:xfrm>
            <a:off x="4791071" y="3891000"/>
            <a:ext cx="619129" cy="10507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77" name="コネクタ: カギ線 76">
            <a:extLst>
              <a:ext uri="{FF2B5EF4-FFF2-40B4-BE49-F238E27FC236}">
                <a16:creationId xmlns:a16="http://schemas.microsoft.com/office/drawing/2014/main" id="{205F3B29-9921-A095-2593-992E38EA61CA}"/>
              </a:ext>
            </a:extLst>
          </p:cNvPr>
          <p:cNvCxnSpPr>
            <a:cxnSpLocks/>
            <a:stCxn id="40" idx="3"/>
          </p:cNvCxnSpPr>
          <p:nvPr/>
        </p:nvCxnSpPr>
        <p:spPr>
          <a:xfrm flipV="1">
            <a:off x="4772019" y="5092682"/>
            <a:ext cx="623990" cy="11448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3" name="object 2">
            <a:extLst>
              <a:ext uri="{FF2B5EF4-FFF2-40B4-BE49-F238E27FC236}">
                <a16:creationId xmlns:a16="http://schemas.microsoft.com/office/drawing/2014/main" id="{71B64B05-56D4-0AC9-5806-30E0CB2914B3}"/>
              </a:ext>
            </a:extLst>
          </p:cNvPr>
          <p:cNvSpPr txBox="1">
            <a:spLocks/>
          </p:cNvSpPr>
          <p:nvPr/>
        </p:nvSpPr>
        <p:spPr>
          <a:xfrm>
            <a:off x="228600" y="5322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Step1.</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見積回答</a:t>
            </a: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a:t>
            </a:r>
            <a:r>
              <a:rPr lang="en-US" altLang="ja-JP" sz="1400" spc="-10" dirty="0">
                <a:solidFill>
                  <a:schemeClr val="bg1"/>
                </a:solidFill>
                <a:latin typeface="Meiryo UI"/>
                <a:cs typeface="Meiryo UI"/>
              </a:rPr>
              <a:t>3.</a:t>
            </a:r>
            <a:r>
              <a:rPr lang="ja-JP" altLang="en-US" sz="1400" dirty="0">
                <a:solidFill>
                  <a:schemeClr val="bg1"/>
                </a:solidFill>
                <a:latin typeface="Meiryo UI"/>
                <a:cs typeface="Meiryo UI"/>
              </a:rPr>
              <a:t>見積回答の入力・提出</a:t>
            </a:r>
            <a:r>
              <a:rPr lang="ja-JP" altLang="en-US" sz="1400" spc="-10" dirty="0">
                <a:solidFill>
                  <a:schemeClr val="bg1"/>
                </a:solidFill>
                <a:latin typeface="Meiryo UI"/>
                <a:cs typeface="Meiryo UI"/>
              </a:rPr>
              <a:t>～　</a:t>
            </a:r>
            <a:endParaRPr lang="ja-JP" altLang="en-US" sz="14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21" name="object 14">
            <a:extLst>
              <a:ext uri="{FF2B5EF4-FFF2-40B4-BE49-F238E27FC236}">
                <a16:creationId xmlns:a16="http://schemas.microsoft.com/office/drawing/2014/main" id="{14C370C9-B7F5-99B6-781D-404D6FB4A088}"/>
              </a:ext>
            </a:extLst>
          </p:cNvPr>
          <p:cNvSpPr txBox="1"/>
          <p:nvPr/>
        </p:nvSpPr>
        <p:spPr>
          <a:xfrm>
            <a:off x="5814313" y="6324600"/>
            <a:ext cx="1937606" cy="197490"/>
          </a:xfrm>
          <a:prstGeom prst="rect">
            <a:avLst/>
          </a:prstGeom>
        </p:spPr>
        <p:txBody>
          <a:bodyPr vert="horz" wrap="square" lIns="0" tIns="12700" rIns="0" bIns="0" rtlCol="0">
            <a:spAutoFit/>
          </a:bodyPr>
          <a:lstStyle/>
          <a:p>
            <a:pPr marL="12700">
              <a:lnSpc>
                <a:spcPct val="100000"/>
              </a:lnSpc>
              <a:spcBef>
                <a:spcPts val="1500"/>
              </a:spcBef>
            </a:pPr>
            <a:r>
              <a:rPr lang="ja-JP" altLang="en-US" sz="1200" spc="-35" dirty="0">
                <a:solidFill>
                  <a:srgbClr val="242424"/>
                </a:solidFill>
                <a:latin typeface="Meiryo UI" panose="020B0604030504040204" pitchFamily="50" charset="-128"/>
                <a:ea typeface="Meiryo UI" panose="020B0604030504040204" pitchFamily="50" charset="-128"/>
              </a:rPr>
              <a:t>次のページへ続きます</a:t>
            </a:r>
            <a:endParaRPr lang="en-US" altLang="ja-JP" sz="1200" b="0" i="0" dirty="0">
              <a:solidFill>
                <a:srgbClr val="242424"/>
              </a:solidFill>
              <a:effectLst/>
              <a:latin typeface="Meiryo UI" panose="020B0604030504040204" pitchFamily="50" charset="-128"/>
              <a:ea typeface="Meiryo UI" panose="020B0604030504040204" pitchFamily="50" charset="-128"/>
            </a:endParaRPr>
          </a:p>
        </p:txBody>
      </p:sp>
      <p:pic>
        <p:nvPicPr>
          <p:cNvPr id="5" name="Picture 2" descr="Organizational Logo">
            <a:extLst>
              <a:ext uri="{FF2B5EF4-FFF2-40B4-BE49-F238E27FC236}">
                <a16:creationId xmlns:a16="http://schemas.microsoft.com/office/drawing/2014/main" id="{DE275840-B4AD-D3CE-BAA4-0DAE4405A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AA8B8FDF-54B1-7600-3E87-320B7C36568B}"/>
              </a:ext>
            </a:extLst>
          </p:cNvPr>
          <p:cNvCxnSpPr>
            <a:cxnSpLocks/>
            <a:stCxn id="42" idx="3"/>
            <a:endCxn id="37" idx="1"/>
          </p:cNvCxnSpPr>
          <p:nvPr/>
        </p:nvCxnSpPr>
        <p:spPr>
          <a:xfrm flipV="1">
            <a:off x="4800600" y="5868402"/>
            <a:ext cx="603029" cy="6321"/>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29DF1CDD-5305-EC18-CDE3-6E736234A3FA}"/>
              </a:ext>
            </a:extLst>
          </p:cNvPr>
          <p:cNvCxnSpPr>
            <a:cxnSpLocks/>
            <a:stCxn id="31" idx="3"/>
          </p:cNvCxnSpPr>
          <p:nvPr/>
        </p:nvCxnSpPr>
        <p:spPr>
          <a:xfrm>
            <a:off x="4791071" y="4542482"/>
            <a:ext cx="612558"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CD17C43E-7880-4C1D-BA6E-19CB8C93A626}"/>
              </a:ext>
            </a:extLst>
          </p:cNvPr>
          <p:cNvSpPr>
            <a:spLocks noGrp="1"/>
          </p:cNvSpPr>
          <p:nvPr>
            <p:ph type="sldNum" sz="quarter" idx="7"/>
          </p:nvPr>
        </p:nvSpPr>
        <p:spPr>
          <a:xfrm>
            <a:off x="11353800" y="6377940"/>
            <a:ext cx="609600" cy="342900"/>
          </a:xfrm>
        </p:spPr>
        <p:txBody>
          <a:bodyPr/>
          <a:lstStyle/>
          <a:p>
            <a:fld id="{B6F15528-21DE-4FAA-801E-634DDDAF4B2B}" type="slidenum">
              <a:rPr lang="en-US" altLang="ja-JP" smtClean="0"/>
              <a:t>13</a:t>
            </a:fld>
            <a:endParaRPr lang="ja-JP" altLang="en-US" dirty="0"/>
          </a:p>
        </p:txBody>
      </p:sp>
      <p:sp>
        <p:nvSpPr>
          <p:cNvPr id="8" name="object 14">
            <a:extLst>
              <a:ext uri="{FF2B5EF4-FFF2-40B4-BE49-F238E27FC236}">
                <a16:creationId xmlns:a16="http://schemas.microsoft.com/office/drawing/2014/main" id="{91FC88C3-F3AE-29CE-0C3B-E6116A4D6E0A}"/>
              </a:ext>
            </a:extLst>
          </p:cNvPr>
          <p:cNvSpPr txBox="1"/>
          <p:nvPr/>
        </p:nvSpPr>
        <p:spPr>
          <a:xfrm>
            <a:off x="5638800" y="867869"/>
            <a:ext cx="5789842" cy="412934"/>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⑱</a:t>
            </a:r>
            <a:r>
              <a:rPr lang="en-US" altLang="ja-JP" sz="1400" spc="-35" dirty="0">
                <a:latin typeface="Meiryo UI"/>
                <a:cs typeface="Meiryo UI"/>
              </a:rPr>
              <a:t>[Does Candidate have Employment</a:t>
            </a:r>
            <a:r>
              <a:rPr lang="ja-JP" altLang="en-US" sz="1400" spc="-35" dirty="0">
                <a:latin typeface="Meiryo UI"/>
                <a:cs typeface="Meiryo UI"/>
              </a:rPr>
              <a:t> </a:t>
            </a:r>
            <a:r>
              <a:rPr lang="en-US" altLang="ja-JP" sz="1400" spc="-35" dirty="0">
                <a:latin typeface="Meiryo UI"/>
                <a:cs typeface="Meiryo UI"/>
              </a:rPr>
              <a:t>Insurance?] </a:t>
            </a:r>
            <a:br>
              <a:rPr lang="en-US" altLang="ja-JP" sz="1000" spc="-35" dirty="0">
                <a:latin typeface="Meiryo UI"/>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ja-JP" altLang="en-US" sz="1100" b="0" i="0" dirty="0">
                <a:solidFill>
                  <a:srgbClr val="242424"/>
                </a:solidFill>
                <a:effectLst/>
                <a:latin typeface="Meiryo UI" panose="020B0604030504040204" pitchFamily="50" charset="-128"/>
                <a:ea typeface="Meiryo UI" panose="020B0604030504040204" pitchFamily="50" charset="-128"/>
              </a:rPr>
              <a:t> 「候補者は雇用保険に加入していますか？」 </a:t>
            </a:r>
            <a:r>
              <a:rPr lang="ja-JP" altLang="en-US" sz="1100" spc="-35" dirty="0">
                <a:latin typeface="Meiryo UI" panose="020B0604030504040204" pitchFamily="50" charset="-128"/>
                <a:ea typeface="Meiryo UI" panose="020B0604030504040204" pitchFamily="50" charset="-128"/>
                <a:cs typeface="Meiryo UI"/>
              </a:rPr>
              <a:t>実情を選択入力。</a:t>
            </a:r>
            <a:endParaRPr lang="en-US" altLang="ja-JP" sz="1100" b="0" i="0" dirty="0">
              <a:solidFill>
                <a:srgbClr val="242424"/>
              </a:solidFill>
              <a:effectLst/>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0F9F09D8-B089-A05A-1A04-1242E394BD11}"/>
              </a:ext>
            </a:extLst>
          </p:cNvPr>
          <p:cNvPicPr>
            <a:picLocks noChangeAspect="1"/>
          </p:cNvPicPr>
          <p:nvPr/>
        </p:nvPicPr>
        <p:blipFill>
          <a:blip r:embed="rId3"/>
          <a:stretch>
            <a:fillRect/>
          </a:stretch>
        </p:blipFill>
        <p:spPr>
          <a:xfrm>
            <a:off x="533396" y="871071"/>
            <a:ext cx="4602596" cy="5703778"/>
          </a:xfrm>
          <a:prstGeom prst="rect">
            <a:avLst/>
          </a:prstGeom>
          <a:ln>
            <a:solidFill>
              <a:schemeClr val="bg1">
                <a:lumMod val="75000"/>
              </a:schemeClr>
            </a:solidFill>
          </a:ln>
        </p:spPr>
      </p:pic>
      <p:sp>
        <p:nvSpPr>
          <p:cNvPr id="17" name="正方形/長方形 16">
            <a:extLst>
              <a:ext uri="{FF2B5EF4-FFF2-40B4-BE49-F238E27FC236}">
                <a16:creationId xmlns:a16="http://schemas.microsoft.com/office/drawing/2014/main" id="{BFC744FA-3FC7-B60F-4917-65265D04F216}"/>
              </a:ext>
            </a:extLst>
          </p:cNvPr>
          <p:cNvSpPr/>
          <p:nvPr/>
        </p:nvSpPr>
        <p:spPr>
          <a:xfrm>
            <a:off x="552449" y="878922"/>
            <a:ext cx="3409951" cy="8820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bject 8">
            <a:extLst>
              <a:ext uri="{FF2B5EF4-FFF2-40B4-BE49-F238E27FC236}">
                <a16:creationId xmlns:a16="http://schemas.microsoft.com/office/drawing/2014/main" id="{7B150C7E-084B-DC9D-4E71-94777FD83E7D}"/>
              </a:ext>
            </a:extLst>
          </p:cNvPr>
          <p:cNvSpPr txBox="1"/>
          <p:nvPr/>
        </p:nvSpPr>
        <p:spPr>
          <a:xfrm>
            <a:off x="376972" y="841053"/>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⑱</a:t>
            </a:r>
            <a:endParaRPr lang="en-US" altLang="ja-JP" sz="1200" b="1" spc="-20" dirty="0">
              <a:solidFill>
                <a:srgbClr val="FF0000"/>
              </a:solidFill>
              <a:latin typeface="Meiryo UI"/>
              <a:cs typeface="Meiryo UI"/>
            </a:endParaRPr>
          </a:p>
        </p:txBody>
      </p:sp>
      <p:sp>
        <p:nvSpPr>
          <p:cNvPr id="19" name="正方形/長方形 18">
            <a:extLst>
              <a:ext uri="{FF2B5EF4-FFF2-40B4-BE49-F238E27FC236}">
                <a16:creationId xmlns:a16="http://schemas.microsoft.com/office/drawing/2014/main" id="{1DD10380-36EC-27E5-052E-CCA62F03C2F2}"/>
              </a:ext>
            </a:extLst>
          </p:cNvPr>
          <p:cNvSpPr/>
          <p:nvPr/>
        </p:nvSpPr>
        <p:spPr>
          <a:xfrm>
            <a:off x="533399" y="1905000"/>
            <a:ext cx="2343150" cy="4018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bject 8">
            <a:extLst>
              <a:ext uri="{FF2B5EF4-FFF2-40B4-BE49-F238E27FC236}">
                <a16:creationId xmlns:a16="http://schemas.microsoft.com/office/drawing/2014/main" id="{A3CF23AE-673B-A567-4082-23B0D9166B34}"/>
              </a:ext>
            </a:extLst>
          </p:cNvPr>
          <p:cNvSpPr txBox="1"/>
          <p:nvPr/>
        </p:nvSpPr>
        <p:spPr>
          <a:xfrm>
            <a:off x="376970" y="1848331"/>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⑲</a:t>
            </a:r>
            <a:endParaRPr lang="en-US" altLang="ja-JP" sz="1200" b="1" spc="-20" dirty="0">
              <a:solidFill>
                <a:srgbClr val="FF0000"/>
              </a:solidFill>
              <a:latin typeface="Meiryo UI"/>
              <a:cs typeface="Meiryo UI"/>
            </a:endParaRPr>
          </a:p>
        </p:txBody>
      </p:sp>
      <p:sp>
        <p:nvSpPr>
          <p:cNvPr id="21" name="object 14">
            <a:extLst>
              <a:ext uri="{FF2B5EF4-FFF2-40B4-BE49-F238E27FC236}">
                <a16:creationId xmlns:a16="http://schemas.microsoft.com/office/drawing/2014/main" id="{E2E95011-5E6F-6D5A-C92D-AA9C625170E0}"/>
              </a:ext>
            </a:extLst>
          </p:cNvPr>
          <p:cNvSpPr txBox="1"/>
          <p:nvPr/>
        </p:nvSpPr>
        <p:spPr>
          <a:xfrm>
            <a:off x="5638800" y="1637100"/>
            <a:ext cx="5789842" cy="412934"/>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⑲</a:t>
            </a:r>
            <a:r>
              <a:rPr lang="en-US" altLang="ja-JP" sz="1400" spc="-35" dirty="0">
                <a:latin typeface="Meiryo UI"/>
                <a:cs typeface="Meiryo UI"/>
              </a:rPr>
              <a:t>[Does Candidate have Health Insurance?] </a:t>
            </a:r>
            <a:br>
              <a:rPr lang="en-US" altLang="ja-JP" sz="1000" spc="-35" dirty="0">
                <a:latin typeface="Meiryo UI"/>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ja-JP" altLang="en-US" sz="1100" b="0" i="0" dirty="0">
                <a:solidFill>
                  <a:srgbClr val="242424"/>
                </a:solidFill>
                <a:effectLst/>
                <a:latin typeface="Meiryo UI" panose="020B0604030504040204" pitchFamily="50" charset="-128"/>
                <a:ea typeface="Meiryo UI" panose="020B0604030504040204" pitchFamily="50" charset="-128"/>
              </a:rPr>
              <a:t> 「候補者は</a:t>
            </a:r>
            <a:r>
              <a:rPr lang="ja-JP" altLang="en-US" sz="1100" dirty="0">
                <a:solidFill>
                  <a:srgbClr val="242424"/>
                </a:solidFill>
                <a:latin typeface="Meiryo UI" panose="020B0604030504040204" pitchFamily="50" charset="-128"/>
                <a:ea typeface="Meiryo UI" panose="020B0604030504040204" pitchFamily="50" charset="-128"/>
              </a:rPr>
              <a:t>健康</a:t>
            </a:r>
            <a:r>
              <a:rPr lang="ja-JP" altLang="en-US" sz="1100" b="0" i="0" dirty="0">
                <a:solidFill>
                  <a:srgbClr val="242424"/>
                </a:solidFill>
                <a:effectLst/>
                <a:latin typeface="Meiryo UI" panose="020B0604030504040204" pitchFamily="50" charset="-128"/>
                <a:ea typeface="Meiryo UI" panose="020B0604030504040204" pitchFamily="50" charset="-128"/>
              </a:rPr>
              <a:t>保険に加入していますか？」</a:t>
            </a:r>
            <a:r>
              <a:rPr lang="ja-JP" altLang="en-US" sz="1100" spc="-35" dirty="0">
                <a:latin typeface="Meiryo UI" panose="020B0604030504040204" pitchFamily="50" charset="-128"/>
                <a:ea typeface="Meiryo UI" panose="020B0604030504040204" pitchFamily="50" charset="-128"/>
                <a:cs typeface="Meiryo UI"/>
              </a:rPr>
              <a:t>実情を選択入力。 </a:t>
            </a:r>
            <a:endParaRPr lang="en-US" altLang="ja-JP" sz="1100" b="0" i="0" dirty="0">
              <a:solidFill>
                <a:srgbClr val="242424"/>
              </a:solidFill>
              <a:effectLst/>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2615ACD2-04DB-382F-7E39-EC4DE2236E7E}"/>
              </a:ext>
            </a:extLst>
          </p:cNvPr>
          <p:cNvSpPr/>
          <p:nvPr/>
        </p:nvSpPr>
        <p:spPr>
          <a:xfrm>
            <a:off x="533396" y="2934100"/>
            <a:ext cx="2590803" cy="4018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bject 8">
            <a:extLst>
              <a:ext uri="{FF2B5EF4-FFF2-40B4-BE49-F238E27FC236}">
                <a16:creationId xmlns:a16="http://schemas.microsoft.com/office/drawing/2014/main" id="{511F5385-9132-6A43-4EB4-66576EF05113}"/>
              </a:ext>
            </a:extLst>
          </p:cNvPr>
          <p:cNvSpPr txBox="1"/>
          <p:nvPr/>
        </p:nvSpPr>
        <p:spPr>
          <a:xfrm>
            <a:off x="376970" y="2854727"/>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⑳</a:t>
            </a:r>
            <a:endParaRPr lang="en-US" altLang="ja-JP" sz="1200" b="1" spc="-20" dirty="0">
              <a:solidFill>
                <a:srgbClr val="FF0000"/>
              </a:solidFill>
              <a:latin typeface="Meiryo UI"/>
              <a:cs typeface="Meiryo UI"/>
            </a:endParaRPr>
          </a:p>
        </p:txBody>
      </p:sp>
      <p:sp>
        <p:nvSpPr>
          <p:cNvPr id="24" name="object 14">
            <a:extLst>
              <a:ext uri="{FF2B5EF4-FFF2-40B4-BE49-F238E27FC236}">
                <a16:creationId xmlns:a16="http://schemas.microsoft.com/office/drawing/2014/main" id="{4B5C4C7B-0513-4AAA-F702-9F9DA2D61EB8}"/>
              </a:ext>
            </a:extLst>
          </p:cNvPr>
          <p:cNvSpPr txBox="1"/>
          <p:nvPr/>
        </p:nvSpPr>
        <p:spPr>
          <a:xfrm>
            <a:off x="5638800" y="2406466"/>
            <a:ext cx="5789842" cy="412934"/>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⑳</a:t>
            </a:r>
            <a:r>
              <a:rPr lang="en-US" altLang="ja-JP" sz="1400" spc="-35" dirty="0">
                <a:latin typeface="Meiryo UI"/>
                <a:cs typeface="Meiryo UI"/>
              </a:rPr>
              <a:t>[Does Candidate have Welfare</a:t>
            </a:r>
            <a:r>
              <a:rPr lang="ja-JP" altLang="en-US" sz="1400" spc="-35" dirty="0">
                <a:latin typeface="Meiryo UI"/>
                <a:cs typeface="Meiryo UI"/>
              </a:rPr>
              <a:t> </a:t>
            </a:r>
            <a:r>
              <a:rPr lang="en-US" altLang="ja-JP" sz="1400" spc="-35" dirty="0">
                <a:latin typeface="Meiryo UI"/>
                <a:cs typeface="Meiryo UI"/>
              </a:rPr>
              <a:t>Pension Insurance?] </a:t>
            </a:r>
            <a:br>
              <a:rPr lang="en-US" altLang="ja-JP" sz="1000" spc="-35" dirty="0">
                <a:latin typeface="Meiryo UI"/>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ja-JP" altLang="en-US" sz="1100" b="0" i="0" dirty="0">
                <a:solidFill>
                  <a:srgbClr val="242424"/>
                </a:solidFill>
                <a:effectLst/>
                <a:latin typeface="Meiryo UI" panose="020B0604030504040204" pitchFamily="50" charset="-128"/>
                <a:ea typeface="Meiryo UI" panose="020B0604030504040204" pitchFamily="50" charset="-128"/>
              </a:rPr>
              <a:t> 「候補者は厚生年金に加入していますか？」</a:t>
            </a:r>
            <a:r>
              <a:rPr lang="ja-JP" altLang="en-US" sz="1100" spc="-35" dirty="0">
                <a:latin typeface="Meiryo UI" panose="020B0604030504040204" pitchFamily="50" charset="-128"/>
                <a:ea typeface="Meiryo UI" panose="020B0604030504040204" pitchFamily="50" charset="-128"/>
                <a:cs typeface="Meiryo UI"/>
              </a:rPr>
              <a:t>実情を選択入力。 </a:t>
            </a:r>
            <a:endParaRPr lang="en-US" altLang="ja-JP" sz="1100" b="0" i="0" dirty="0">
              <a:solidFill>
                <a:srgbClr val="242424"/>
              </a:solidFill>
              <a:effectLst/>
              <a:latin typeface="Meiryo UI" panose="020B0604030504040204" pitchFamily="50" charset="-128"/>
              <a:ea typeface="Meiryo UI" panose="020B0604030504040204" pitchFamily="50" charset="-128"/>
            </a:endParaRPr>
          </a:p>
        </p:txBody>
      </p:sp>
      <p:sp>
        <p:nvSpPr>
          <p:cNvPr id="25" name="object 8">
            <a:extLst>
              <a:ext uri="{FF2B5EF4-FFF2-40B4-BE49-F238E27FC236}">
                <a16:creationId xmlns:a16="http://schemas.microsoft.com/office/drawing/2014/main" id="{A531F518-7EB4-C619-A1DD-E2FB6C9A42AB}"/>
              </a:ext>
            </a:extLst>
          </p:cNvPr>
          <p:cNvSpPr txBox="1"/>
          <p:nvPr/>
        </p:nvSpPr>
        <p:spPr>
          <a:xfrm>
            <a:off x="449145" y="5814898"/>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㉑</a:t>
            </a:r>
            <a:endParaRPr lang="en-US" altLang="ja-JP" sz="1200" b="1" spc="-20" dirty="0">
              <a:solidFill>
                <a:srgbClr val="FF0000"/>
              </a:solidFill>
              <a:latin typeface="Meiryo UI"/>
              <a:cs typeface="Meiryo UI"/>
            </a:endParaRPr>
          </a:p>
        </p:txBody>
      </p:sp>
      <p:sp>
        <p:nvSpPr>
          <p:cNvPr id="26" name="object 14">
            <a:extLst>
              <a:ext uri="{FF2B5EF4-FFF2-40B4-BE49-F238E27FC236}">
                <a16:creationId xmlns:a16="http://schemas.microsoft.com/office/drawing/2014/main" id="{5D5DC130-9F9A-235A-B164-DCAB3D1D5844}"/>
              </a:ext>
            </a:extLst>
          </p:cNvPr>
          <p:cNvSpPr txBox="1"/>
          <p:nvPr/>
        </p:nvSpPr>
        <p:spPr>
          <a:xfrm>
            <a:off x="5638800" y="3135588"/>
            <a:ext cx="5789842" cy="397545"/>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㉑</a:t>
            </a:r>
            <a:r>
              <a:rPr lang="en-US" altLang="ja-JP" sz="1400" spc="-35" dirty="0">
                <a:latin typeface="Meiryo UI"/>
                <a:cs typeface="Meiryo UI"/>
              </a:rPr>
              <a:t>[Attachments/</a:t>
            </a:r>
            <a:r>
              <a:rPr lang="ja-JP" altLang="en-US" sz="1400" spc="-35" dirty="0">
                <a:latin typeface="Meiryo UI"/>
                <a:cs typeface="Meiryo UI"/>
              </a:rPr>
              <a:t>添付ファイル</a:t>
            </a:r>
            <a:r>
              <a:rPr lang="en-US" altLang="ja-JP" sz="1400" spc="-35" dirty="0">
                <a:latin typeface="Meiryo UI"/>
                <a:cs typeface="Meiryo UI"/>
              </a:rPr>
              <a:t>] </a:t>
            </a:r>
            <a:br>
              <a:rPr lang="en-US" altLang="ja-JP" sz="1000" spc="-35" dirty="0">
                <a:latin typeface="Meiryo UI"/>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ja-JP" altLang="en-US" sz="1100" b="0" i="0" dirty="0">
                <a:solidFill>
                  <a:srgbClr val="242424"/>
                </a:solidFill>
                <a:effectLst/>
                <a:latin typeface="Meiryo UI" panose="020B0604030504040204" pitchFamily="50" charset="-128"/>
                <a:ea typeface="Meiryo UI" panose="020B0604030504040204" pitchFamily="50" charset="-128"/>
              </a:rPr>
              <a:t> 添付ファイル 「見積依頼内容追加情報</a:t>
            </a:r>
            <a:r>
              <a:rPr lang="en-US" altLang="ja-JP" sz="1100" dirty="0">
                <a:solidFill>
                  <a:srgbClr val="242424"/>
                </a:solidFill>
                <a:latin typeface="Meiryo UI" panose="020B0604030504040204" pitchFamily="50" charset="-128"/>
                <a:ea typeface="Meiryo UI" panose="020B0604030504040204" pitchFamily="50" charset="-128"/>
              </a:rPr>
              <a:t> (Excel)</a:t>
            </a:r>
            <a:r>
              <a:rPr lang="ja-JP" altLang="en-US" sz="1100" dirty="0">
                <a:solidFill>
                  <a:srgbClr val="242424"/>
                </a:solidFill>
                <a:latin typeface="Meiryo UI" panose="020B0604030504040204" pitchFamily="50" charset="-128"/>
                <a:ea typeface="Meiryo UI" panose="020B0604030504040204" pitchFamily="50" charset="-128"/>
              </a:rPr>
              <a:t>」 を添付。</a:t>
            </a:r>
            <a:endParaRPr lang="en-US" altLang="ja-JP" sz="1100" b="0" i="0" dirty="0">
              <a:solidFill>
                <a:srgbClr val="242424"/>
              </a:solidFill>
              <a:effectLst/>
              <a:latin typeface="Meiryo UI" panose="020B0604030504040204" pitchFamily="50" charset="-128"/>
              <a:ea typeface="Meiryo UI" panose="020B0604030504040204" pitchFamily="50" charset="-128"/>
            </a:endParaRPr>
          </a:p>
        </p:txBody>
      </p:sp>
      <p:sp>
        <p:nvSpPr>
          <p:cNvPr id="27" name="object 8">
            <a:extLst>
              <a:ext uri="{FF2B5EF4-FFF2-40B4-BE49-F238E27FC236}">
                <a16:creationId xmlns:a16="http://schemas.microsoft.com/office/drawing/2014/main" id="{33C467E4-14C6-7E71-1985-E3E9E17A29E7}"/>
              </a:ext>
            </a:extLst>
          </p:cNvPr>
          <p:cNvSpPr txBox="1"/>
          <p:nvPr/>
        </p:nvSpPr>
        <p:spPr>
          <a:xfrm>
            <a:off x="3810000" y="6012388"/>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㉒</a:t>
            </a:r>
            <a:endParaRPr lang="en-US" altLang="ja-JP" sz="1200" b="1" spc="-20" dirty="0">
              <a:solidFill>
                <a:srgbClr val="FF0000"/>
              </a:solidFill>
              <a:latin typeface="Meiryo UI"/>
              <a:cs typeface="Meiryo UI"/>
            </a:endParaRPr>
          </a:p>
        </p:txBody>
      </p:sp>
      <p:sp>
        <p:nvSpPr>
          <p:cNvPr id="28" name="object 14">
            <a:extLst>
              <a:ext uri="{FF2B5EF4-FFF2-40B4-BE49-F238E27FC236}">
                <a16:creationId xmlns:a16="http://schemas.microsoft.com/office/drawing/2014/main" id="{9A7BF1C1-4FFC-16E7-37A0-5755AB051DA2}"/>
              </a:ext>
            </a:extLst>
          </p:cNvPr>
          <p:cNvSpPr txBox="1"/>
          <p:nvPr/>
        </p:nvSpPr>
        <p:spPr>
          <a:xfrm>
            <a:off x="5638800" y="3859137"/>
            <a:ext cx="5248275" cy="397545"/>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㉒</a:t>
            </a:r>
            <a:r>
              <a:rPr lang="en-US" altLang="ja-JP" sz="1400" spc="-35" dirty="0">
                <a:latin typeface="Meiryo UI"/>
                <a:cs typeface="Meiryo UI"/>
              </a:rPr>
              <a:t>[Continue/</a:t>
            </a:r>
            <a:r>
              <a:rPr lang="ja-JP" altLang="en-US" sz="1400" spc="-35" dirty="0">
                <a:latin typeface="Meiryo UI"/>
                <a:cs typeface="Meiryo UI"/>
              </a:rPr>
              <a:t>続行</a:t>
            </a:r>
            <a:r>
              <a:rPr lang="en-US" altLang="ja-JP" sz="1400" spc="-35" dirty="0">
                <a:latin typeface="Meiryo UI"/>
                <a:cs typeface="Meiryo UI"/>
              </a:rPr>
              <a:t>] </a:t>
            </a:r>
            <a:br>
              <a:rPr lang="en-US" altLang="ja-JP" sz="1000" spc="-35" dirty="0">
                <a:latin typeface="Meiryo UI"/>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ja-JP" altLang="en-US" sz="1100" b="0" i="0" dirty="0">
                <a:solidFill>
                  <a:srgbClr val="242424"/>
                </a:solidFill>
                <a:effectLst/>
                <a:latin typeface="Meiryo UI" panose="020B0604030504040204" pitchFamily="50" charset="-128"/>
                <a:ea typeface="Meiryo UI" panose="020B0604030504040204" pitchFamily="50" charset="-128"/>
              </a:rPr>
              <a:t> </a:t>
            </a:r>
            <a:r>
              <a:rPr lang="en-US" altLang="ja-JP" sz="1100" spc="-25" dirty="0">
                <a:latin typeface="Meiryo UI"/>
                <a:cs typeface="Meiryo UI"/>
              </a:rPr>
              <a:t>[Details/</a:t>
            </a:r>
            <a:r>
              <a:rPr lang="ja-JP" altLang="en-US" sz="1100" spc="-25" dirty="0">
                <a:latin typeface="Meiryo UI"/>
                <a:cs typeface="Meiryo UI"/>
              </a:rPr>
              <a:t>詳細</a:t>
            </a:r>
            <a:r>
              <a:rPr lang="en-US" altLang="ja-JP" sz="1100" spc="-25" dirty="0">
                <a:latin typeface="Meiryo UI"/>
                <a:cs typeface="Meiryo UI"/>
              </a:rPr>
              <a:t>] </a:t>
            </a:r>
            <a:r>
              <a:rPr lang="ja-JP" altLang="en-US" sz="1100" spc="-25" dirty="0">
                <a:latin typeface="Meiryo UI"/>
                <a:cs typeface="Meiryo UI"/>
              </a:rPr>
              <a:t>画面の入力は終了。次の画面へ移行します。</a:t>
            </a:r>
            <a:endParaRPr lang="en-US" altLang="ja-JP" sz="1100" spc="-25" dirty="0">
              <a:latin typeface="Meiryo UI"/>
              <a:cs typeface="Meiryo UI"/>
            </a:endParaRPr>
          </a:p>
        </p:txBody>
      </p:sp>
      <p:cxnSp>
        <p:nvCxnSpPr>
          <p:cNvPr id="39" name="コネクタ: カギ線 38">
            <a:extLst>
              <a:ext uri="{FF2B5EF4-FFF2-40B4-BE49-F238E27FC236}">
                <a16:creationId xmlns:a16="http://schemas.microsoft.com/office/drawing/2014/main" id="{92480C9E-6313-3A0A-D9B0-095747566B09}"/>
              </a:ext>
            </a:extLst>
          </p:cNvPr>
          <p:cNvCxnSpPr>
            <a:cxnSpLocks/>
            <a:endCxn id="8" idx="1"/>
          </p:cNvCxnSpPr>
          <p:nvPr/>
        </p:nvCxnSpPr>
        <p:spPr>
          <a:xfrm>
            <a:off x="3981453" y="1074336"/>
            <a:ext cx="1657347" cy="12700"/>
          </a:xfrm>
          <a:prstGeom prst="bentConnector3">
            <a:avLst/>
          </a:prstGeom>
        </p:spPr>
        <p:style>
          <a:lnRef idx="1">
            <a:schemeClr val="accent2"/>
          </a:lnRef>
          <a:fillRef idx="0">
            <a:schemeClr val="accent2"/>
          </a:fillRef>
          <a:effectRef idx="0">
            <a:schemeClr val="accent2"/>
          </a:effectRef>
          <a:fontRef idx="minor">
            <a:schemeClr val="tx1"/>
          </a:fontRef>
        </p:style>
      </p:cxnSp>
      <p:cxnSp>
        <p:nvCxnSpPr>
          <p:cNvPr id="42" name="コネクタ: カギ線 41">
            <a:extLst>
              <a:ext uri="{FF2B5EF4-FFF2-40B4-BE49-F238E27FC236}">
                <a16:creationId xmlns:a16="http://schemas.microsoft.com/office/drawing/2014/main" id="{ED3F301D-178B-60FD-F683-DB88A065A2A9}"/>
              </a:ext>
            </a:extLst>
          </p:cNvPr>
          <p:cNvCxnSpPr>
            <a:cxnSpLocks/>
            <a:stCxn id="19" idx="3"/>
            <a:endCxn id="21" idx="1"/>
          </p:cNvCxnSpPr>
          <p:nvPr/>
        </p:nvCxnSpPr>
        <p:spPr>
          <a:xfrm flipV="1">
            <a:off x="2876549" y="1843567"/>
            <a:ext cx="2762251" cy="262374"/>
          </a:xfrm>
          <a:prstGeom prst="bentConnector3">
            <a:avLst/>
          </a:prstGeom>
        </p:spPr>
        <p:style>
          <a:lnRef idx="1">
            <a:schemeClr val="accent2"/>
          </a:lnRef>
          <a:fillRef idx="0">
            <a:schemeClr val="accent2"/>
          </a:fillRef>
          <a:effectRef idx="0">
            <a:schemeClr val="accent2"/>
          </a:effectRef>
          <a:fontRef idx="minor">
            <a:schemeClr val="tx1"/>
          </a:fontRef>
        </p:style>
      </p:cxnSp>
      <p:cxnSp>
        <p:nvCxnSpPr>
          <p:cNvPr id="45" name="コネクタ: カギ線 44">
            <a:extLst>
              <a:ext uri="{FF2B5EF4-FFF2-40B4-BE49-F238E27FC236}">
                <a16:creationId xmlns:a16="http://schemas.microsoft.com/office/drawing/2014/main" id="{3CA27D3E-6FDD-369E-2366-E6A114063BEC}"/>
              </a:ext>
            </a:extLst>
          </p:cNvPr>
          <p:cNvCxnSpPr>
            <a:cxnSpLocks/>
            <a:stCxn id="22" idx="3"/>
            <a:endCxn id="24" idx="1"/>
          </p:cNvCxnSpPr>
          <p:nvPr/>
        </p:nvCxnSpPr>
        <p:spPr>
          <a:xfrm flipV="1">
            <a:off x="3124199" y="2612933"/>
            <a:ext cx="2514601" cy="522108"/>
          </a:xfrm>
          <a:prstGeom prst="bentConnector3">
            <a:avLst/>
          </a:prstGeom>
        </p:spPr>
        <p:style>
          <a:lnRef idx="1">
            <a:schemeClr val="accent2"/>
          </a:lnRef>
          <a:fillRef idx="0">
            <a:schemeClr val="accent2"/>
          </a:fillRef>
          <a:effectRef idx="0">
            <a:schemeClr val="accent2"/>
          </a:effectRef>
          <a:fontRef idx="minor">
            <a:schemeClr val="tx1"/>
          </a:fontRef>
        </p:style>
      </p:cxnSp>
      <p:cxnSp>
        <p:nvCxnSpPr>
          <p:cNvPr id="49" name="コネクタ: カギ線 48">
            <a:extLst>
              <a:ext uri="{FF2B5EF4-FFF2-40B4-BE49-F238E27FC236}">
                <a16:creationId xmlns:a16="http://schemas.microsoft.com/office/drawing/2014/main" id="{60EE1670-21A2-FFF2-6F32-C11580CD7E45}"/>
              </a:ext>
            </a:extLst>
          </p:cNvPr>
          <p:cNvCxnSpPr>
            <a:cxnSpLocks/>
            <a:endCxn id="26" idx="1"/>
          </p:cNvCxnSpPr>
          <p:nvPr/>
        </p:nvCxnSpPr>
        <p:spPr>
          <a:xfrm flipV="1">
            <a:off x="1566604" y="3334361"/>
            <a:ext cx="4072196" cy="2688039"/>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54" name="コネクタ: カギ線 53">
            <a:extLst>
              <a:ext uri="{FF2B5EF4-FFF2-40B4-BE49-F238E27FC236}">
                <a16:creationId xmlns:a16="http://schemas.microsoft.com/office/drawing/2014/main" id="{CA781368-D11A-DB5A-76FD-BB9DB3A51AE5}"/>
              </a:ext>
            </a:extLst>
          </p:cNvPr>
          <p:cNvCxnSpPr>
            <a:cxnSpLocks/>
            <a:stCxn id="65" idx="3"/>
            <a:endCxn id="41" idx="1"/>
          </p:cNvCxnSpPr>
          <p:nvPr/>
        </p:nvCxnSpPr>
        <p:spPr>
          <a:xfrm flipV="1">
            <a:off x="4886843" y="4116348"/>
            <a:ext cx="837682" cy="2175670"/>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65" name="正方形/長方形 64">
            <a:extLst>
              <a:ext uri="{FF2B5EF4-FFF2-40B4-BE49-F238E27FC236}">
                <a16:creationId xmlns:a16="http://schemas.microsoft.com/office/drawing/2014/main" id="{73911B4D-8FF6-8E7C-0664-DBF56DAF3354}"/>
              </a:ext>
            </a:extLst>
          </p:cNvPr>
          <p:cNvSpPr/>
          <p:nvPr/>
        </p:nvSpPr>
        <p:spPr>
          <a:xfrm>
            <a:off x="3962401" y="6012389"/>
            <a:ext cx="924442" cy="55925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50C720B-49CF-D9D7-11E6-EBA4543C18BF}"/>
              </a:ext>
            </a:extLst>
          </p:cNvPr>
          <p:cNvPicPr>
            <a:picLocks noChangeAspect="1"/>
          </p:cNvPicPr>
          <p:nvPr/>
        </p:nvPicPr>
        <p:blipFill>
          <a:blip r:embed="rId4"/>
          <a:stretch>
            <a:fillRect/>
          </a:stretch>
        </p:blipFill>
        <p:spPr>
          <a:xfrm>
            <a:off x="5817665" y="4839343"/>
            <a:ext cx="4048690" cy="1476581"/>
          </a:xfrm>
          <a:prstGeom prst="rect">
            <a:avLst/>
          </a:prstGeom>
          <a:ln>
            <a:solidFill>
              <a:schemeClr val="tx1"/>
            </a:solidFill>
          </a:ln>
        </p:spPr>
      </p:pic>
      <p:sp>
        <p:nvSpPr>
          <p:cNvPr id="10" name="正方形/長方形 9">
            <a:extLst>
              <a:ext uri="{FF2B5EF4-FFF2-40B4-BE49-F238E27FC236}">
                <a16:creationId xmlns:a16="http://schemas.microsoft.com/office/drawing/2014/main" id="{15F473C2-CCA8-E2A1-0021-A20D077BDEE0}"/>
              </a:ext>
            </a:extLst>
          </p:cNvPr>
          <p:cNvSpPr/>
          <p:nvPr/>
        </p:nvSpPr>
        <p:spPr>
          <a:xfrm>
            <a:off x="5838732" y="5577633"/>
            <a:ext cx="660936" cy="2471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5A5B77E-9FB3-724F-D949-4B471EA6393E}"/>
              </a:ext>
            </a:extLst>
          </p:cNvPr>
          <p:cNvSpPr/>
          <p:nvPr/>
        </p:nvSpPr>
        <p:spPr>
          <a:xfrm>
            <a:off x="7136377" y="5575173"/>
            <a:ext cx="660936" cy="2471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6A951AA3-F518-E406-48ED-D079255049A3}"/>
              </a:ext>
            </a:extLst>
          </p:cNvPr>
          <p:cNvCxnSpPr>
            <a:cxnSpLocks/>
          </p:cNvCxnSpPr>
          <p:nvPr/>
        </p:nvCxnSpPr>
        <p:spPr>
          <a:xfrm>
            <a:off x="6499668" y="5668887"/>
            <a:ext cx="628964"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1" name="正方形/長方形 40">
            <a:extLst>
              <a:ext uri="{FF2B5EF4-FFF2-40B4-BE49-F238E27FC236}">
                <a16:creationId xmlns:a16="http://schemas.microsoft.com/office/drawing/2014/main" id="{8E6CB768-F301-DD3E-A13C-6ED97225DBB0}"/>
              </a:ext>
            </a:extLst>
          </p:cNvPr>
          <p:cNvSpPr/>
          <p:nvPr/>
        </p:nvSpPr>
        <p:spPr>
          <a:xfrm>
            <a:off x="5724525" y="3992759"/>
            <a:ext cx="660936" cy="247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EE7A3705-507B-B106-AE4D-FE83963B5221}"/>
              </a:ext>
            </a:extLst>
          </p:cNvPr>
          <p:cNvSpPr/>
          <p:nvPr/>
        </p:nvSpPr>
        <p:spPr>
          <a:xfrm>
            <a:off x="4081891" y="6202483"/>
            <a:ext cx="660936" cy="247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object 2">
            <a:extLst>
              <a:ext uri="{FF2B5EF4-FFF2-40B4-BE49-F238E27FC236}">
                <a16:creationId xmlns:a16="http://schemas.microsoft.com/office/drawing/2014/main" id="{AF73C282-96D4-F943-0B24-384F82178034}"/>
              </a:ext>
            </a:extLst>
          </p:cNvPr>
          <p:cNvSpPr txBox="1">
            <a:spLocks/>
          </p:cNvSpPr>
          <p:nvPr/>
        </p:nvSpPr>
        <p:spPr>
          <a:xfrm>
            <a:off x="228600" y="319532"/>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Step1.</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見積回答</a:t>
            </a: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a:t>
            </a:r>
            <a:r>
              <a:rPr lang="en-US" altLang="ja-JP" sz="1400" spc="-10" dirty="0">
                <a:solidFill>
                  <a:schemeClr val="bg1"/>
                </a:solidFill>
                <a:latin typeface="Meiryo UI"/>
                <a:cs typeface="Meiryo UI"/>
              </a:rPr>
              <a:t>3.</a:t>
            </a:r>
            <a:r>
              <a:rPr lang="ja-JP" altLang="en-US" sz="1400" dirty="0">
                <a:solidFill>
                  <a:schemeClr val="bg1"/>
                </a:solidFill>
                <a:latin typeface="Meiryo UI"/>
                <a:cs typeface="Meiryo UI"/>
              </a:rPr>
              <a:t>見積回答の入力・提出</a:t>
            </a:r>
            <a:r>
              <a:rPr lang="ja-JP" altLang="en-US" sz="1400" spc="-10" dirty="0">
                <a:solidFill>
                  <a:schemeClr val="bg1"/>
                </a:solidFill>
                <a:latin typeface="Meiryo UI"/>
                <a:cs typeface="Meiryo UI"/>
              </a:rPr>
              <a:t>～　</a:t>
            </a:r>
            <a:endParaRPr lang="ja-JP" altLang="en-US" sz="14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15" name="object 14">
            <a:extLst>
              <a:ext uri="{FF2B5EF4-FFF2-40B4-BE49-F238E27FC236}">
                <a16:creationId xmlns:a16="http://schemas.microsoft.com/office/drawing/2014/main" id="{3472113A-D42C-AAB8-7C11-E1653367B03A}"/>
              </a:ext>
            </a:extLst>
          </p:cNvPr>
          <p:cNvSpPr txBox="1"/>
          <p:nvPr/>
        </p:nvSpPr>
        <p:spPr>
          <a:xfrm>
            <a:off x="5638800" y="4596241"/>
            <a:ext cx="3405964" cy="197490"/>
          </a:xfrm>
          <a:prstGeom prst="rect">
            <a:avLst/>
          </a:prstGeom>
        </p:spPr>
        <p:txBody>
          <a:bodyPr vert="horz" wrap="square" lIns="0" tIns="12700" rIns="0" bIns="0" rtlCol="0">
            <a:spAutoFit/>
          </a:bodyPr>
          <a:lstStyle/>
          <a:p>
            <a:pPr marL="12700">
              <a:lnSpc>
                <a:spcPct val="100000"/>
              </a:lnSpc>
              <a:spcBef>
                <a:spcPts val="1500"/>
              </a:spcBef>
            </a:pPr>
            <a:r>
              <a:rPr lang="ja-JP" altLang="en-US" sz="1200" spc="-35" dirty="0">
                <a:latin typeface="Meiryo UI"/>
                <a:cs typeface="Meiryo UI"/>
              </a:rPr>
              <a:t>次のページは </a:t>
            </a:r>
            <a:r>
              <a:rPr lang="en-US" altLang="ja-JP" sz="1200" spc="-25" dirty="0">
                <a:latin typeface="Meiryo UI"/>
                <a:cs typeface="Meiryo UI"/>
              </a:rPr>
              <a:t>[Rate Details] </a:t>
            </a:r>
            <a:r>
              <a:rPr lang="ja-JP" altLang="en-US" sz="1200" spc="-25" dirty="0">
                <a:latin typeface="Meiryo UI"/>
                <a:cs typeface="Meiryo UI"/>
              </a:rPr>
              <a:t>画面の入力説明です。</a:t>
            </a:r>
            <a:endParaRPr lang="en-US" altLang="ja-JP" sz="1200" b="0" i="0" dirty="0">
              <a:solidFill>
                <a:srgbClr val="242424"/>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DE4746D-0D49-49D1-4C3A-DD8572DCEA06}"/>
              </a:ext>
            </a:extLst>
          </p:cNvPr>
          <p:cNvPicPr>
            <a:picLocks noChangeAspect="1"/>
          </p:cNvPicPr>
          <p:nvPr/>
        </p:nvPicPr>
        <p:blipFill>
          <a:blip r:embed="rId5"/>
          <a:stretch>
            <a:fillRect/>
          </a:stretch>
        </p:blipFill>
        <p:spPr>
          <a:xfrm>
            <a:off x="638390" y="6185293"/>
            <a:ext cx="3074862" cy="3169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7391400" y="1828800"/>
            <a:ext cx="4419600" cy="909223"/>
          </a:xfrm>
          <a:prstGeom prst="rect">
            <a:avLst/>
          </a:prstGeom>
          <a:ln w="9525">
            <a:solidFill>
              <a:srgbClr val="FF0000"/>
            </a:solidFill>
          </a:ln>
        </p:spPr>
        <p:txBody>
          <a:bodyPr vert="horz" wrap="square" lIns="0" tIns="46990" rIns="0" bIns="0" rtlCol="0">
            <a:spAutoFit/>
          </a:bodyPr>
          <a:lstStyle/>
          <a:p>
            <a:pPr marL="92710" marR="14604">
              <a:lnSpc>
                <a:spcPct val="100000"/>
              </a:lnSpc>
              <a:spcBef>
                <a:spcPts val="370"/>
              </a:spcBef>
            </a:pPr>
            <a:r>
              <a:rPr lang="ja-JP" altLang="en-US" sz="1400" dirty="0">
                <a:solidFill>
                  <a:srgbClr val="FF0000"/>
                </a:solidFill>
                <a:latin typeface="Meiryo UI"/>
                <a:cs typeface="Meiryo UI"/>
              </a:rPr>
              <a:t>①契約種別：</a:t>
            </a:r>
            <a:r>
              <a:rPr lang="en-US" altLang="ja-JP" sz="1400" dirty="0">
                <a:solidFill>
                  <a:srgbClr val="FF0000"/>
                </a:solidFill>
                <a:latin typeface="Meiryo UI"/>
                <a:cs typeface="Meiryo UI"/>
              </a:rPr>
              <a:t>[</a:t>
            </a:r>
            <a:r>
              <a:rPr lang="ja-JP" altLang="en-US" sz="1400" dirty="0">
                <a:solidFill>
                  <a:srgbClr val="FF0000"/>
                </a:solidFill>
                <a:latin typeface="Meiryo UI"/>
                <a:cs typeface="Meiryo UI"/>
              </a:rPr>
              <a:t>月額固定</a:t>
            </a:r>
            <a:r>
              <a:rPr lang="en-US" altLang="ja-JP" sz="1400" dirty="0">
                <a:solidFill>
                  <a:srgbClr val="FF0000"/>
                </a:solidFill>
                <a:latin typeface="Meiryo UI"/>
                <a:cs typeface="Meiryo UI"/>
              </a:rPr>
              <a:t>]</a:t>
            </a:r>
            <a:r>
              <a:rPr lang="ja-JP" altLang="en-US" sz="1400" dirty="0">
                <a:solidFill>
                  <a:srgbClr val="FF0000"/>
                </a:solidFill>
                <a:latin typeface="Meiryo UI"/>
                <a:cs typeface="Meiryo UI"/>
              </a:rPr>
              <a:t>　月額金額の入力</a:t>
            </a:r>
            <a:endParaRPr lang="en-US" altLang="ja-JP" sz="1400" dirty="0">
              <a:solidFill>
                <a:srgbClr val="FF0000"/>
              </a:solidFill>
              <a:latin typeface="Meiryo UI"/>
              <a:cs typeface="Meiryo UI"/>
            </a:endParaRPr>
          </a:p>
          <a:p>
            <a:pPr marL="92710" marR="14604">
              <a:lnSpc>
                <a:spcPct val="100000"/>
              </a:lnSpc>
              <a:spcBef>
                <a:spcPts val="370"/>
              </a:spcBef>
            </a:pPr>
            <a:r>
              <a:rPr lang="ja-JP" altLang="en-US" sz="1050" spc="-15" dirty="0">
                <a:solidFill>
                  <a:schemeClr val="tx1"/>
                </a:solidFill>
                <a:latin typeface="Meiryo UI"/>
                <a:cs typeface="Meiryo UI"/>
              </a:rPr>
              <a:t>　 見積回答の月額金額を、項目 </a:t>
            </a:r>
            <a:r>
              <a:rPr lang="en-US" sz="1050" spc="-15" dirty="0">
                <a:solidFill>
                  <a:schemeClr val="tx1"/>
                </a:solidFill>
                <a:latin typeface="Meiryo UI"/>
                <a:cs typeface="Meiryo UI"/>
              </a:rPr>
              <a:t>[</a:t>
            </a:r>
            <a:r>
              <a:rPr lang="ja-JP" altLang="en-US" sz="1050" spc="-15" dirty="0">
                <a:solidFill>
                  <a:schemeClr val="tx1"/>
                </a:solidFill>
                <a:latin typeface="Meiryo UI"/>
                <a:cs typeface="Meiryo UI"/>
              </a:rPr>
              <a:t>提示済み</a:t>
            </a:r>
            <a:r>
              <a:rPr lang="en-US" altLang="ja-JP" sz="1050" spc="-15" dirty="0">
                <a:solidFill>
                  <a:schemeClr val="tx1"/>
                </a:solidFill>
                <a:latin typeface="Meiryo UI"/>
                <a:cs typeface="Meiryo UI"/>
              </a:rPr>
              <a:t>(JPY)]</a:t>
            </a:r>
            <a:r>
              <a:rPr lang="ja-JP" altLang="en-US" sz="1050" spc="-15" dirty="0">
                <a:solidFill>
                  <a:schemeClr val="tx1"/>
                </a:solidFill>
                <a:latin typeface="Meiryo UI"/>
                <a:cs typeface="Meiryo UI"/>
              </a:rPr>
              <a:t> に入力。</a:t>
            </a:r>
            <a:endParaRPr lang="en-US" altLang="ja-JP" sz="1050" spc="-15" dirty="0">
              <a:solidFill>
                <a:schemeClr val="tx1"/>
              </a:solidFill>
              <a:latin typeface="Meiryo UI"/>
              <a:cs typeface="Meiryo UI"/>
            </a:endParaRPr>
          </a:p>
          <a:p>
            <a:pPr marL="92710" marR="14604">
              <a:lnSpc>
                <a:spcPct val="100000"/>
              </a:lnSpc>
              <a:spcBef>
                <a:spcPts val="370"/>
              </a:spcBef>
            </a:pPr>
            <a:r>
              <a:rPr lang="ja-JP" altLang="en-US" sz="1050" spc="-15" dirty="0">
                <a:solidFill>
                  <a:schemeClr val="tx1"/>
                </a:solidFill>
                <a:latin typeface="Meiryo UI"/>
                <a:cs typeface="Meiryo UI"/>
              </a:rPr>
              <a:t>　 デフォルト表示の</a:t>
            </a:r>
            <a:r>
              <a:rPr lang="en-US" altLang="ja-JP" sz="1050" spc="-15" dirty="0">
                <a:solidFill>
                  <a:schemeClr val="tx1"/>
                </a:solidFill>
                <a:latin typeface="Meiryo UI"/>
                <a:cs typeface="Meiryo UI"/>
              </a:rPr>
              <a:t> [</a:t>
            </a:r>
            <a:r>
              <a:rPr sz="1050" spc="-5" dirty="0">
                <a:solidFill>
                  <a:schemeClr val="tx1"/>
                </a:solidFill>
                <a:latin typeface="Meiryo UI"/>
                <a:cs typeface="Meiryo UI"/>
              </a:rPr>
              <a:t>0</a:t>
            </a:r>
            <a:r>
              <a:rPr lang="en-US" sz="1050" dirty="0">
                <a:solidFill>
                  <a:schemeClr val="tx1"/>
                </a:solidFill>
                <a:latin typeface="Meiryo UI"/>
                <a:cs typeface="Meiryo UI"/>
              </a:rPr>
              <a:t>]</a:t>
            </a:r>
            <a:r>
              <a:rPr lang="ja-JP" altLang="en-US" sz="1050" dirty="0">
                <a:solidFill>
                  <a:schemeClr val="tx1"/>
                </a:solidFill>
                <a:latin typeface="Meiryo UI"/>
                <a:cs typeface="Meiryo UI"/>
              </a:rPr>
              <a:t> に上書く。</a:t>
            </a:r>
            <a:endParaRPr lang="en-US" altLang="ja-JP" sz="1050" dirty="0">
              <a:solidFill>
                <a:schemeClr val="tx1"/>
              </a:solidFill>
              <a:latin typeface="Meiryo UI"/>
              <a:cs typeface="Meiryo UI"/>
            </a:endParaRPr>
          </a:p>
          <a:p>
            <a:pPr marL="92710" marR="14604">
              <a:spcBef>
                <a:spcPts val="370"/>
              </a:spcBef>
            </a:pPr>
            <a:r>
              <a:rPr lang="ja-JP" altLang="en-US" sz="1050" dirty="0">
                <a:solidFill>
                  <a:srgbClr val="0070C0"/>
                </a:solidFill>
                <a:latin typeface="Meiryo UI"/>
                <a:cs typeface="Meiryo UI"/>
              </a:rPr>
              <a:t>　  </a:t>
            </a:r>
            <a:r>
              <a:rPr lang="en-US" altLang="ja-JP" sz="1050" dirty="0">
                <a:solidFill>
                  <a:srgbClr val="0070C0"/>
                </a:solidFill>
                <a:latin typeface="Meiryo UI"/>
                <a:cs typeface="Meiryo UI"/>
              </a:rPr>
              <a:t>※[</a:t>
            </a:r>
            <a:r>
              <a:rPr lang="ja-JP" altLang="en-US" sz="1050" dirty="0">
                <a:solidFill>
                  <a:srgbClr val="0070C0"/>
                </a:solidFill>
                <a:latin typeface="Meiryo UI"/>
                <a:cs typeface="Meiryo UI"/>
              </a:rPr>
              <a:t>時間単価</a:t>
            </a:r>
            <a:r>
              <a:rPr lang="en-US" altLang="ja-JP" sz="1050" dirty="0">
                <a:solidFill>
                  <a:srgbClr val="0070C0"/>
                </a:solidFill>
                <a:latin typeface="Meiryo UI"/>
                <a:cs typeface="Meiryo UI"/>
              </a:rPr>
              <a:t>]</a:t>
            </a:r>
            <a:r>
              <a:rPr lang="ja-JP" altLang="en-US" sz="1050" dirty="0">
                <a:solidFill>
                  <a:srgbClr val="0070C0"/>
                </a:solidFill>
                <a:latin typeface="Meiryo UI"/>
                <a:cs typeface="Meiryo UI"/>
              </a:rPr>
              <a:t>　②③の入力は不要です。</a:t>
            </a:r>
            <a:endParaRPr lang="en-US" altLang="ja-JP" sz="1050" dirty="0">
              <a:solidFill>
                <a:srgbClr val="0070C0"/>
              </a:solidFill>
              <a:latin typeface="Meiryo UI"/>
              <a:cs typeface="Meiryo UI"/>
            </a:endParaRPr>
          </a:p>
        </p:txBody>
      </p:sp>
      <p:sp>
        <p:nvSpPr>
          <p:cNvPr id="9" name="スライド番号プレースホルダー 8">
            <a:extLst>
              <a:ext uri="{FF2B5EF4-FFF2-40B4-BE49-F238E27FC236}">
                <a16:creationId xmlns:a16="http://schemas.microsoft.com/office/drawing/2014/main" id="{1F3D4EDC-39D9-8CC4-A5FB-154B3A165742}"/>
              </a:ext>
            </a:extLst>
          </p:cNvPr>
          <p:cNvSpPr>
            <a:spLocks noGrp="1"/>
          </p:cNvSpPr>
          <p:nvPr>
            <p:ph type="sldNum" sz="quarter" idx="7"/>
          </p:nvPr>
        </p:nvSpPr>
        <p:spPr>
          <a:xfrm>
            <a:off x="11571230" y="6477000"/>
            <a:ext cx="392170" cy="342900"/>
          </a:xfrm>
        </p:spPr>
        <p:txBody>
          <a:bodyPr/>
          <a:lstStyle/>
          <a:p>
            <a:fld id="{B6F15528-21DE-4FAA-801E-634DDDAF4B2B}" type="slidenum">
              <a:rPr lang="en-US" altLang="ja-JP" smtClean="0"/>
              <a:t>14</a:t>
            </a:fld>
            <a:endParaRPr lang="ja-JP" altLang="en-US" dirty="0"/>
          </a:p>
        </p:txBody>
      </p:sp>
      <p:sp>
        <p:nvSpPr>
          <p:cNvPr id="2" name="object 6">
            <a:extLst>
              <a:ext uri="{FF2B5EF4-FFF2-40B4-BE49-F238E27FC236}">
                <a16:creationId xmlns:a16="http://schemas.microsoft.com/office/drawing/2014/main" id="{CC15CE1E-907F-D15E-67AA-C6CFEB2EB888}"/>
              </a:ext>
            </a:extLst>
          </p:cNvPr>
          <p:cNvSpPr txBox="1"/>
          <p:nvPr/>
        </p:nvSpPr>
        <p:spPr>
          <a:xfrm>
            <a:off x="7315200" y="931862"/>
            <a:ext cx="4800600" cy="820738"/>
          </a:xfrm>
          <a:prstGeom prst="rect">
            <a:avLst/>
          </a:prstGeom>
        </p:spPr>
        <p:txBody>
          <a:bodyPr vert="horz" wrap="square" lIns="0" tIns="12700" rIns="0" bIns="0" rtlCol="0">
            <a:spAutoFit/>
          </a:bodyPr>
          <a:lstStyle/>
          <a:p>
            <a:pPr marL="12700">
              <a:lnSpc>
                <a:spcPct val="100000"/>
              </a:lnSpc>
              <a:spcBef>
                <a:spcPts val="100"/>
              </a:spcBef>
            </a:pPr>
            <a:r>
              <a:rPr lang="en-US" altLang="ja-JP" sz="1400" spc="-25" dirty="0">
                <a:latin typeface="Meiryo UI"/>
                <a:cs typeface="Meiryo UI"/>
              </a:rPr>
              <a:t>【B:</a:t>
            </a:r>
            <a:r>
              <a:rPr lang="ja-JP" altLang="en-US" sz="1400" spc="-25" dirty="0">
                <a:latin typeface="Meiryo UI"/>
                <a:cs typeface="Meiryo UI"/>
              </a:rPr>
              <a:t>回答を入力する</a:t>
            </a:r>
            <a:r>
              <a:rPr lang="en-US" altLang="ja-JP" sz="1400" spc="-25" dirty="0">
                <a:latin typeface="Meiryo UI"/>
                <a:cs typeface="Meiryo UI"/>
              </a:rPr>
              <a:t>】</a:t>
            </a:r>
            <a:r>
              <a:rPr lang="ja-JP" altLang="en-US" sz="1400" spc="-25" dirty="0">
                <a:latin typeface="Meiryo UI"/>
                <a:cs typeface="Meiryo UI"/>
              </a:rPr>
              <a:t> </a:t>
            </a:r>
            <a:endParaRPr lang="en-US" altLang="ja-JP" sz="1400" spc="-25" dirty="0">
              <a:latin typeface="Meiryo UI"/>
              <a:cs typeface="Meiryo UI"/>
            </a:endParaRPr>
          </a:p>
          <a:p>
            <a:pPr marL="12700">
              <a:lnSpc>
                <a:spcPct val="100000"/>
              </a:lnSpc>
              <a:spcBef>
                <a:spcPts val="100"/>
              </a:spcBef>
            </a:pPr>
            <a:endParaRPr lang="en-US" altLang="ja-JP" sz="800" spc="-25" dirty="0">
              <a:latin typeface="Meiryo UI"/>
              <a:cs typeface="Meiryo UI"/>
            </a:endParaRPr>
          </a:p>
          <a:p>
            <a:pPr marL="12700">
              <a:lnSpc>
                <a:spcPct val="100000"/>
              </a:lnSpc>
              <a:spcBef>
                <a:spcPts val="100"/>
              </a:spcBef>
            </a:pPr>
            <a:r>
              <a:rPr lang="ja-JP" altLang="en-US" sz="1400" spc="-35" dirty="0">
                <a:latin typeface="Meiryo UI"/>
                <a:cs typeface="Meiryo UI"/>
              </a:rPr>
              <a:t>画面</a:t>
            </a:r>
            <a:r>
              <a:rPr lang="ja-JP" altLang="en-US" sz="1400" spc="-25" dirty="0">
                <a:latin typeface="Meiryo UI"/>
                <a:cs typeface="Meiryo UI"/>
              </a:rPr>
              <a:t> </a:t>
            </a:r>
            <a:r>
              <a:rPr lang="en-US" altLang="ja-JP" sz="1400" spc="-25" dirty="0">
                <a:latin typeface="Meiryo UI"/>
                <a:cs typeface="Meiryo UI"/>
              </a:rPr>
              <a:t>[Rates/</a:t>
            </a:r>
            <a:r>
              <a:rPr lang="ja-JP" altLang="en-US" sz="1400" spc="-25" dirty="0">
                <a:latin typeface="Meiryo UI"/>
                <a:cs typeface="Meiryo UI"/>
              </a:rPr>
              <a:t>レート</a:t>
            </a:r>
            <a:r>
              <a:rPr lang="en-US" altLang="ja-JP" sz="1400" spc="-25" dirty="0">
                <a:latin typeface="Meiryo UI"/>
                <a:cs typeface="Meiryo UI"/>
              </a:rPr>
              <a:t>]</a:t>
            </a:r>
            <a:r>
              <a:rPr lang="ja-JP" altLang="en-US" sz="1400" spc="-25" dirty="0">
                <a:latin typeface="Meiryo UI"/>
                <a:cs typeface="Meiryo UI"/>
              </a:rPr>
              <a:t>で入力いただく各項目について説明しています。</a:t>
            </a:r>
            <a:endParaRPr lang="en-US" altLang="ja-JP" sz="1400" spc="-25" dirty="0">
              <a:latin typeface="Meiryo UI"/>
              <a:cs typeface="Meiryo UI"/>
            </a:endParaRPr>
          </a:p>
          <a:p>
            <a:pPr marL="12700">
              <a:lnSpc>
                <a:spcPct val="100000"/>
              </a:lnSpc>
              <a:spcBef>
                <a:spcPts val="100"/>
              </a:spcBef>
            </a:pPr>
            <a:r>
              <a:rPr lang="ja-JP" altLang="en-US" sz="1400" spc="-25" dirty="0">
                <a:latin typeface="Meiryo UI"/>
                <a:cs typeface="Meiryo UI"/>
              </a:rPr>
              <a:t>　</a:t>
            </a:r>
            <a:r>
              <a:rPr lang="ja-JP" altLang="en-US" sz="1050" spc="-25" dirty="0">
                <a:latin typeface="Meiryo UI"/>
                <a:cs typeface="Meiryo UI"/>
              </a:rPr>
              <a:t>注）見積の契約種別により入力箇所が異なります。</a:t>
            </a:r>
            <a:endParaRPr lang="en-US" altLang="ja-JP" sz="1050" spc="-25" dirty="0">
              <a:solidFill>
                <a:schemeClr val="tx1"/>
              </a:solidFill>
              <a:latin typeface="Meiryo UI"/>
              <a:cs typeface="Meiryo UI"/>
            </a:endParaRPr>
          </a:p>
        </p:txBody>
      </p:sp>
      <p:sp>
        <p:nvSpPr>
          <p:cNvPr id="14" name="object 6">
            <a:extLst>
              <a:ext uri="{FF2B5EF4-FFF2-40B4-BE49-F238E27FC236}">
                <a16:creationId xmlns:a16="http://schemas.microsoft.com/office/drawing/2014/main" id="{038ADCC6-BD5A-047C-53E3-EA78E83A5D2F}"/>
              </a:ext>
            </a:extLst>
          </p:cNvPr>
          <p:cNvSpPr txBox="1"/>
          <p:nvPr/>
        </p:nvSpPr>
        <p:spPr>
          <a:xfrm>
            <a:off x="7391399" y="2869184"/>
            <a:ext cx="4419599" cy="1678665"/>
          </a:xfrm>
          <a:prstGeom prst="rect">
            <a:avLst/>
          </a:prstGeom>
          <a:ln w="9525">
            <a:solidFill>
              <a:srgbClr val="0070C0"/>
            </a:solidFill>
          </a:ln>
        </p:spPr>
        <p:txBody>
          <a:bodyPr vert="horz" wrap="square" lIns="0" tIns="46990" rIns="0" bIns="0" rtlCol="0">
            <a:spAutoFit/>
          </a:bodyPr>
          <a:lstStyle/>
          <a:p>
            <a:pPr marL="92710" marR="14604" algn="l">
              <a:lnSpc>
                <a:spcPct val="100000"/>
              </a:lnSpc>
              <a:spcBef>
                <a:spcPts val="370"/>
              </a:spcBef>
            </a:pPr>
            <a:r>
              <a:rPr lang="ja-JP" altLang="en-US" sz="1400" dirty="0">
                <a:solidFill>
                  <a:srgbClr val="0070C0"/>
                </a:solidFill>
                <a:latin typeface="Meiryo UI"/>
                <a:cs typeface="Meiryo UI"/>
              </a:rPr>
              <a:t>②契約種別：</a:t>
            </a:r>
            <a:r>
              <a:rPr lang="en-US" altLang="ja-JP" sz="1400" dirty="0">
                <a:solidFill>
                  <a:srgbClr val="0070C0"/>
                </a:solidFill>
                <a:latin typeface="Meiryo UI"/>
                <a:cs typeface="Meiryo UI"/>
              </a:rPr>
              <a:t>[</a:t>
            </a:r>
            <a:r>
              <a:rPr lang="ja-JP" altLang="en-US" sz="1400" dirty="0">
                <a:solidFill>
                  <a:srgbClr val="0070C0"/>
                </a:solidFill>
                <a:latin typeface="Meiryo UI"/>
                <a:cs typeface="Meiryo UI"/>
              </a:rPr>
              <a:t>時間単価</a:t>
            </a:r>
            <a:r>
              <a:rPr lang="en-US" altLang="ja-JP" sz="1400" dirty="0">
                <a:solidFill>
                  <a:srgbClr val="0070C0"/>
                </a:solidFill>
                <a:latin typeface="Meiryo UI"/>
                <a:cs typeface="Meiryo UI"/>
              </a:rPr>
              <a:t>]</a:t>
            </a:r>
            <a:r>
              <a:rPr lang="ja-JP" altLang="en-US" sz="1400" dirty="0">
                <a:solidFill>
                  <a:srgbClr val="0070C0"/>
                </a:solidFill>
                <a:latin typeface="Meiryo UI"/>
                <a:cs typeface="Meiryo UI"/>
              </a:rPr>
              <a:t>　</a:t>
            </a:r>
            <a:r>
              <a:rPr lang="en-US" altLang="ja-JP" sz="1400" dirty="0" err="1">
                <a:solidFill>
                  <a:srgbClr val="0070C0"/>
                </a:solidFill>
                <a:latin typeface="Meiryo UI"/>
                <a:cs typeface="Meiryo UI"/>
              </a:rPr>
              <a:t>OverTime</a:t>
            </a:r>
            <a:r>
              <a:rPr lang="en-US" altLang="ja-JP" sz="1400" dirty="0">
                <a:solidFill>
                  <a:srgbClr val="0070C0"/>
                </a:solidFill>
                <a:latin typeface="Meiryo UI"/>
                <a:cs typeface="Meiryo UI"/>
              </a:rPr>
              <a:t>/</a:t>
            </a:r>
            <a:r>
              <a:rPr lang="ja-JP" altLang="en-US" sz="1400" dirty="0">
                <a:solidFill>
                  <a:srgbClr val="0070C0"/>
                </a:solidFill>
                <a:latin typeface="Meiryo UI"/>
                <a:cs typeface="Meiryo UI"/>
              </a:rPr>
              <a:t>残業</a:t>
            </a:r>
            <a:endParaRPr lang="en-US" altLang="ja-JP" sz="1400" dirty="0">
              <a:solidFill>
                <a:srgbClr val="0070C0"/>
              </a:solidFill>
              <a:latin typeface="Meiryo UI"/>
              <a:cs typeface="Meiryo UI"/>
            </a:endParaRPr>
          </a:p>
          <a:p>
            <a:pPr marL="92710" marR="14604" algn="l">
              <a:lnSpc>
                <a:spcPct val="100000"/>
              </a:lnSpc>
              <a:spcBef>
                <a:spcPts val="370"/>
              </a:spcBef>
            </a:pPr>
            <a:r>
              <a:rPr lang="ja-JP" altLang="en-US" sz="1400" dirty="0">
                <a:solidFill>
                  <a:srgbClr val="0070C0"/>
                </a:solidFill>
                <a:latin typeface="Meiryo UI"/>
                <a:cs typeface="Meiryo UI"/>
              </a:rPr>
              <a:t> </a:t>
            </a:r>
            <a:r>
              <a:rPr lang="ja-JP" altLang="en-US" sz="1050" dirty="0">
                <a:solidFill>
                  <a:srgbClr val="0070C0"/>
                </a:solidFill>
                <a:latin typeface="Meiryo UI"/>
                <a:cs typeface="Meiryo UI"/>
              </a:rPr>
              <a:t>　</a:t>
            </a:r>
            <a:r>
              <a:rPr lang="ja-JP" altLang="en-US" sz="1050" dirty="0">
                <a:solidFill>
                  <a:schemeClr val="tx1"/>
                </a:solidFill>
                <a:latin typeface="Meiryo UI"/>
                <a:cs typeface="Meiryo UI"/>
              </a:rPr>
              <a:t>残業の精算について案件に該当するものを選択入力。</a:t>
            </a:r>
            <a:endParaRPr lang="en-US" altLang="ja-JP" sz="1050" dirty="0">
              <a:solidFill>
                <a:schemeClr val="tx1"/>
              </a:solidFill>
              <a:latin typeface="Meiryo UI"/>
              <a:cs typeface="Meiryo UI"/>
            </a:endParaRPr>
          </a:p>
          <a:p>
            <a:pPr marL="92710" marR="14604" algn="l">
              <a:lnSpc>
                <a:spcPct val="100000"/>
              </a:lnSpc>
              <a:spcBef>
                <a:spcPts val="370"/>
              </a:spcBef>
            </a:pPr>
            <a:r>
              <a:rPr lang="ja-JP" altLang="en-US" sz="1050" spc="-15" dirty="0">
                <a:solidFill>
                  <a:schemeClr val="tx1"/>
                </a:solidFill>
                <a:latin typeface="Meiryo UI"/>
                <a:cs typeface="Meiryo UI"/>
              </a:rPr>
              <a:t>　　選択は</a:t>
            </a:r>
            <a:r>
              <a:rPr lang="en-US" altLang="ja-JP" sz="1050" spc="-15" dirty="0">
                <a:solidFill>
                  <a:schemeClr val="tx1"/>
                </a:solidFill>
                <a:latin typeface="Meiryo UI"/>
                <a:cs typeface="Meiryo UI"/>
              </a:rPr>
              <a:t>4</a:t>
            </a:r>
            <a:r>
              <a:rPr lang="ja-JP" altLang="en-US" sz="1050" spc="-15" dirty="0">
                <a:solidFill>
                  <a:schemeClr val="tx1"/>
                </a:solidFill>
                <a:latin typeface="Meiryo UI"/>
                <a:cs typeface="Meiryo UI"/>
              </a:rPr>
              <a:t>つありますが、それぞれ必要に応じてご回答ください。</a:t>
            </a:r>
            <a:endParaRPr lang="en-US" altLang="ja-JP" sz="1050" spc="-15" dirty="0">
              <a:solidFill>
                <a:schemeClr val="tx1"/>
              </a:solidFill>
              <a:latin typeface="Meiryo UI"/>
              <a:cs typeface="Meiryo UI"/>
            </a:endParaRPr>
          </a:p>
          <a:p>
            <a:pPr marL="92710" marR="14604" algn="l">
              <a:lnSpc>
                <a:spcPct val="100000"/>
              </a:lnSpc>
              <a:spcBef>
                <a:spcPts val="370"/>
              </a:spcBef>
            </a:pPr>
            <a:r>
              <a:rPr lang="ja-JP" altLang="en-US" sz="1400" dirty="0">
                <a:solidFill>
                  <a:srgbClr val="0070C0"/>
                </a:solidFill>
                <a:latin typeface="Meiryo UI"/>
                <a:cs typeface="Meiryo UI"/>
              </a:rPr>
              <a:t>③契約種別：</a:t>
            </a:r>
            <a:r>
              <a:rPr lang="en-US" altLang="ja-JP" sz="1400" dirty="0">
                <a:solidFill>
                  <a:srgbClr val="0070C0"/>
                </a:solidFill>
                <a:latin typeface="Meiryo UI"/>
                <a:cs typeface="Meiryo UI"/>
              </a:rPr>
              <a:t>[</a:t>
            </a:r>
            <a:r>
              <a:rPr lang="ja-JP" altLang="en-US" sz="1400" dirty="0">
                <a:solidFill>
                  <a:srgbClr val="0070C0"/>
                </a:solidFill>
                <a:latin typeface="Meiryo UI"/>
                <a:cs typeface="Meiryo UI"/>
              </a:rPr>
              <a:t>時間単価</a:t>
            </a:r>
            <a:r>
              <a:rPr lang="en-US" altLang="ja-JP" sz="1400" dirty="0">
                <a:solidFill>
                  <a:srgbClr val="0070C0"/>
                </a:solidFill>
                <a:latin typeface="Meiryo UI"/>
                <a:cs typeface="Meiryo UI"/>
              </a:rPr>
              <a:t>]</a:t>
            </a:r>
            <a:r>
              <a:rPr lang="ja-JP" altLang="en-US" sz="1400" dirty="0">
                <a:solidFill>
                  <a:srgbClr val="0070C0"/>
                </a:solidFill>
                <a:latin typeface="Meiryo UI"/>
                <a:cs typeface="Meiryo UI"/>
              </a:rPr>
              <a:t>　時間単価の入力</a:t>
            </a:r>
            <a:endParaRPr lang="en-US" altLang="ja-JP" sz="1400" dirty="0">
              <a:solidFill>
                <a:srgbClr val="0070C0"/>
              </a:solidFill>
              <a:latin typeface="Meiryo UI"/>
              <a:cs typeface="Meiryo UI"/>
            </a:endParaRPr>
          </a:p>
          <a:p>
            <a:pPr marL="92710" marR="14604" algn="l">
              <a:lnSpc>
                <a:spcPct val="100000"/>
              </a:lnSpc>
              <a:spcBef>
                <a:spcPts val="370"/>
              </a:spcBef>
            </a:pPr>
            <a:r>
              <a:rPr lang="ja-JP" altLang="en-US" sz="1100" spc="-15" dirty="0">
                <a:solidFill>
                  <a:schemeClr val="tx1"/>
                </a:solidFill>
                <a:latin typeface="Meiryo UI"/>
                <a:cs typeface="Meiryo UI"/>
              </a:rPr>
              <a:t>　</a:t>
            </a:r>
            <a:r>
              <a:rPr lang="ja-JP" altLang="en-US" sz="1050" spc="-15" dirty="0">
                <a:solidFill>
                  <a:schemeClr val="tx1"/>
                </a:solidFill>
                <a:latin typeface="Meiryo UI"/>
                <a:cs typeface="Meiryo UI"/>
              </a:rPr>
              <a:t>見積回答の時間単価を入力。</a:t>
            </a:r>
            <a:endParaRPr lang="en-US" altLang="ja-JP" sz="1050" spc="-15" dirty="0">
              <a:solidFill>
                <a:schemeClr val="tx1"/>
              </a:solidFill>
              <a:latin typeface="Meiryo UI"/>
              <a:cs typeface="Meiryo UI"/>
            </a:endParaRPr>
          </a:p>
          <a:p>
            <a:pPr marL="92710" marR="14604" algn="l">
              <a:lnSpc>
                <a:spcPct val="100000"/>
              </a:lnSpc>
              <a:spcBef>
                <a:spcPts val="370"/>
              </a:spcBef>
            </a:pPr>
            <a:r>
              <a:rPr lang="ja-JP" altLang="en-US" sz="1050" spc="-15" dirty="0">
                <a:solidFill>
                  <a:schemeClr val="tx1"/>
                </a:solidFill>
                <a:latin typeface="Meiryo UI"/>
                <a:cs typeface="Meiryo UI"/>
              </a:rPr>
              <a:t>　入力先は項目 </a:t>
            </a:r>
            <a:r>
              <a:rPr lang="en-US" altLang="ja-JP" sz="1050" spc="-15" dirty="0">
                <a:solidFill>
                  <a:schemeClr val="tx1"/>
                </a:solidFill>
                <a:latin typeface="Meiryo UI"/>
                <a:cs typeface="Meiryo UI"/>
              </a:rPr>
              <a:t>[</a:t>
            </a:r>
            <a:r>
              <a:rPr lang="ja-JP" altLang="en-US" sz="1050" spc="-15" dirty="0">
                <a:solidFill>
                  <a:schemeClr val="tx1"/>
                </a:solidFill>
                <a:latin typeface="Meiryo UI"/>
                <a:cs typeface="Meiryo UI"/>
              </a:rPr>
              <a:t>最終精算レート</a:t>
            </a:r>
            <a:r>
              <a:rPr lang="en-US" altLang="ja-JP" sz="1050" spc="-15" dirty="0">
                <a:solidFill>
                  <a:schemeClr val="tx1"/>
                </a:solidFill>
                <a:latin typeface="Meiryo UI"/>
                <a:cs typeface="Meiryo UI"/>
              </a:rPr>
              <a:t>] </a:t>
            </a:r>
            <a:r>
              <a:rPr lang="ja-JP" altLang="en-US" sz="1050" spc="-15" dirty="0">
                <a:solidFill>
                  <a:schemeClr val="tx1"/>
                </a:solidFill>
                <a:latin typeface="Meiryo UI"/>
                <a:cs typeface="Meiryo UI"/>
              </a:rPr>
              <a:t>、デフォルト表示の </a:t>
            </a:r>
            <a:r>
              <a:rPr lang="en-US" altLang="ja-JP" sz="1050" spc="-15" dirty="0">
                <a:solidFill>
                  <a:schemeClr val="tx1"/>
                </a:solidFill>
                <a:latin typeface="Meiryo UI"/>
                <a:cs typeface="Meiryo UI"/>
              </a:rPr>
              <a:t>[</a:t>
            </a:r>
            <a:r>
              <a:rPr lang="en-US" altLang="ja-JP" sz="1050" spc="-5" dirty="0">
                <a:solidFill>
                  <a:schemeClr val="tx1"/>
                </a:solidFill>
                <a:latin typeface="Meiryo UI"/>
                <a:cs typeface="Meiryo UI"/>
              </a:rPr>
              <a:t>0.</a:t>
            </a:r>
            <a:r>
              <a:rPr lang="en-US" altLang="ja-JP" sz="1050" spc="5" dirty="0">
                <a:solidFill>
                  <a:schemeClr val="tx1"/>
                </a:solidFill>
                <a:latin typeface="Meiryo UI"/>
                <a:cs typeface="Meiryo UI"/>
              </a:rPr>
              <a:t>0</a:t>
            </a:r>
            <a:r>
              <a:rPr lang="en-US" altLang="ja-JP" sz="1050" dirty="0">
                <a:solidFill>
                  <a:schemeClr val="tx1"/>
                </a:solidFill>
                <a:latin typeface="Meiryo UI"/>
                <a:cs typeface="Meiryo UI"/>
              </a:rPr>
              <a:t>1]</a:t>
            </a:r>
            <a:r>
              <a:rPr lang="ja-JP" altLang="en-US" sz="1050" dirty="0">
                <a:solidFill>
                  <a:schemeClr val="tx1"/>
                </a:solidFill>
                <a:latin typeface="Meiryo UI"/>
                <a:cs typeface="Meiryo UI"/>
              </a:rPr>
              <a:t> を上書く。</a:t>
            </a:r>
            <a:endParaRPr lang="en-US" altLang="ja-JP" sz="1050" dirty="0">
              <a:solidFill>
                <a:schemeClr val="tx1"/>
              </a:solidFill>
              <a:latin typeface="Meiryo UI"/>
              <a:cs typeface="Meiryo UI"/>
            </a:endParaRPr>
          </a:p>
          <a:p>
            <a:pPr marL="92710" marR="14604" algn="l">
              <a:spcBef>
                <a:spcPts val="370"/>
              </a:spcBef>
            </a:pPr>
            <a:r>
              <a:rPr lang="ja-JP" altLang="en-US" sz="1050" dirty="0">
                <a:solidFill>
                  <a:schemeClr val="tx1"/>
                </a:solidFill>
                <a:latin typeface="Meiryo UI"/>
                <a:cs typeface="Meiryo UI"/>
              </a:rPr>
              <a:t>　</a:t>
            </a:r>
            <a:r>
              <a:rPr lang="en-US" altLang="ja-JP" sz="1050" dirty="0">
                <a:solidFill>
                  <a:srgbClr val="FF0000"/>
                </a:solidFill>
                <a:latin typeface="Meiryo UI"/>
                <a:cs typeface="Meiryo UI"/>
              </a:rPr>
              <a:t>※[</a:t>
            </a:r>
            <a:r>
              <a:rPr lang="ja-JP" altLang="en-US" sz="1050" dirty="0">
                <a:solidFill>
                  <a:srgbClr val="FF0000"/>
                </a:solidFill>
                <a:latin typeface="Meiryo UI"/>
                <a:cs typeface="Meiryo UI"/>
              </a:rPr>
              <a:t>月額固定</a:t>
            </a:r>
            <a:r>
              <a:rPr lang="en-US" altLang="ja-JP" sz="1050" dirty="0">
                <a:solidFill>
                  <a:srgbClr val="FF0000"/>
                </a:solidFill>
                <a:latin typeface="Meiryo UI"/>
                <a:cs typeface="Meiryo UI"/>
              </a:rPr>
              <a:t>] </a:t>
            </a:r>
            <a:r>
              <a:rPr lang="ja-JP" altLang="en-US" sz="1050" dirty="0">
                <a:solidFill>
                  <a:srgbClr val="FF0000"/>
                </a:solidFill>
                <a:latin typeface="Meiryo UI"/>
                <a:cs typeface="Meiryo UI"/>
              </a:rPr>
              <a:t>①の入力は不要です。</a:t>
            </a:r>
            <a:endParaRPr lang="en-US" altLang="ja-JP" sz="1050" spc="-15" dirty="0">
              <a:solidFill>
                <a:schemeClr val="tx1"/>
              </a:solidFill>
              <a:latin typeface="Meiryo UI"/>
              <a:cs typeface="Meiryo UI"/>
            </a:endParaRPr>
          </a:p>
        </p:txBody>
      </p:sp>
      <p:sp>
        <p:nvSpPr>
          <p:cNvPr id="39" name="object 14">
            <a:extLst>
              <a:ext uri="{FF2B5EF4-FFF2-40B4-BE49-F238E27FC236}">
                <a16:creationId xmlns:a16="http://schemas.microsoft.com/office/drawing/2014/main" id="{6B7B8FF6-8C16-0A85-84E0-3BDADF23180F}"/>
              </a:ext>
            </a:extLst>
          </p:cNvPr>
          <p:cNvSpPr txBox="1"/>
          <p:nvPr/>
        </p:nvSpPr>
        <p:spPr>
          <a:xfrm>
            <a:off x="7467600" y="4711072"/>
            <a:ext cx="4343398" cy="566822"/>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④ </a:t>
            </a:r>
            <a:r>
              <a:rPr lang="en-US" altLang="ja-JP" sz="1400" spc="-35" dirty="0">
                <a:latin typeface="Meiryo UI"/>
                <a:cs typeface="Meiryo UI"/>
              </a:rPr>
              <a:t>[Continue/</a:t>
            </a:r>
            <a:r>
              <a:rPr lang="ja-JP" altLang="en-US" sz="1400" spc="-35" dirty="0">
                <a:latin typeface="Meiryo UI"/>
                <a:cs typeface="Meiryo UI"/>
              </a:rPr>
              <a:t>続行</a:t>
            </a:r>
            <a:r>
              <a:rPr lang="en-US" altLang="ja-JP" sz="1400" spc="-35" dirty="0">
                <a:latin typeface="Meiryo UI"/>
                <a:cs typeface="Meiryo UI"/>
              </a:rPr>
              <a:t>] </a:t>
            </a:r>
            <a:r>
              <a:rPr lang="ja-JP" altLang="en-US" sz="1400" spc="-35" dirty="0">
                <a:latin typeface="Meiryo UI"/>
                <a:cs typeface="Meiryo UI"/>
              </a:rPr>
              <a:t>を押下</a:t>
            </a:r>
            <a:br>
              <a:rPr lang="en-US" altLang="ja-JP" sz="1000" spc="-35" dirty="0">
                <a:latin typeface="Meiryo UI"/>
                <a:cs typeface="Meiryo UI"/>
              </a:rPr>
            </a:br>
            <a:r>
              <a:rPr lang="en-US" altLang="ja-JP" sz="1000" spc="-35" dirty="0">
                <a:latin typeface="Meiryo UI"/>
                <a:cs typeface="Meiryo UI"/>
              </a:rPr>
              <a:t> </a:t>
            </a:r>
            <a:r>
              <a:rPr lang="ja-JP" altLang="en-US" sz="1050" spc="-35" dirty="0">
                <a:latin typeface="Meiryo UI"/>
                <a:cs typeface="Meiryo UI"/>
              </a:rPr>
              <a:t>　</a:t>
            </a:r>
            <a:r>
              <a:rPr lang="en-US" altLang="ja-JP" sz="1050" spc="-25" dirty="0">
                <a:latin typeface="Meiryo UI"/>
                <a:cs typeface="Meiryo UI"/>
              </a:rPr>
              <a:t>[Rate Details] </a:t>
            </a:r>
            <a:r>
              <a:rPr lang="ja-JP" altLang="en-US" sz="1050" spc="-25" dirty="0">
                <a:latin typeface="Meiryo UI"/>
                <a:cs typeface="Meiryo UI"/>
              </a:rPr>
              <a:t>画面の入力は終了。</a:t>
            </a:r>
            <a:br>
              <a:rPr lang="en-US" altLang="ja-JP" sz="1050" spc="-25" dirty="0">
                <a:latin typeface="Meiryo UI"/>
                <a:cs typeface="Meiryo UI"/>
              </a:rPr>
            </a:br>
            <a:r>
              <a:rPr lang="ja-JP" altLang="en-US" sz="1050" spc="-25" dirty="0">
                <a:latin typeface="Meiryo UI"/>
                <a:cs typeface="Meiryo UI"/>
              </a:rPr>
              <a:t> 　続行を押下、次の画面 </a:t>
            </a:r>
            <a:r>
              <a:rPr lang="en-US" altLang="ja-JP" sz="1050" spc="-25" dirty="0">
                <a:latin typeface="Meiryo UI"/>
                <a:cs typeface="Meiryo UI"/>
              </a:rPr>
              <a:t>[Review and Submit] </a:t>
            </a:r>
            <a:r>
              <a:rPr lang="ja-JP" altLang="en-US" sz="1050" spc="-25" dirty="0">
                <a:latin typeface="Meiryo UI"/>
                <a:cs typeface="Meiryo UI"/>
              </a:rPr>
              <a:t>へ移行します</a:t>
            </a:r>
            <a:r>
              <a:rPr lang="ja-JP" altLang="en-US" sz="1050" spc="-35" dirty="0">
                <a:latin typeface="Meiryo UI"/>
                <a:cs typeface="Meiryo UI"/>
              </a:rPr>
              <a:t>。</a:t>
            </a:r>
            <a:endParaRPr lang="en-US" altLang="ja-JP" sz="1050" b="0" i="0" dirty="0">
              <a:solidFill>
                <a:srgbClr val="242424"/>
              </a:solidFill>
              <a:effectLst/>
              <a:latin typeface="Meiryo UI" panose="020B0604030504040204" pitchFamily="50" charset="-128"/>
              <a:ea typeface="Meiryo UI" panose="020B0604030504040204" pitchFamily="50" charset="-128"/>
            </a:endParaRPr>
          </a:p>
        </p:txBody>
      </p:sp>
      <p:sp>
        <p:nvSpPr>
          <p:cNvPr id="7" name="object 2">
            <a:extLst>
              <a:ext uri="{FF2B5EF4-FFF2-40B4-BE49-F238E27FC236}">
                <a16:creationId xmlns:a16="http://schemas.microsoft.com/office/drawing/2014/main" id="{F9415358-F547-C6C9-913D-0A3AB00EBC84}"/>
              </a:ext>
            </a:extLst>
          </p:cNvPr>
          <p:cNvSpPr txBox="1">
            <a:spLocks/>
          </p:cNvSpPr>
          <p:nvPr/>
        </p:nvSpPr>
        <p:spPr>
          <a:xfrm>
            <a:off x="228600" y="5322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Step1.</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見積回答</a:t>
            </a: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a:t>
            </a:r>
            <a:r>
              <a:rPr lang="en-US" altLang="ja-JP" sz="1400" spc="-10" dirty="0">
                <a:solidFill>
                  <a:schemeClr val="bg1"/>
                </a:solidFill>
                <a:latin typeface="Meiryo UI"/>
                <a:cs typeface="Meiryo UI"/>
              </a:rPr>
              <a:t>3.</a:t>
            </a:r>
            <a:r>
              <a:rPr lang="ja-JP" altLang="en-US" sz="1400" dirty="0">
                <a:solidFill>
                  <a:schemeClr val="bg1"/>
                </a:solidFill>
                <a:latin typeface="Meiryo UI"/>
                <a:cs typeface="Meiryo UI"/>
              </a:rPr>
              <a:t>見積回答の入力・提出</a:t>
            </a:r>
            <a:r>
              <a:rPr lang="ja-JP" altLang="en-US" sz="1400" spc="-10" dirty="0">
                <a:solidFill>
                  <a:schemeClr val="bg1"/>
                </a:solidFill>
                <a:latin typeface="Meiryo UI"/>
                <a:cs typeface="Meiryo UI"/>
              </a:rPr>
              <a:t>～　</a:t>
            </a:r>
            <a:endParaRPr lang="ja-JP" altLang="en-US" sz="1400" spc="-40" dirty="0">
              <a:solidFill>
                <a:schemeClr val="bg1"/>
              </a:solidFill>
              <a:highlight>
                <a:srgbClr val="FF6600"/>
              </a:highlight>
              <a:latin typeface="Meiryo UI" panose="020B0604030504040204" pitchFamily="50" charset="-128"/>
              <a:ea typeface="Meiryo UI" panose="020B0604030504040204" pitchFamily="50" charset="-128"/>
            </a:endParaRPr>
          </a:p>
        </p:txBody>
      </p:sp>
      <p:pic>
        <p:nvPicPr>
          <p:cNvPr id="42" name="図 41">
            <a:extLst>
              <a:ext uri="{FF2B5EF4-FFF2-40B4-BE49-F238E27FC236}">
                <a16:creationId xmlns:a16="http://schemas.microsoft.com/office/drawing/2014/main" id="{F2F10172-65BA-1A57-E89F-6FAFD4BEA063}"/>
              </a:ext>
            </a:extLst>
          </p:cNvPr>
          <p:cNvPicPr>
            <a:picLocks noChangeAspect="1"/>
          </p:cNvPicPr>
          <p:nvPr/>
        </p:nvPicPr>
        <p:blipFill>
          <a:blip r:embed="rId2"/>
          <a:stretch>
            <a:fillRect/>
          </a:stretch>
        </p:blipFill>
        <p:spPr>
          <a:xfrm>
            <a:off x="484679" y="4847389"/>
            <a:ext cx="4152351" cy="1848341"/>
          </a:xfrm>
          <a:prstGeom prst="rect">
            <a:avLst/>
          </a:prstGeom>
          <a:ln>
            <a:solidFill>
              <a:schemeClr val="bg1">
                <a:lumMod val="75000"/>
              </a:schemeClr>
            </a:solidFill>
          </a:ln>
        </p:spPr>
      </p:pic>
      <p:pic>
        <p:nvPicPr>
          <p:cNvPr id="45" name="図 44">
            <a:extLst>
              <a:ext uri="{FF2B5EF4-FFF2-40B4-BE49-F238E27FC236}">
                <a16:creationId xmlns:a16="http://schemas.microsoft.com/office/drawing/2014/main" id="{6B01C5ED-B472-7A66-A4D0-24154B02976F}"/>
              </a:ext>
            </a:extLst>
          </p:cNvPr>
          <p:cNvPicPr>
            <a:picLocks noChangeAspect="1"/>
          </p:cNvPicPr>
          <p:nvPr/>
        </p:nvPicPr>
        <p:blipFill>
          <a:blip r:embed="rId3"/>
          <a:stretch>
            <a:fillRect/>
          </a:stretch>
        </p:blipFill>
        <p:spPr>
          <a:xfrm>
            <a:off x="484679" y="1219200"/>
            <a:ext cx="6424271" cy="3437055"/>
          </a:xfrm>
          <a:prstGeom prst="rect">
            <a:avLst/>
          </a:prstGeom>
          <a:ln>
            <a:solidFill>
              <a:schemeClr val="bg1">
                <a:lumMod val="75000"/>
              </a:schemeClr>
            </a:solidFill>
          </a:ln>
        </p:spPr>
      </p:pic>
      <p:cxnSp>
        <p:nvCxnSpPr>
          <p:cNvPr id="46" name="直線コネクタ 45">
            <a:extLst>
              <a:ext uri="{FF2B5EF4-FFF2-40B4-BE49-F238E27FC236}">
                <a16:creationId xmlns:a16="http://schemas.microsoft.com/office/drawing/2014/main" id="{05C0AA9C-F77A-0EE1-07D0-3721DE4F52DD}"/>
              </a:ext>
            </a:extLst>
          </p:cNvPr>
          <p:cNvCxnSpPr>
            <a:cxnSpLocks/>
          </p:cNvCxnSpPr>
          <p:nvPr/>
        </p:nvCxnSpPr>
        <p:spPr>
          <a:xfrm>
            <a:off x="6172200" y="1992812"/>
            <a:ext cx="121919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直線コネクタ 47">
            <a:extLst>
              <a:ext uri="{FF2B5EF4-FFF2-40B4-BE49-F238E27FC236}">
                <a16:creationId xmlns:a16="http://schemas.microsoft.com/office/drawing/2014/main" id="{A3911278-E686-41DF-8FB9-5E453668F76E}"/>
              </a:ext>
            </a:extLst>
          </p:cNvPr>
          <p:cNvCxnSpPr>
            <a:cxnSpLocks/>
          </p:cNvCxnSpPr>
          <p:nvPr/>
        </p:nvCxnSpPr>
        <p:spPr>
          <a:xfrm>
            <a:off x="6908950" y="3049008"/>
            <a:ext cx="482449"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object 6">
            <a:extLst>
              <a:ext uri="{FF2B5EF4-FFF2-40B4-BE49-F238E27FC236}">
                <a16:creationId xmlns:a16="http://schemas.microsoft.com/office/drawing/2014/main" id="{E61A5092-B24A-68B0-1BE4-10ABCD7DFEB9}"/>
              </a:ext>
            </a:extLst>
          </p:cNvPr>
          <p:cNvSpPr txBox="1"/>
          <p:nvPr/>
        </p:nvSpPr>
        <p:spPr>
          <a:xfrm>
            <a:off x="7467600" y="5378696"/>
            <a:ext cx="3951228" cy="379591"/>
          </a:xfrm>
          <a:prstGeom prst="rect">
            <a:avLst/>
          </a:prstGeom>
        </p:spPr>
        <p:txBody>
          <a:bodyPr vert="horz" wrap="square" lIns="0" tIns="12700" rIns="0" bIns="0" rtlCol="0">
            <a:spAutoFit/>
          </a:bodyPr>
          <a:lstStyle/>
          <a:p>
            <a:pPr marL="12700" marR="5080">
              <a:lnSpc>
                <a:spcPct val="100000"/>
              </a:lnSpc>
              <a:spcBef>
                <a:spcPts val="95"/>
              </a:spcBef>
            </a:pPr>
            <a:r>
              <a:rPr lang="ja-JP" altLang="en-US" sz="1200" spc="-20" dirty="0">
                <a:latin typeface="Meiryo UI"/>
                <a:cs typeface="Meiryo UI"/>
              </a:rPr>
              <a:t>⑤ </a:t>
            </a:r>
            <a:r>
              <a:rPr lang="en-US" altLang="ja-JP" sz="1200" spc="-20" dirty="0">
                <a:latin typeface="Meiryo UI"/>
                <a:cs typeface="Meiryo UI"/>
              </a:rPr>
              <a:t>[Submit/</a:t>
            </a:r>
            <a:r>
              <a:rPr lang="ja-JP" altLang="en-US" sz="1200" spc="-20" dirty="0">
                <a:latin typeface="Meiryo UI"/>
                <a:cs typeface="Meiryo UI"/>
              </a:rPr>
              <a:t>提出</a:t>
            </a:r>
            <a:r>
              <a:rPr lang="en-US" altLang="ja-JP" sz="1200" spc="-20" dirty="0">
                <a:latin typeface="Meiryo UI"/>
                <a:cs typeface="Meiryo UI"/>
              </a:rPr>
              <a:t>]</a:t>
            </a:r>
            <a:r>
              <a:rPr lang="ja-JP" altLang="en-US" sz="1200" spc="-20" dirty="0">
                <a:latin typeface="Meiryo UI"/>
                <a:cs typeface="Meiryo UI"/>
              </a:rPr>
              <a:t>を</a:t>
            </a:r>
            <a:r>
              <a:rPr lang="ja-JP" altLang="en-US" sz="1200" spc="-35" dirty="0">
                <a:latin typeface="Meiryo UI"/>
                <a:cs typeface="Meiryo UI"/>
              </a:rPr>
              <a:t>押下</a:t>
            </a:r>
            <a:endParaRPr lang="en-US" altLang="ja-JP" sz="1200" spc="-35" dirty="0">
              <a:latin typeface="Meiryo UI"/>
              <a:cs typeface="Meiryo UI"/>
            </a:endParaRPr>
          </a:p>
          <a:p>
            <a:pPr marL="12700" marR="5080">
              <a:spcBef>
                <a:spcPts val="95"/>
              </a:spcBef>
            </a:pPr>
            <a:r>
              <a:rPr lang="ja-JP" altLang="en-US" sz="1050" spc="-35" dirty="0">
                <a:latin typeface="Meiryo UI"/>
                <a:cs typeface="Meiryo UI"/>
              </a:rPr>
              <a:t>　見積回答の内容を確認し提出。 「</a:t>
            </a:r>
            <a:r>
              <a:rPr lang="en-US" altLang="ja-JP" sz="1050" spc="-35" dirty="0">
                <a:latin typeface="Meiryo UI"/>
                <a:cs typeface="Meiryo UI"/>
              </a:rPr>
              <a:t>Step1</a:t>
            </a:r>
            <a:r>
              <a:rPr lang="ja-JP" altLang="en-US" sz="1050" spc="-35" dirty="0">
                <a:latin typeface="Meiryo UI"/>
                <a:cs typeface="Meiryo UI"/>
              </a:rPr>
              <a:t> 見積回答」 は完了です。</a:t>
            </a:r>
            <a:endParaRPr lang="en-US" altLang="ja-JP" sz="1050" spc="-35" dirty="0">
              <a:latin typeface="Meiryo UI"/>
              <a:cs typeface="Meiryo UI"/>
            </a:endParaRPr>
          </a:p>
        </p:txBody>
      </p:sp>
      <p:sp>
        <p:nvSpPr>
          <p:cNvPr id="63" name="object 6">
            <a:extLst>
              <a:ext uri="{FF2B5EF4-FFF2-40B4-BE49-F238E27FC236}">
                <a16:creationId xmlns:a16="http://schemas.microsoft.com/office/drawing/2014/main" id="{987F2ECA-A924-4823-D303-18CB5436FF27}"/>
              </a:ext>
            </a:extLst>
          </p:cNvPr>
          <p:cNvSpPr txBox="1"/>
          <p:nvPr/>
        </p:nvSpPr>
        <p:spPr>
          <a:xfrm>
            <a:off x="7391400" y="5849054"/>
            <a:ext cx="4648200" cy="579646"/>
          </a:xfrm>
          <a:prstGeom prst="rect">
            <a:avLst/>
          </a:prstGeom>
          <a:ln>
            <a:solidFill>
              <a:schemeClr val="tx1"/>
            </a:solidFill>
            <a:prstDash val="solid"/>
          </a:ln>
        </p:spPr>
        <p:txBody>
          <a:bodyPr vert="horz" wrap="square" lIns="0" tIns="12700" rIns="0" bIns="0" rtlCol="0">
            <a:spAutoFit/>
          </a:bodyPr>
          <a:lstStyle/>
          <a:p>
            <a:pPr marL="12700" marR="5080">
              <a:spcBef>
                <a:spcPts val="95"/>
              </a:spcBef>
            </a:pPr>
            <a:r>
              <a:rPr lang="ja-JP" altLang="en-US" sz="1200" spc="-35" dirty="0">
                <a:solidFill>
                  <a:schemeClr val="tx1"/>
                </a:solidFill>
                <a:latin typeface="Meiryo UI" panose="020B0604030504040204" pitchFamily="50" charset="-128"/>
                <a:ea typeface="Meiryo UI" panose="020B0604030504040204" pitchFamily="50" charset="-128"/>
              </a:rPr>
              <a:t>後続処理では、</a:t>
            </a:r>
            <a:endParaRPr lang="en-US" altLang="ja-JP" sz="1200" spc="-35" dirty="0">
              <a:solidFill>
                <a:schemeClr val="tx1"/>
              </a:solidFill>
              <a:latin typeface="Meiryo UI" panose="020B0604030504040204" pitchFamily="50" charset="-128"/>
              <a:ea typeface="Meiryo UI" panose="020B0604030504040204" pitchFamily="50" charset="-128"/>
            </a:endParaRPr>
          </a:p>
          <a:p>
            <a:pPr marL="12700" marR="5080">
              <a:spcBef>
                <a:spcPts val="95"/>
              </a:spcBef>
            </a:pPr>
            <a:r>
              <a:rPr lang="ja-JP" altLang="en-US" sz="1200" spc="-35" dirty="0">
                <a:solidFill>
                  <a:schemeClr val="tx1"/>
                </a:solidFill>
                <a:latin typeface="Meiryo UI" panose="020B0604030504040204" pitchFamily="50" charset="-128"/>
                <a:ea typeface="Meiryo UI" panose="020B0604030504040204" pitchFamily="50" charset="-128"/>
              </a:rPr>
              <a:t>見積回答はキンドリルの担当者に送付され、候補者選定の後、発注のステップに進みます。</a:t>
            </a:r>
            <a:r>
              <a:rPr lang="en-US" altLang="ja-JP" sz="1200" dirty="0">
                <a:latin typeface="Meiryo UI"/>
                <a:cs typeface="Meiryo UI"/>
              </a:rPr>
              <a:t>Fieldglass</a:t>
            </a:r>
            <a:r>
              <a:rPr lang="ja-JP" altLang="en-US" sz="1200" dirty="0">
                <a:latin typeface="Meiryo UI"/>
                <a:cs typeface="Meiryo UI"/>
              </a:rPr>
              <a:t>で受信する </a:t>
            </a:r>
            <a:r>
              <a:rPr lang="en-US" altLang="ja-JP" sz="1200" dirty="0">
                <a:latin typeface="Meiryo UI"/>
                <a:cs typeface="Meiryo UI"/>
              </a:rPr>
              <a:t>[</a:t>
            </a:r>
            <a:r>
              <a:rPr lang="ja-JP" altLang="en-US" sz="1200" dirty="0">
                <a:latin typeface="Meiryo UI"/>
                <a:cs typeface="Meiryo UI"/>
              </a:rPr>
              <a:t>作業オーダー</a:t>
            </a:r>
            <a:r>
              <a:rPr lang="en-US" altLang="ja-JP" sz="1200" dirty="0">
                <a:latin typeface="Meiryo UI"/>
                <a:cs typeface="Meiryo UI"/>
              </a:rPr>
              <a:t>] </a:t>
            </a:r>
            <a:r>
              <a:rPr lang="ja-JP" altLang="en-US" sz="1200" dirty="0">
                <a:latin typeface="Meiryo UI"/>
                <a:cs typeface="Meiryo UI"/>
              </a:rPr>
              <a:t>をお待ち下さい。</a:t>
            </a:r>
          </a:p>
        </p:txBody>
      </p:sp>
      <p:sp>
        <p:nvSpPr>
          <p:cNvPr id="70" name="楕円 69">
            <a:extLst>
              <a:ext uri="{FF2B5EF4-FFF2-40B4-BE49-F238E27FC236}">
                <a16:creationId xmlns:a16="http://schemas.microsoft.com/office/drawing/2014/main" id="{44DD83A8-8219-2D8E-135D-B423FC9EE37C}"/>
              </a:ext>
            </a:extLst>
          </p:cNvPr>
          <p:cNvSpPr/>
          <p:nvPr/>
        </p:nvSpPr>
        <p:spPr>
          <a:xfrm>
            <a:off x="458818" y="1942842"/>
            <a:ext cx="152400" cy="135538"/>
          </a:xfrm>
          <a:prstGeom prst="ellipse">
            <a:avLst/>
          </a:prstGeom>
          <a:solidFill>
            <a:schemeClr val="bg1"/>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rgbClr val="FF0000"/>
                </a:solidFill>
              </a:rPr>
              <a:t>1</a:t>
            </a:r>
            <a:endParaRPr kumimoji="1" lang="ja-JP" altLang="en-US" sz="1000" dirty="0">
              <a:solidFill>
                <a:srgbClr val="FF0000"/>
              </a:solidFill>
            </a:endParaRPr>
          </a:p>
        </p:txBody>
      </p:sp>
      <p:sp>
        <p:nvSpPr>
          <p:cNvPr id="71" name="楕円 70">
            <a:extLst>
              <a:ext uri="{FF2B5EF4-FFF2-40B4-BE49-F238E27FC236}">
                <a16:creationId xmlns:a16="http://schemas.microsoft.com/office/drawing/2014/main" id="{CF605307-2387-4BF3-0205-BD48D80D574D}"/>
              </a:ext>
            </a:extLst>
          </p:cNvPr>
          <p:cNvSpPr/>
          <p:nvPr/>
        </p:nvSpPr>
        <p:spPr>
          <a:xfrm>
            <a:off x="458818" y="2937727"/>
            <a:ext cx="152400" cy="135538"/>
          </a:xfrm>
          <a:prstGeom prst="ellipse">
            <a:avLst/>
          </a:prstGeom>
          <a:solidFill>
            <a:schemeClr val="bg1"/>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rgbClr val="0070C0"/>
                </a:solidFill>
              </a:rPr>
              <a:t>2</a:t>
            </a:r>
            <a:endParaRPr kumimoji="1" lang="ja-JP" altLang="en-US" sz="1000" dirty="0">
              <a:solidFill>
                <a:srgbClr val="0070C0"/>
              </a:solidFill>
            </a:endParaRPr>
          </a:p>
        </p:txBody>
      </p:sp>
      <p:sp>
        <p:nvSpPr>
          <p:cNvPr id="72" name="楕円 71">
            <a:extLst>
              <a:ext uri="{FF2B5EF4-FFF2-40B4-BE49-F238E27FC236}">
                <a16:creationId xmlns:a16="http://schemas.microsoft.com/office/drawing/2014/main" id="{226C4A51-C1B7-34CF-7390-284092A1516B}"/>
              </a:ext>
            </a:extLst>
          </p:cNvPr>
          <p:cNvSpPr/>
          <p:nvPr/>
        </p:nvSpPr>
        <p:spPr>
          <a:xfrm>
            <a:off x="458818" y="4038600"/>
            <a:ext cx="152400" cy="135538"/>
          </a:xfrm>
          <a:prstGeom prst="ellipse">
            <a:avLst/>
          </a:prstGeom>
          <a:solidFill>
            <a:schemeClr val="bg1"/>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rgbClr val="0070C0"/>
                </a:solidFill>
              </a:rPr>
              <a:t>3</a:t>
            </a:r>
            <a:endParaRPr kumimoji="1" lang="ja-JP" altLang="en-US" sz="1000" dirty="0">
              <a:solidFill>
                <a:srgbClr val="0070C0"/>
              </a:solidFill>
            </a:endParaRPr>
          </a:p>
        </p:txBody>
      </p:sp>
      <p:sp>
        <p:nvSpPr>
          <p:cNvPr id="75" name="楕円 74">
            <a:extLst>
              <a:ext uri="{FF2B5EF4-FFF2-40B4-BE49-F238E27FC236}">
                <a16:creationId xmlns:a16="http://schemas.microsoft.com/office/drawing/2014/main" id="{7231FBCC-E99E-34CE-BBEC-463EF2C02681}"/>
              </a:ext>
            </a:extLst>
          </p:cNvPr>
          <p:cNvSpPr/>
          <p:nvPr/>
        </p:nvSpPr>
        <p:spPr>
          <a:xfrm>
            <a:off x="5943600" y="4349640"/>
            <a:ext cx="457200" cy="30659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pic>
        <p:nvPicPr>
          <p:cNvPr id="82" name="図 81">
            <a:extLst>
              <a:ext uri="{FF2B5EF4-FFF2-40B4-BE49-F238E27FC236}">
                <a16:creationId xmlns:a16="http://schemas.microsoft.com/office/drawing/2014/main" id="{6776F085-E4FB-2E3F-E38D-03CE49C957ED}"/>
              </a:ext>
            </a:extLst>
          </p:cNvPr>
          <p:cNvPicPr>
            <a:picLocks noChangeAspect="1"/>
          </p:cNvPicPr>
          <p:nvPr/>
        </p:nvPicPr>
        <p:blipFill>
          <a:blip r:embed="rId4"/>
          <a:stretch>
            <a:fillRect/>
          </a:stretch>
        </p:blipFill>
        <p:spPr>
          <a:xfrm>
            <a:off x="5795904" y="4293998"/>
            <a:ext cx="628738" cy="362241"/>
          </a:xfrm>
          <a:prstGeom prst="rect">
            <a:avLst/>
          </a:prstGeom>
        </p:spPr>
      </p:pic>
      <p:sp>
        <p:nvSpPr>
          <p:cNvPr id="83" name="正方形/長方形 82">
            <a:extLst>
              <a:ext uri="{FF2B5EF4-FFF2-40B4-BE49-F238E27FC236}">
                <a16:creationId xmlns:a16="http://schemas.microsoft.com/office/drawing/2014/main" id="{FBA9BB18-C777-681D-0C40-A936C2C4E3B1}"/>
              </a:ext>
            </a:extLst>
          </p:cNvPr>
          <p:cNvSpPr/>
          <p:nvPr/>
        </p:nvSpPr>
        <p:spPr>
          <a:xfrm>
            <a:off x="5956450" y="4363503"/>
            <a:ext cx="381000" cy="283411"/>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4" name="図 83">
            <a:extLst>
              <a:ext uri="{FF2B5EF4-FFF2-40B4-BE49-F238E27FC236}">
                <a16:creationId xmlns:a16="http://schemas.microsoft.com/office/drawing/2014/main" id="{0F06ABF1-C6A3-1657-30BF-AB9A80AD250D}"/>
              </a:ext>
            </a:extLst>
          </p:cNvPr>
          <p:cNvPicPr>
            <a:picLocks noChangeAspect="1"/>
          </p:cNvPicPr>
          <p:nvPr/>
        </p:nvPicPr>
        <p:blipFill>
          <a:blip r:embed="rId5"/>
          <a:stretch>
            <a:fillRect/>
          </a:stretch>
        </p:blipFill>
        <p:spPr>
          <a:xfrm>
            <a:off x="5999292" y="4376602"/>
            <a:ext cx="295316" cy="257211"/>
          </a:xfrm>
          <a:prstGeom prst="rect">
            <a:avLst/>
          </a:prstGeom>
        </p:spPr>
      </p:pic>
      <p:cxnSp>
        <p:nvCxnSpPr>
          <p:cNvPr id="88" name="コネクタ: カギ線 87">
            <a:extLst>
              <a:ext uri="{FF2B5EF4-FFF2-40B4-BE49-F238E27FC236}">
                <a16:creationId xmlns:a16="http://schemas.microsoft.com/office/drawing/2014/main" id="{B9299EA6-3C88-2782-BA76-4AFCC1B66580}"/>
              </a:ext>
            </a:extLst>
          </p:cNvPr>
          <p:cNvCxnSpPr>
            <a:cxnSpLocks/>
            <a:stCxn id="84" idx="2"/>
          </p:cNvCxnSpPr>
          <p:nvPr/>
        </p:nvCxnSpPr>
        <p:spPr>
          <a:xfrm rot="16200000" flipH="1">
            <a:off x="6706142" y="4074621"/>
            <a:ext cx="202266" cy="1320650"/>
          </a:xfrm>
          <a:prstGeom prst="bentConnector2">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コネクタ: カギ線 93">
            <a:extLst>
              <a:ext uri="{FF2B5EF4-FFF2-40B4-BE49-F238E27FC236}">
                <a16:creationId xmlns:a16="http://schemas.microsoft.com/office/drawing/2014/main" id="{08FAEF60-D4FC-7668-6F26-E4907684F688}"/>
              </a:ext>
            </a:extLst>
          </p:cNvPr>
          <p:cNvCxnSpPr>
            <a:cxnSpLocks/>
            <a:endCxn id="56" idx="1"/>
          </p:cNvCxnSpPr>
          <p:nvPr/>
        </p:nvCxnSpPr>
        <p:spPr>
          <a:xfrm flipV="1">
            <a:off x="3733800" y="5568492"/>
            <a:ext cx="3733800" cy="730969"/>
          </a:xfrm>
          <a:prstGeom prst="bentConnector3">
            <a:avLst>
              <a:gd name="adj1" fmla="val 50000"/>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descr="Organizational Logo">
            <a:extLst>
              <a:ext uri="{FF2B5EF4-FFF2-40B4-BE49-F238E27FC236}">
                <a16:creationId xmlns:a16="http://schemas.microsoft.com/office/drawing/2014/main" id="{EF9FE455-F2F3-33C5-43C2-B6D59FF3D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671EE45E-2E19-28D8-2D33-023D20C30E5B}"/>
              </a:ext>
            </a:extLst>
          </p:cNvPr>
          <p:cNvSpPr/>
          <p:nvPr/>
        </p:nvSpPr>
        <p:spPr>
          <a:xfrm>
            <a:off x="5459470" y="1942842"/>
            <a:ext cx="484130" cy="229147"/>
          </a:xfrm>
          <a:prstGeom prst="rect">
            <a:avLst/>
          </a:prstGeom>
          <a:solidFill>
            <a:schemeClr val="bg1">
              <a:lumMod val="9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en-US" altLang="ja-JP" sz="800" dirty="0">
                <a:solidFill>
                  <a:schemeClr val="tx1"/>
                </a:solidFill>
              </a:rPr>
              <a:t>0</a:t>
            </a:r>
            <a:r>
              <a:rPr kumimoji="1" lang="ja-JP" altLang="en-US" sz="800" dirty="0">
                <a:solidFill>
                  <a:schemeClr val="tx1"/>
                </a:solidFill>
              </a:rPr>
              <a:t>　　　　　　　</a:t>
            </a:r>
          </a:p>
        </p:txBody>
      </p:sp>
      <p:sp>
        <p:nvSpPr>
          <p:cNvPr id="8" name="正方形/長方形 7">
            <a:extLst>
              <a:ext uri="{FF2B5EF4-FFF2-40B4-BE49-F238E27FC236}">
                <a16:creationId xmlns:a16="http://schemas.microsoft.com/office/drawing/2014/main" id="{5D96F9EC-8F06-88C1-EFC2-783BB4E4D816}"/>
              </a:ext>
            </a:extLst>
          </p:cNvPr>
          <p:cNvSpPr/>
          <p:nvPr/>
        </p:nvSpPr>
        <p:spPr>
          <a:xfrm>
            <a:off x="4751632" y="1942842"/>
            <a:ext cx="484130" cy="229147"/>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en-US" altLang="ja-JP" sz="800" dirty="0">
                <a:solidFill>
                  <a:schemeClr val="tx1"/>
                </a:solidFill>
              </a:rPr>
              <a:t>0</a:t>
            </a:r>
            <a:r>
              <a:rPr kumimoji="1" lang="ja-JP" altLang="en-US" sz="800" dirty="0">
                <a:solidFill>
                  <a:schemeClr val="tx1"/>
                </a:solidFill>
              </a:rPr>
              <a:t>　　　　　　　</a:t>
            </a:r>
          </a:p>
        </p:txBody>
      </p:sp>
      <p:sp>
        <p:nvSpPr>
          <p:cNvPr id="10" name="object 8">
            <a:extLst>
              <a:ext uri="{FF2B5EF4-FFF2-40B4-BE49-F238E27FC236}">
                <a16:creationId xmlns:a16="http://schemas.microsoft.com/office/drawing/2014/main" id="{6141ABFA-D4AD-1B92-8802-3F83546ECAB2}"/>
              </a:ext>
            </a:extLst>
          </p:cNvPr>
          <p:cNvSpPr txBox="1"/>
          <p:nvPr/>
        </p:nvSpPr>
        <p:spPr>
          <a:xfrm>
            <a:off x="5713325" y="4415299"/>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spc="-20" dirty="0">
                <a:solidFill>
                  <a:srgbClr val="FF0000"/>
                </a:solidFill>
                <a:latin typeface="Meiryo UI"/>
                <a:cs typeface="Meiryo UI"/>
              </a:rPr>
              <a:t>④</a:t>
            </a:r>
            <a:endParaRPr lang="en-US" altLang="ja-JP" sz="1200" spc="-20" dirty="0">
              <a:solidFill>
                <a:srgbClr val="FF0000"/>
              </a:solidFill>
              <a:latin typeface="Meiryo UI"/>
              <a:cs typeface="Meiryo UI"/>
            </a:endParaRPr>
          </a:p>
        </p:txBody>
      </p:sp>
      <p:sp>
        <p:nvSpPr>
          <p:cNvPr id="11" name="object 8">
            <a:extLst>
              <a:ext uri="{FF2B5EF4-FFF2-40B4-BE49-F238E27FC236}">
                <a16:creationId xmlns:a16="http://schemas.microsoft.com/office/drawing/2014/main" id="{5E876B14-FA3F-ADDB-3468-4E935FAEB0FD}"/>
              </a:ext>
            </a:extLst>
          </p:cNvPr>
          <p:cNvSpPr txBox="1"/>
          <p:nvPr/>
        </p:nvSpPr>
        <p:spPr>
          <a:xfrm>
            <a:off x="3048000" y="6193110"/>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spc="-20" dirty="0">
                <a:solidFill>
                  <a:srgbClr val="FF0000"/>
                </a:solidFill>
                <a:latin typeface="Meiryo UI"/>
                <a:cs typeface="Meiryo UI"/>
              </a:rPr>
              <a:t>⑤</a:t>
            </a:r>
            <a:endParaRPr lang="en-US" altLang="ja-JP" sz="1200" spc="-20" dirty="0">
              <a:solidFill>
                <a:srgbClr val="FF0000"/>
              </a:solidFill>
              <a:latin typeface="Meiryo UI"/>
              <a:cs typeface="Meiryo 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AF50"/>
          </a:solidFill>
        </p:spPr>
        <p:txBody>
          <a:bodyPr wrap="square" lIns="0" tIns="0" rIns="0" bIns="0" rtlCol="0"/>
          <a:lstStyle/>
          <a:p>
            <a:endParaRPr/>
          </a:p>
        </p:txBody>
      </p:sp>
      <p:pic>
        <p:nvPicPr>
          <p:cNvPr id="3" name="object 3"/>
          <p:cNvPicPr/>
          <p:nvPr/>
        </p:nvPicPr>
        <p:blipFill>
          <a:blip r:embed="rId2" cstate="print"/>
          <a:stretch>
            <a:fillRect/>
          </a:stretch>
        </p:blipFill>
        <p:spPr>
          <a:xfrm>
            <a:off x="228600" y="16764"/>
            <a:ext cx="1382268" cy="440436"/>
          </a:xfrm>
          <a:prstGeom prst="rect">
            <a:avLst/>
          </a:prstGeom>
        </p:spPr>
      </p:pic>
      <p:sp>
        <p:nvSpPr>
          <p:cNvPr id="4" name="object 4"/>
          <p:cNvSpPr txBox="1">
            <a:spLocks noGrp="1"/>
          </p:cNvSpPr>
          <p:nvPr>
            <p:ph type="title"/>
          </p:nvPr>
        </p:nvSpPr>
        <p:spPr>
          <a:xfrm>
            <a:off x="536320" y="381000"/>
            <a:ext cx="6778880" cy="1050287"/>
          </a:xfrm>
          <a:prstGeom prst="rect">
            <a:avLst/>
          </a:prstGeom>
        </p:spPr>
        <p:txBody>
          <a:bodyPr vert="horz" wrap="square" lIns="0" tIns="64769" rIns="0" bIns="0" rtlCol="0">
            <a:spAutoFit/>
          </a:bodyPr>
          <a:lstStyle/>
          <a:p>
            <a:pPr marL="12700">
              <a:lnSpc>
                <a:spcPct val="100000"/>
              </a:lnSpc>
              <a:spcBef>
                <a:spcPts val="509"/>
              </a:spcBef>
            </a:pPr>
            <a:r>
              <a:rPr lang="en-US" altLang="ja-JP" sz="3200" spc="-15" dirty="0">
                <a:solidFill>
                  <a:schemeClr val="bg1"/>
                </a:solidFill>
                <a:latin typeface="Meiryo UI" panose="020B0604030504040204" pitchFamily="50" charset="-128"/>
                <a:ea typeface="Meiryo UI" panose="020B0604030504040204" pitchFamily="50" charset="-128"/>
                <a:cs typeface="Meiryo UI"/>
              </a:rPr>
              <a:t>2-2.</a:t>
            </a:r>
            <a:r>
              <a:rPr lang="ja-JP" altLang="en-US" sz="3200" spc="-15" dirty="0">
                <a:solidFill>
                  <a:schemeClr val="bg1"/>
                </a:solidFill>
                <a:latin typeface="Meiryo UI" panose="020B0604030504040204" pitchFamily="50" charset="-128"/>
                <a:ea typeface="Meiryo UI" panose="020B0604030504040204" pitchFamily="50" charset="-128"/>
                <a:cs typeface="Meiryo UI"/>
              </a:rPr>
              <a:t>　オペレーションの詳細　</a:t>
            </a:r>
            <a:br>
              <a:rPr lang="en-US" altLang="ja-JP" sz="3200" spc="-15" dirty="0">
                <a:solidFill>
                  <a:schemeClr val="bg1"/>
                </a:solidFill>
                <a:latin typeface="Meiryo UI" panose="020B0604030504040204" pitchFamily="50" charset="-128"/>
                <a:ea typeface="Meiryo UI" panose="020B0604030504040204" pitchFamily="50" charset="-128"/>
                <a:cs typeface="Meiryo UI"/>
              </a:rPr>
            </a:br>
            <a:r>
              <a:rPr lang="ja-JP" altLang="en-US" sz="3200" spc="-15" dirty="0">
                <a:solidFill>
                  <a:schemeClr val="bg1"/>
                </a:solidFill>
                <a:latin typeface="Meiryo UI" panose="020B0604030504040204" pitchFamily="50" charset="-128"/>
                <a:ea typeface="Meiryo UI" panose="020B0604030504040204" pitchFamily="50" charset="-128"/>
                <a:cs typeface="Meiryo UI"/>
              </a:rPr>
              <a:t>　</a:t>
            </a:r>
            <a:r>
              <a:rPr lang="en-US" altLang="ja-JP" sz="2800" spc="-30" dirty="0">
                <a:solidFill>
                  <a:schemeClr val="bg1"/>
                </a:solidFill>
                <a:latin typeface="Meiryo UI" panose="020B0604030504040204" pitchFamily="50" charset="-128"/>
                <a:ea typeface="Meiryo UI" panose="020B0604030504040204" pitchFamily="50" charset="-128"/>
                <a:cs typeface="Meiryo UI"/>
              </a:rPr>
              <a:t>Step2.</a:t>
            </a:r>
            <a:r>
              <a:rPr lang="ja-JP" altLang="en-US" sz="2800" spc="-30" dirty="0">
                <a:solidFill>
                  <a:schemeClr val="bg1"/>
                </a:solidFill>
                <a:latin typeface="Meiryo UI" panose="020B0604030504040204" pitchFamily="50" charset="-128"/>
                <a:ea typeface="Meiryo UI" panose="020B0604030504040204" pitchFamily="50" charset="-128"/>
                <a:cs typeface="Meiryo UI"/>
              </a:rPr>
              <a:t> 発注の受諾</a:t>
            </a:r>
            <a:r>
              <a:rPr lang="en-US" altLang="ja-JP" sz="2800" spc="-30" dirty="0">
                <a:solidFill>
                  <a:schemeClr val="bg1"/>
                </a:solidFill>
                <a:latin typeface="Meiryo UI" panose="020B0604030504040204" pitchFamily="50" charset="-128"/>
                <a:ea typeface="Meiryo UI" panose="020B0604030504040204" pitchFamily="50" charset="-128"/>
                <a:cs typeface="Meiryo UI"/>
              </a:rPr>
              <a:t>(</a:t>
            </a:r>
            <a:r>
              <a:rPr lang="ja-JP" altLang="en-US" sz="2800" spc="-30" dirty="0">
                <a:solidFill>
                  <a:schemeClr val="bg1"/>
                </a:solidFill>
                <a:latin typeface="Meiryo UI" panose="020B0604030504040204" pitchFamily="50" charset="-128"/>
                <a:ea typeface="Meiryo UI" panose="020B0604030504040204" pitchFamily="50" charset="-128"/>
                <a:cs typeface="Meiryo UI"/>
              </a:rPr>
              <a:t>アクセプト</a:t>
            </a:r>
            <a:r>
              <a:rPr lang="en-US" altLang="ja-JP" sz="2800" spc="-30" dirty="0">
                <a:solidFill>
                  <a:schemeClr val="bg1"/>
                </a:solidFill>
                <a:latin typeface="Meiryo UI" panose="020B0604030504040204" pitchFamily="50" charset="-128"/>
                <a:ea typeface="Meiryo UI" panose="020B0604030504040204" pitchFamily="50" charset="-128"/>
                <a:cs typeface="Meiryo UI"/>
              </a:rPr>
              <a:t>)</a:t>
            </a:r>
            <a:r>
              <a:rPr lang="ja-JP" altLang="en-US" sz="2800" spc="-30" dirty="0">
                <a:solidFill>
                  <a:schemeClr val="bg1"/>
                </a:solidFill>
                <a:latin typeface="Meiryo UI" panose="020B0604030504040204" pitchFamily="50" charset="-128"/>
                <a:ea typeface="Meiryo UI" panose="020B0604030504040204" pitchFamily="50" charset="-128"/>
                <a:cs typeface="Meiryo UI"/>
              </a:rPr>
              <a:t>処理</a:t>
            </a:r>
            <a:endParaRPr sz="2800" dirty="0">
              <a:solidFill>
                <a:schemeClr val="bg1"/>
              </a:solidFill>
              <a:latin typeface="Meiryo UI"/>
              <a:cs typeface="Meiryo UI"/>
            </a:endParaRPr>
          </a:p>
        </p:txBody>
      </p:sp>
      <p:grpSp>
        <p:nvGrpSpPr>
          <p:cNvPr id="5" name="object 5"/>
          <p:cNvGrpSpPr/>
          <p:nvPr/>
        </p:nvGrpSpPr>
        <p:grpSpPr>
          <a:xfrm>
            <a:off x="4610100" y="3002280"/>
            <a:ext cx="1452880" cy="1597660"/>
            <a:chOff x="5301996" y="3584447"/>
            <a:chExt cx="1452880" cy="1597660"/>
          </a:xfrm>
        </p:grpSpPr>
        <p:pic>
          <p:nvPicPr>
            <p:cNvPr id="6" name="object 6"/>
            <p:cNvPicPr/>
            <p:nvPr/>
          </p:nvPicPr>
          <p:blipFill>
            <a:blip r:embed="rId3" cstate="print"/>
            <a:stretch>
              <a:fillRect/>
            </a:stretch>
          </p:blipFill>
          <p:spPr>
            <a:xfrm>
              <a:off x="5301996" y="3584447"/>
              <a:ext cx="1452372" cy="1597152"/>
            </a:xfrm>
            <a:prstGeom prst="rect">
              <a:avLst/>
            </a:prstGeom>
          </p:spPr>
        </p:pic>
        <p:pic>
          <p:nvPicPr>
            <p:cNvPr id="7" name="object 7"/>
            <p:cNvPicPr/>
            <p:nvPr/>
          </p:nvPicPr>
          <p:blipFill>
            <a:blip r:embed="rId4" cstate="print"/>
            <a:stretch>
              <a:fillRect/>
            </a:stretch>
          </p:blipFill>
          <p:spPr>
            <a:xfrm>
              <a:off x="5318760" y="3945635"/>
              <a:ext cx="1415795" cy="928115"/>
            </a:xfrm>
            <a:prstGeom prst="rect">
              <a:avLst/>
            </a:prstGeom>
          </p:spPr>
        </p:pic>
      </p:grpSp>
      <p:sp>
        <p:nvSpPr>
          <p:cNvPr id="8" name="object 8"/>
          <p:cNvSpPr txBox="1"/>
          <p:nvPr/>
        </p:nvSpPr>
        <p:spPr>
          <a:xfrm>
            <a:off x="4675378" y="3121471"/>
            <a:ext cx="1332230" cy="1358770"/>
          </a:xfrm>
          <a:prstGeom prst="rect">
            <a:avLst/>
          </a:prstGeom>
          <a:solidFill>
            <a:srgbClr val="FF6600"/>
          </a:solidFill>
          <a:ln w="19050">
            <a:solidFill>
              <a:srgbClr val="E7E6E6"/>
            </a:solidFill>
          </a:ln>
        </p:spPr>
        <p:txBody>
          <a:bodyPr vert="horz" wrap="square" lIns="0" tIns="175260" rIns="0" bIns="0" rtlCol="0">
            <a:spAutoFit/>
          </a:bodyPr>
          <a:lstStyle/>
          <a:p>
            <a:pPr marL="114935" marR="108585" indent="210185">
              <a:lnSpc>
                <a:spcPct val="112100"/>
              </a:lnSpc>
            </a:pPr>
            <a:endParaRPr lang="en-US" sz="1400" spc="-15" dirty="0">
              <a:latin typeface="Meiryo UI"/>
              <a:cs typeface="Meiryo UI"/>
            </a:endParaRPr>
          </a:p>
          <a:p>
            <a:pPr marL="114935" marR="108585" indent="210185">
              <a:lnSpc>
                <a:spcPct val="112100"/>
              </a:lnSpc>
            </a:pPr>
            <a:r>
              <a:rPr sz="1400" spc="-15" dirty="0" err="1">
                <a:latin typeface="Meiryo UI"/>
                <a:cs typeface="Meiryo UI"/>
              </a:rPr>
              <a:t>承認者が</a:t>
            </a:r>
            <a:r>
              <a:rPr sz="1400" spc="500" dirty="0">
                <a:latin typeface="Meiryo UI"/>
                <a:cs typeface="Meiryo UI"/>
              </a:rPr>
              <a:t> </a:t>
            </a:r>
            <a:r>
              <a:rPr lang="ja-JP" altLang="en-US" sz="1400" spc="500" dirty="0">
                <a:latin typeface="Meiryo UI"/>
                <a:cs typeface="Meiryo UI"/>
              </a:rPr>
              <a:t> </a:t>
            </a:r>
            <a:r>
              <a:rPr lang="ja-JP" altLang="en-US" sz="1400" spc="-10" dirty="0">
                <a:latin typeface="Meiryo UI"/>
                <a:cs typeface="Meiryo UI"/>
              </a:rPr>
              <a:t>作業オーダーを </a:t>
            </a:r>
            <a:endParaRPr lang="en-US" altLang="ja-JP" sz="1400" spc="-10" dirty="0">
              <a:latin typeface="Meiryo UI"/>
              <a:cs typeface="Meiryo UI"/>
            </a:endParaRPr>
          </a:p>
          <a:p>
            <a:pPr marL="114935" marR="108585" indent="210185">
              <a:lnSpc>
                <a:spcPct val="112100"/>
              </a:lnSpc>
            </a:pPr>
            <a:r>
              <a:rPr sz="1400" spc="-10" dirty="0" err="1">
                <a:latin typeface="Meiryo UI"/>
                <a:cs typeface="Meiryo UI"/>
              </a:rPr>
              <a:t>承認</a:t>
            </a:r>
            <a:r>
              <a:rPr sz="1400" spc="-25" dirty="0" err="1">
                <a:latin typeface="Meiryo UI"/>
                <a:cs typeface="Meiryo UI"/>
              </a:rPr>
              <a:t>をする</a:t>
            </a:r>
            <a:endParaRPr lang="en-US" sz="1400" spc="-25" dirty="0">
              <a:latin typeface="Meiryo UI"/>
              <a:cs typeface="Meiryo UI"/>
            </a:endParaRPr>
          </a:p>
          <a:p>
            <a:pPr marL="114935" marR="108585" indent="210185">
              <a:lnSpc>
                <a:spcPct val="112100"/>
              </a:lnSpc>
            </a:pPr>
            <a:endParaRPr sz="1400" dirty="0">
              <a:latin typeface="Meiryo UI"/>
              <a:cs typeface="Meiryo UI"/>
            </a:endParaRPr>
          </a:p>
        </p:txBody>
      </p:sp>
      <p:pic>
        <p:nvPicPr>
          <p:cNvPr id="9" name="object 9"/>
          <p:cNvPicPr/>
          <p:nvPr/>
        </p:nvPicPr>
        <p:blipFill>
          <a:blip r:embed="rId5" cstate="print"/>
          <a:stretch>
            <a:fillRect/>
          </a:stretch>
        </p:blipFill>
        <p:spPr>
          <a:xfrm>
            <a:off x="9095231" y="3017521"/>
            <a:ext cx="1895094" cy="1893570"/>
          </a:xfrm>
          <a:prstGeom prst="rect">
            <a:avLst/>
          </a:prstGeom>
        </p:spPr>
      </p:pic>
      <p:sp>
        <p:nvSpPr>
          <p:cNvPr id="10" name="object 10"/>
          <p:cNvSpPr txBox="1"/>
          <p:nvPr/>
        </p:nvSpPr>
        <p:spPr>
          <a:xfrm>
            <a:off x="9257156" y="3486150"/>
            <a:ext cx="1577340" cy="828432"/>
          </a:xfrm>
          <a:prstGeom prst="rect">
            <a:avLst/>
          </a:prstGeom>
        </p:spPr>
        <p:txBody>
          <a:bodyPr vert="horz" wrap="square" lIns="0" tIns="12700" rIns="0" bIns="0" rtlCol="0">
            <a:spAutoFit/>
          </a:bodyPr>
          <a:lstStyle/>
          <a:p>
            <a:pPr marL="12065" marR="5080" indent="-635" algn="ctr">
              <a:lnSpc>
                <a:spcPct val="100000"/>
              </a:lnSpc>
              <a:spcBef>
                <a:spcPts val="100"/>
              </a:spcBef>
            </a:pPr>
            <a:r>
              <a:rPr sz="1400" spc="-15" dirty="0" err="1">
                <a:latin typeface="Meiryo UI"/>
                <a:cs typeface="Meiryo UI"/>
              </a:rPr>
              <a:t>派遣会社が</a:t>
            </a:r>
            <a:r>
              <a:rPr lang="ja-JP" altLang="en-US" sz="1400" spc="-15" dirty="0">
                <a:latin typeface="Meiryo UI"/>
                <a:cs typeface="Meiryo UI"/>
              </a:rPr>
              <a:t>作業</a:t>
            </a:r>
            <a:br>
              <a:rPr lang="en-US" altLang="ja-JP" sz="1400" spc="-15" dirty="0">
                <a:latin typeface="Meiryo UI"/>
                <a:cs typeface="Meiryo UI"/>
              </a:rPr>
            </a:br>
            <a:r>
              <a:rPr lang="ja-JP" altLang="en-US" sz="1400" spc="-15" dirty="0">
                <a:latin typeface="Meiryo UI"/>
                <a:cs typeface="Meiryo UI"/>
              </a:rPr>
              <a:t>オーダー</a:t>
            </a:r>
            <a:r>
              <a:rPr sz="1400" spc="-20" dirty="0" err="1">
                <a:latin typeface="Meiryo UI"/>
                <a:cs typeface="Meiryo UI"/>
              </a:rPr>
              <a:t>をアクセプト</a:t>
            </a:r>
            <a:br>
              <a:rPr lang="en-US" sz="1400" spc="-20" dirty="0">
                <a:latin typeface="Meiryo UI"/>
                <a:cs typeface="Meiryo UI"/>
              </a:rPr>
            </a:br>
            <a:r>
              <a:rPr sz="1400" spc="-20" dirty="0" err="1">
                <a:latin typeface="Meiryo UI"/>
                <a:cs typeface="Meiryo UI"/>
              </a:rPr>
              <a:t>及び</a:t>
            </a:r>
            <a:r>
              <a:rPr sz="1400" spc="-15" dirty="0" err="1">
                <a:latin typeface="Meiryo UI"/>
                <a:cs typeface="Meiryo UI"/>
              </a:rPr>
              <a:t>受注を確認する</a:t>
            </a:r>
            <a:br>
              <a:rPr lang="en-US" sz="1400" spc="-15" dirty="0">
                <a:latin typeface="Meiryo UI"/>
                <a:cs typeface="Meiryo UI"/>
              </a:rPr>
            </a:br>
            <a:r>
              <a:rPr lang="en-US" altLang="ja-JP" sz="1100" spc="-15" dirty="0">
                <a:latin typeface="Meiryo UI"/>
                <a:cs typeface="Meiryo UI"/>
              </a:rPr>
              <a:t>※</a:t>
            </a:r>
            <a:r>
              <a:rPr lang="ja-JP" altLang="en-US" sz="1100" spc="-15" dirty="0">
                <a:latin typeface="Meiryo UI"/>
                <a:cs typeface="Meiryo UI"/>
              </a:rPr>
              <a:t>ページ</a:t>
            </a:r>
            <a:r>
              <a:rPr lang="en-US" altLang="ja-JP" sz="1100" spc="-15" dirty="0">
                <a:latin typeface="Meiryo UI"/>
                <a:cs typeface="Meiryo UI"/>
              </a:rPr>
              <a:t>.16-20</a:t>
            </a:r>
            <a:r>
              <a:rPr lang="ja-JP" altLang="en-US" sz="1100" spc="-15" dirty="0">
                <a:latin typeface="Meiryo UI"/>
                <a:cs typeface="Meiryo UI"/>
              </a:rPr>
              <a:t> 参照</a:t>
            </a:r>
            <a:endParaRPr sz="1100" dirty="0">
              <a:latin typeface="Meiryo UI"/>
              <a:cs typeface="Meiryo UI"/>
            </a:endParaRPr>
          </a:p>
        </p:txBody>
      </p:sp>
      <p:grpSp>
        <p:nvGrpSpPr>
          <p:cNvPr id="11" name="object 11"/>
          <p:cNvGrpSpPr/>
          <p:nvPr/>
        </p:nvGrpSpPr>
        <p:grpSpPr>
          <a:xfrm>
            <a:off x="6591299" y="3002280"/>
            <a:ext cx="1452880" cy="1597660"/>
            <a:chOff x="7283195" y="3584447"/>
            <a:chExt cx="1452880" cy="1597660"/>
          </a:xfrm>
        </p:grpSpPr>
        <p:pic>
          <p:nvPicPr>
            <p:cNvPr id="12" name="object 12"/>
            <p:cNvPicPr/>
            <p:nvPr/>
          </p:nvPicPr>
          <p:blipFill>
            <a:blip r:embed="rId3" cstate="print"/>
            <a:stretch>
              <a:fillRect/>
            </a:stretch>
          </p:blipFill>
          <p:spPr>
            <a:xfrm>
              <a:off x="7283195" y="3584447"/>
              <a:ext cx="1452372" cy="1597152"/>
            </a:xfrm>
            <a:prstGeom prst="rect">
              <a:avLst/>
            </a:prstGeom>
          </p:spPr>
        </p:pic>
        <p:pic>
          <p:nvPicPr>
            <p:cNvPr id="13" name="object 13"/>
            <p:cNvPicPr/>
            <p:nvPr/>
          </p:nvPicPr>
          <p:blipFill>
            <a:blip r:embed="rId6" cstate="print"/>
            <a:stretch>
              <a:fillRect/>
            </a:stretch>
          </p:blipFill>
          <p:spPr>
            <a:xfrm>
              <a:off x="7307579" y="4064495"/>
              <a:ext cx="1402079" cy="688860"/>
            </a:xfrm>
            <a:prstGeom prst="rect">
              <a:avLst/>
            </a:prstGeom>
          </p:spPr>
        </p:pic>
      </p:grpSp>
      <p:sp>
        <p:nvSpPr>
          <p:cNvPr id="14" name="object 14"/>
          <p:cNvSpPr txBox="1"/>
          <p:nvPr/>
        </p:nvSpPr>
        <p:spPr>
          <a:xfrm>
            <a:off x="6627113" y="3124200"/>
            <a:ext cx="1332230" cy="1408078"/>
          </a:xfrm>
          <a:prstGeom prst="rect">
            <a:avLst/>
          </a:prstGeom>
          <a:solidFill>
            <a:srgbClr val="FF6600"/>
          </a:solidFill>
          <a:ln w="19050">
            <a:solidFill>
              <a:srgbClr val="E7E6E6"/>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915"/>
              </a:spcBef>
            </a:pPr>
            <a:endParaRPr sz="1400" dirty="0">
              <a:latin typeface="Times New Roman"/>
              <a:cs typeface="Times New Roman"/>
            </a:endParaRPr>
          </a:p>
          <a:p>
            <a:pPr marL="1270" algn="ctr">
              <a:lnSpc>
                <a:spcPct val="100000"/>
              </a:lnSpc>
            </a:pPr>
            <a:r>
              <a:rPr sz="1400" spc="-15" dirty="0" err="1">
                <a:latin typeface="Meiryo UI"/>
                <a:cs typeface="Meiryo UI"/>
              </a:rPr>
              <a:t>注文を</a:t>
            </a:r>
            <a:r>
              <a:rPr sz="1400" spc="-20" dirty="0" err="1">
                <a:latin typeface="Meiryo UI"/>
                <a:cs typeface="Meiryo UI"/>
              </a:rPr>
              <a:t>発行する</a:t>
            </a:r>
            <a:endParaRPr lang="en-US" sz="1400" spc="-20" dirty="0">
              <a:latin typeface="Meiryo UI"/>
              <a:cs typeface="Meiryo UI"/>
            </a:endParaRPr>
          </a:p>
          <a:p>
            <a:pPr marL="1270" algn="ctr">
              <a:lnSpc>
                <a:spcPct val="100000"/>
              </a:lnSpc>
            </a:pPr>
            <a:endParaRPr lang="en-US" sz="1400" spc="-20" dirty="0">
              <a:latin typeface="Meiryo UI"/>
              <a:cs typeface="Meiryo UI"/>
            </a:endParaRPr>
          </a:p>
          <a:p>
            <a:pPr marL="1270" algn="ctr">
              <a:lnSpc>
                <a:spcPct val="100000"/>
              </a:lnSpc>
            </a:pPr>
            <a:endParaRPr lang="en-US" sz="1400" spc="-20" dirty="0">
              <a:latin typeface="Meiryo UI"/>
              <a:cs typeface="Meiryo UI"/>
            </a:endParaRPr>
          </a:p>
          <a:p>
            <a:pPr marL="1270" algn="ctr">
              <a:lnSpc>
                <a:spcPct val="100000"/>
              </a:lnSpc>
            </a:pPr>
            <a:endParaRPr sz="1400" dirty="0">
              <a:latin typeface="Meiryo UI"/>
              <a:cs typeface="Meiryo UI"/>
            </a:endParaRPr>
          </a:p>
        </p:txBody>
      </p:sp>
      <p:grpSp>
        <p:nvGrpSpPr>
          <p:cNvPr id="15" name="object 15"/>
          <p:cNvGrpSpPr/>
          <p:nvPr/>
        </p:nvGrpSpPr>
        <p:grpSpPr>
          <a:xfrm>
            <a:off x="649223" y="3002280"/>
            <a:ext cx="1452880" cy="1597660"/>
            <a:chOff x="1341119" y="3584447"/>
            <a:chExt cx="1452880" cy="1597660"/>
          </a:xfrm>
        </p:grpSpPr>
        <p:pic>
          <p:nvPicPr>
            <p:cNvPr id="16" name="object 16"/>
            <p:cNvPicPr/>
            <p:nvPr/>
          </p:nvPicPr>
          <p:blipFill>
            <a:blip r:embed="rId3" cstate="print"/>
            <a:stretch>
              <a:fillRect/>
            </a:stretch>
          </p:blipFill>
          <p:spPr>
            <a:xfrm>
              <a:off x="1341119" y="3584447"/>
              <a:ext cx="1452371" cy="1597152"/>
            </a:xfrm>
            <a:prstGeom prst="rect">
              <a:avLst/>
            </a:prstGeom>
          </p:spPr>
        </p:pic>
        <p:pic>
          <p:nvPicPr>
            <p:cNvPr id="17" name="object 17"/>
            <p:cNvPicPr/>
            <p:nvPr/>
          </p:nvPicPr>
          <p:blipFill>
            <a:blip r:embed="rId7" cstate="print"/>
            <a:stretch>
              <a:fillRect/>
            </a:stretch>
          </p:blipFill>
          <p:spPr>
            <a:xfrm>
              <a:off x="1360931" y="3851135"/>
              <a:ext cx="1411224" cy="1115580"/>
            </a:xfrm>
            <a:prstGeom prst="rect">
              <a:avLst/>
            </a:prstGeom>
          </p:spPr>
        </p:pic>
      </p:grpSp>
      <p:sp>
        <p:nvSpPr>
          <p:cNvPr id="18" name="object 18"/>
          <p:cNvSpPr txBox="1"/>
          <p:nvPr/>
        </p:nvSpPr>
        <p:spPr>
          <a:xfrm>
            <a:off x="685037" y="3038094"/>
            <a:ext cx="1332230" cy="1477010"/>
          </a:xfrm>
          <a:prstGeom prst="rect">
            <a:avLst/>
          </a:prstGeom>
          <a:solidFill>
            <a:srgbClr val="FF6600"/>
          </a:solidFill>
          <a:ln w="19050">
            <a:solidFill>
              <a:srgbClr val="E7E6E6"/>
            </a:solidFill>
          </a:ln>
        </p:spPr>
        <p:txBody>
          <a:bodyPr vert="horz" wrap="square" lIns="0" tIns="107314" rIns="0" bIns="0" rtlCol="0">
            <a:spAutoFit/>
          </a:bodyPr>
          <a:lstStyle/>
          <a:p>
            <a:pPr>
              <a:lnSpc>
                <a:spcPct val="100000"/>
              </a:lnSpc>
              <a:spcBef>
                <a:spcPts val="844"/>
              </a:spcBef>
            </a:pPr>
            <a:endParaRPr sz="1400" dirty="0">
              <a:latin typeface="Times New Roman"/>
              <a:cs typeface="Times New Roman"/>
            </a:endParaRPr>
          </a:p>
          <a:p>
            <a:pPr marL="116205" marR="111125" indent="-1270" algn="ctr">
              <a:lnSpc>
                <a:spcPct val="100000"/>
              </a:lnSpc>
            </a:pPr>
            <a:r>
              <a:rPr sz="1400" spc="-10" dirty="0">
                <a:latin typeface="Meiryo UI"/>
                <a:cs typeface="Meiryo UI"/>
              </a:rPr>
              <a:t>要求元が</a:t>
            </a:r>
            <a:r>
              <a:rPr sz="1400" spc="-20" dirty="0">
                <a:latin typeface="Meiryo UI"/>
                <a:cs typeface="Meiryo UI"/>
              </a:rPr>
              <a:t>FG</a:t>
            </a:r>
            <a:r>
              <a:rPr sz="1400" spc="-50" dirty="0">
                <a:latin typeface="Meiryo UI"/>
                <a:cs typeface="Meiryo UI"/>
              </a:rPr>
              <a:t>で</a:t>
            </a:r>
            <a:r>
              <a:rPr sz="1400" spc="-20" dirty="0">
                <a:latin typeface="Meiryo UI"/>
                <a:cs typeface="Meiryo UI"/>
              </a:rPr>
              <a:t>候補者の見積を確認し、雇用</a:t>
            </a:r>
            <a:r>
              <a:rPr sz="1400" spc="-30" dirty="0">
                <a:latin typeface="Meiryo UI"/>
                <a:cs typeface="Meiryo UI"/>
              </a:rPr>
              <a:t>する</a:t>
            </a:r>
            <a:endParaRPr sz="1400" dirty="0">
              <a:latin typeface="Meiryo UI"/>
              <a:cs typeface="Meiryo UI"/>
            </a:endParaRPr>
          </a:p>
        </p:txBody>
      </p:sp>
      <p:grpSp>
        <p:nvGrpSpPr>
          <p:cNvPr id="19" name="object 19"/>
          <p:cNvGrpSpPr/>
          <p:nvPr/>
        </p:nvGrpSpPr>
        <p:grpSpPr>
          <a:xfrm>
            <a:off x="2628900" y="3002280"/>
            <a:ext cx="1452372" cy="1597152"/>
            <a:chOff x="3320796" y="3584447"/>
            <a:chExt cx="1452372" cy="1597152"/>
          </a:xfrm>
        </p:grpSpPr>
        <p:pic>
          <p:nvPicPr>
            <p:cNvPr id="20" name="object 20"/>
            <p:cNvPicPr/>
            <p:nvPr/>
          </p:nvPicPr>
          <p:blipFill>
            <a:blip r:embed="rId3" cstate="print"/>
            <a:stretch>
              <a:fillRect/>
            </a:stretch>
          </p:blipFill>
          <p:spPr>
            <a:xfrm>
              <a:off x="3320796" y="3584447"/>
              <a:ext cx="1452372" cy="1597152"/>
            </a:xfrm>
            <a:prstGeom prst="rect">
              <a:avLst/>
            </a:prstGeom>
          </p:spPr>
        </p:pic>
        <p:pic>
          <p:nvPicPr>
            <p:cNvPr id="21" name="object 21"/>
            <p:cNvPicPr/>
            <p:nvPr/>
          </p:nvPicPr>
          <p:blipFill>
            <a:blip r:embed="rId8" cstate="print"/>
            <a:stretch>
              <a:fillRect/>
            </a:stretch>
          </p:blipFill>
          <p:spPr>
            <a:xfrm>
              <a:off x="3451096" y="3637787"/>
              <a:ext cx="1299211" cy="1543812"/>
            </a:xfrm>
            <a:prstGeom prst="rect">
              <a:avLst/>
            </a:prstGeom>
          </p:spPr>
        </p:pic>
      </p:grpSp>
      <p:sp>
        <p:nvSpPr>
          <p:cNvPr id="22" name="object 22"/>
          <p:cNvSpPr txBox="1"/>
          <p:nvPr/>
        </p:nvSpPr>
        <p:spPr>
          <a:xfrm>
            <a:off x="2694684" y="3085704"/>
            <a:ext cx="1299211" cy="1381789"/>
          </a:xfrm>
          <a:prstGeom prst="rect">
            <a:avLst/>
          </a:prstGeom>
          <a:solidFill>
            <a:srgbClr val="FF6600"/>
          </a:solidFill>
          <a:ln w="19050">
            <a:solidFill>
              <a:srgbClr val="E7E6E6"/>
            </a:solidFill>
          </a:ln>
        </p:spPr>
        <p:txBody>
          <a:bodyPr vert="horz" wrap="square" lIns="0" tIns="98425" rIns="0" bIns="0" rtlCol="0">
            <a:spAutoFit/>
          </a:bodyPr>
          <a:lstStyle/>
          <a:p>
            <a:pPr marL="121285" marR="112395" indent="-1270" algn="ctr">
              <a:lnSpc>
                <a:spcPct val="100000"/>
              </a:lnSpc>
              <a:spcBef>
                <a:spcPts val="775"/>
              </a:spcBef>
            </a:pPr>
            <a:endParaRPr lang="en-US" sz="1400" spc="-20" dirty="0">
              <a:latin typeface="Meiryo UI"/>
              <a:cs typeface="Meiryo UI"/>
            </a:endParaRPr>
          </a:p>
          <a:p>
            <a:pPr marL="121285" marR="112395" indent="-1270" algn="ctr">
              <a:lnSpc>
                <a:spcPct val="100000"/>
              </a:lnSpc>
              <a:spcBef>
                <a:spcPts val="775"/>
              </a:spcBef>
            </a:pPr>
            <a:r>
              <a:rPr lang="ja-JP" altLang="en-US" sz="1400" spc="-20" dirty="0">
                <a:latin typeface="Meiryo UI"/>
                <a:cs typeface="Meiryo UI"/>
              </a:rPr>
              <a:t>   </a:t>
            </a:r>
            <a:r>
              <a:rPr sz="1400" spc="-20" dirty="0" err="1">
                <a:latin typeface="Meiryo UI"/>
                <a:cs typeface="Meiryo UI"/>
              </a:rPr>
              <a:t>要求元が</a:t>
            </a:r>
            <a:r>
              <a:rPr lang="en-US" sz="1400" spc="-20" dirty="0">
                <a:latin typeface="Meiryo UI"/>
                <a:cs typeface="Meiryo UI"/>
              </a:rPr>
              <a:t> </a:t>
            </a:r>
            <a:r>
              <a:rPr lang="ja-JP" altLang="en-US" sz="1400" spc="-20" dirty="0">
                <a:latin typeface="Meiryo UI"/>
                <a:cs typeface="Meiryo UI"/>
              </a:rPr>
              <a:t>作業オーダー</a:t>
            </a:r>
            <a:r>
              <a:rPr sz="1400" spc="-20" dirty="0" err="1">
                <a:latin typeface="Meiryo UI"/>
                <a:cs typeface="Meiryo UI"/>
              </a:rPr>
              <a:t>を作成</a:t>
            </a:r>
            <a:r>
              <a:rPr sz="1400" spc="-30" dirty="0" err="1">
                <a:latin typeface="Meiryo UI"/>
                <a:cs typeface="Meiryo UI"/>
              </a:rPr>
              <a:t>する</a:t>
            </a:r>
            <a:r>
              <a:rPr lang="ja-JP" altLang="en-US" sz="1400" spc="-30" dirty="0">
                <a:latin typeface="Meiryo UI"/>
                <a:cs typeface="Meiryo UI"/>
              </a:rPr>
              <a:t>               </a:t>
            </a:r>
            <a:endParaRPr lang="en-US" sz="1400" spc="-30" dirty="0">
              <a:latin typeface="Meiryo UI"/>
              <a:cs typeface="Meiryo UI"/>
            </a:endParaRPr>
          </a:p>
          <a:p>
            <a:pPr marL="121285" marR="112395" indent="-1270" algn="ctr">
              <a:lnSpc>
                <a:spcPct val="100000"/>
              </a:lnSpc>
              <a:spcBef>
                <a:spcPts val="775"/>
              </a:spcBef>
            </a:pPr>
            <a:endParaRPr lang="en-US" sz="1400" spc="-30" dirty="0">
              <a:latin typeface="Meiryo UI"/>
              <a:cs typeface="Meiryo UI"/>
            </a:endParaRPr>
          </a:p>
        </p:txBody>
      </p:sp>
      <p:grpSp>
        <p:nvGrpSpPr>
          <p:cNvPr id="26" name="object 26"/>
          <p:cNvGrpSpPr/>
          <p:nvPr/>
        </p:nvGrpSpPr>
        <p:grpSpPr>
          <a:xfrm>
            <a:off x="304800" y="2286000"/>
            <a:ext cx="8505825" cy="2546985"/>
            <a:chOff x="996696" y="2868167"/>
            <a:chExt cx="8505825" cy="2546985"/>
          </a:xfrm>
        </p:grpSpPr>
        <p:sp>
          <p:nvSpPr>
            <p:cNvPr id="27" name="object 27"/>
            <p:cNvSpPr/>
            <p:nvPr/>
          </p:nvSpPr>
          <p:spPr>
            <a:xfrm>
              <a:off x="6751319" y="4026407"/>
              <a:ext cx="539750" cy="828040"/>
            </a:xfrm>
            <a:custGeom>
              <a:avLst/>
              <a:gdLst/>
              <a:ahLst/>
              <a:cxnLst/>
              <a:rect l="l" t="t" r="r" b="b"/>
              <a:pathLst>
                <a:path w="539750" h="828039">
                  <a:moveTo>
                    <a:pt x="269748" y="0"/>
                  </a:moveTo>
                  <a:lnTo>
                    <a:pt x="0" y="0"/>
                  </a:lnTo>
                  <a:lnTo>
                    <a:pt x="269748" y="413766"/>
                  </a:lnTo>
                  <a:lnTo>
                    <a:pt x="0" y="827532"/>
                  </a:lnTo>
                  <a:lnTo>
                    <a:pt x="269748" y="827532"/>
                  </a:lnTo>
                  <a:lnTo>
                    <a:pt x="539496" y="413766"/>
                  </a:lnTo>
                  <a:lnTo>
                    <a:pt x="269748" y="0"/>
                  </a:lnTo>
                  <a:close/>
                </a:path>
              </a:pathLst>
            </a:custGeom>
            <a:solidFill>
              <a:srgbClr val="B4C6E7"/>
            </a:solidFill>
          </p:spPr>
          <p:txBody>
            <a:bodyPr wrap="square" lIns="0" tIns="0" rIns="0" bIns="0" rtlCol="0"/>
            <a:lstStyle/>
            <a:p>
              <a:endParaRPr/>
            </a:p>
          </p:txBody>
        </p:sp>
        <p:sp>
          <p:nvSpPr>
            <p:cNvPr id="28" name="object 28"/>
            <p:cNvSpPr/>
            <p:nvPr/>
          </p:nvSpPr>
          <p:spPr>
            <a:xfrm>
              <a:off x="6751319" y="4026407"/>
              <a:ext cx="539750" cy="828040"/>
            </a:xfrm>
            <a:custGeom>
              <a:avLst/>
              <a:gdLst/>
              <a:ahLst/>
              <a:cxnLst/>
              <a:rect l="l" t="t" r="r" b="b"/>
              <a:pathLst>
                <a:path w="539750" h="828039">
                  <a:moveTo>
                    <a:pt x="0" y="0"/>
                  </a:moveTo>
                  <a:lnTo>
                    <a:pt x="269748" y="0"/>
                  </a:lnTo>
                  <a:lnTo>
                    <a:pt x="539496" y="413766"/>
                  </a:lnTo>
                  <a:lnTo>
                    <a:pt x="269748" y="827532"/>
                  </a:lnTo>
                  <a:lnTo>
                    <a:pt x="0" y="827532"/>
                  </a:lnTo>
                  <a:lnTo>
                    <a:pt x="269748" y="413766"/>
                  </a:lnTo>
                  <a:lnTo>
                    <a:pt x="0" y="0"/>
                  </a:lnTo>
                  <a:close/>
                </a:path>
              </a:pathLst>
            </a:custGeom>
            <a:ln w="3175">
              <a:solidFill>
                <a:srgbClr val="E7E6E6"/>
              </a:solidFill>
            </a:ln>
          </p:spPr>
          <p:txBody>
            <a:bodyPr wrap="square" lIns="0" tIns="0" rIns="0" bIns="0" rtlCol="0"/>
            <a:lstStyle/>
            <a:p>
              <a:endParaRPr/>
            </a:p>
          </p:txBody>
        </p:sp>
        <p:sp>
          <p:nvSpPr>
            <p:cNvPr id="29" name="object 29"/>
            <p:cNvSpPr/>
            <p:nvPr/>
          </p:nvSpPr>
          <p:spPr>
            <a:xfrm>
              <a:off x="4748784" y="4026407"/>
              <a:ext cx="539750" cy="828040"/>
            </a:xfrm>
            <a:custGeom>
              <a:avLst/>
              <a:gdLst/>
              <a:ahLst/>
              <a:cxnLst/>
              <a:rect l="l" t="t" r="r" b="b"/>
              <a:pathLst>
                <a:path w="539750" h="828039">
                  <a:moveTo>
                    <a:pt x="269748" y="0"/>
                  </a:moveTo>
                  <a:lnTo>
                    <a:pt x="0" y="0"/>
                  </a:lnTo>
                  <a:lnTo>
                    <a:pt x="269748" y="413766"/>
                  </a:lnTo>
                  <a:lnTo>
                    <a:pt x="0" y="827532"/>
                  </a:lnTo>
                  <a:lnTo>
                    <a:pt x="269748" y="827532"/>
                  </a:lnTo>
                  <a:lnTo>
                    <a:pt x="539495" y="413766"/>
                  </a:lnTo>
                  <a:lnTo>
                    <a:pt x="269748" y="0"/>
                  </a:lnTo>
                  <a:close/>
                </a:path>
              </a:pathLst>
            </a:custGeom>
            <a:solidFill>
              <a:srgbClr val="B4C6E7"/>
            </a:solidFill>
          </p:spPr>
          <p:txBody>
            <a:bodyPr wrap="square" lIns="0" tIns="0" rIns="0" bIns="0" rtlCol="0"/>
            <a:lstStyle/>
            <a:p>
              <a:endParaRPr/>
            </a:p>
          </p:txBody>
        </p:sp>
        <p:sp>
          <p:nvSpPr>
            <p:cNvPr id="30" name="object 30"/>
            <p:cNvSpPr/>
            <p:nvPr/>
          </p:nvSpPr>
          <p:spPr>
            <a:xfrm>
              <a:off x="4748784" y="4026407"/>
              <a:ext cx="539750" cy="828040"/>
            </a:xfrm>
            <a:custGeom>
              <a:avLst/>
              <a:gdLst/>
              <a:ahLst/>
              <a:cxnLst/>
              <a:rect l="l" t="t" r="r" b="b"/>
              <a:pathLst>
                <a:path w="539750" h="828039">
                  <a:moveTo>
                    <a:pt x="0" y="0"/>
                  </a:moveTo>
                  <a:lnTo>
                    <a:pt x="269748" y="0"/>
                  </a:lnTo>
                  <a:lnTo>
                    <a:pt x="539495" y="413766"/>
                  </a:lnTo>
                  <a:lnTo>
                    <a:pt x="269748" y="827532"/>
                  </a:lnTo>
                  <a:lnTo>
                    <a:pt x="0" y="827532"/>
                  </a:lnTo>
                  <a:lnTo>
                    <a:pt x="269748" y="413766"/>
                  </a:lnTo>
                  <a:lnTo>
                    <a:pt x="0" y="0"/>
                  </a:lnTo>
                  <a:close/>
                </a:path>
              </a:pathLst>
            </a:custGeom>
            <a:ln w="3175">
              <a:solidFill>
                <a:srgbClr val="E7E6E6"/>
              </a:solidFill>
            </a:ln>
          </p:spPr>
          <p:txBody>
            <a:bodyPr wrap="square" lIns="0" tIns="0" rIns="0" bIns="0" rtlCol="0"/>
            <a:lstStyle/>
            <a:p>
              <a:endParaRPr/>
            </a:p>
          </p:txBody>
        </p:sp>
        <p:sp>
          <p:nvSpPr>
            <p:cNvPr id="31" name="object 31"/>
            <p:cNvSpPr/>
            <p:nvPr/>
          </p:nvSpPr>
          <p:spPr>
            <a:xfrm>
              <a:off x="8961119" y="4026407"/>
              <a:ext cx="539750" cy="828040"/>
            </a:xfrm>
            <a:custGeom>
              <a:avLst/>
              <a:gdLst/>
              <a:ahLst/>
              <a:cxnLst/>
              <a:rect l="l" t="t" r="r" b="b"/>
              <a:pathLst>
                <a:path w="539750" h="828039">
                  <a:moveTo>
                    <a:pt x="269748" y="0"/>
                  </a:moveTo>
                  <a:lnTo>
                    <a:pt x="0" y="0"/>
                  </a:lnTo>
                  <a:lnTo>
                    <a:pt x="269748" y="413766"/>
                  </a:lnTo>
                  <a:lnTo>
                    <a:pt x="0" y="827532"/>
                  </a:lnTo>
                  <a:lnTo>
                    <a:pt x="269748" y="827532"/>
                  </a:lnTo>
                  <a:lnTo>
                    <a:pt x="539496" y="413766"/>
                  </a:lnTo>
                  <a:lnTo>
                    <a:pt x="269748" y="0"/>
                  </a:lnTo>
                  <a:close/>
                </a:path>
              </a:pathLst>
            </a:custGeom>
            <a:solidFill>
              <a:srgbClr val="B4C6E7"/>
            </a:solidFill>
          </p:spPr>
          <p:txBody>
            <a:bodyPr wrap="square" lIns="0" tIns="0" rIns="0" bIns="0" rtlCol="0"/>
            <a:lstStyle/>
            <a:p>
              <a:endParaRPr/>
            </a:p>
          </p:txBody>
        </p:sp>
        <p:sp>
          <p:nvSpPr>
            <p:cNvPr id="32" name="object 32"/>
            <p:cNvSpPr/>
            <p:nvPr/>
          </p:nvSpPr>
          <p:spPr>
            <a:xfrm>
              <a:off x="8961119" y="4026407"/>
              <a:ext cx="539750" cy="828040"/>
            </a:xfrm>
            <a:custGeom>
              <a:avLst/>
              <a:gdLst/>
              <a:ahLst/>
              <a:cxnLst/>
              <a:rect l="l" t="t" r="r" b="b"/>
              <a:pathLst>
                <a:path w="539750" h="828039">
                  <a:moveTo>
                    <a:pt x="0" y="0"/>
                  </a:moveTo>
                  <a:lnTo>
                    <a:pt x="269748" y="0"/>
                  </a:lnTo>
                  <a:lnTo>
                    <a:pt x="539496" y="413766"/>
                  </a:lnTo>
                  <a:lnTo>
                    <a:pt x="269748" y="827532"/>
                  </a:lnTo>
                  <a:lnTo>
                    <a:pt x="0" y="827532"/>
                  </a:lnTo>
                  <a:lnTo>
                    <a:pt x="269748" y="413766"/>
                  </a:lnTo>
                  <a:lnTo>
                    <a:pt x="0" y="0"/>
                  </a:lnTo>
                  <a:close/>
                </a:path>
              </a:pathLst>
            </a:custGeom>
            <a:ln w="3175">
              <a:solidFill>
                <a:srgbClr val="E7E6E6"/>
              </a:solidFill>
            </a:ln>
          </p:spPr>
          <p:txBody>
            <a:bodyPr wrap="square" lIns="0" tIns="0" rIns="0" bIns="0" rtlCol="0"/>
            <a:lstStyle/>
            <a:p>
              <a:endParaRPr/>
            </a:p>
          </p:txBody>
        </p:sp>
        <p:sp>
          <p:nvSpPr>
            <p:cNvPr id="33" name="object 33"/>
            <p:cNvSpPr/>
            <p:nvPr/>
          </p:nvSpPr>
          <p:spPr>
            <a:xfrm>
              <a:off x="2746247" y="4026407"/>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
          <p:nvSpPr>
            <p:cNvPr id="34" name="object 34"/>
            <p:cNvSpPr/>
            <p:nvPr/>
          </p:nvSpPr>
          <p:spPr>
            <a:xfrm>
              <a:off x="2746247" y="4026407"/>
              <a:ext cx="539750" cy="828040"/>
            </a:xfrm>
            <a:custGeom>
              <a:avLst/>
              <a:gdLst/>
              <a:ahLst/>
              <a:cxnLst/>
              <a:rect l="l" t="t" r="r" b="b"/>
              <a:pathLst>
                <a:path w="539750" h="828039">
                  <a:moveTo>
                    <a:pt x="0" y="0"/>
                  </a:moveTo>
                  <a:lnTo>
                    <a:pt x="269747" y="0"/>
                  </a:lnTo>
                  <a:lnTo>
                    <a:pt x="539496" y="413766"/>
                  </a:lnTo>
                  <a:lnTo>
                    <a:pt x="269747" y="827532"/>
                  </a:lnTo>
                  <a:lnTo>
                    <a:pt x="0" y="827532"/>
                  </a:lnTo>
                  <a:lnTo>
                    <a:pt x="269747" y="413766"/>
                  </a:lnTo>
                  <a:lnTo>
                    <a:pt x="0" y="0"/>
                  </a:lnTo>
                  <a:close/>
                </a:path>
              </a:pathLst>
            </a:custGeom>
            <a:ln w="3175">
              <a:solidFill>
                <a:srgbClr val="E7E6E6"/>
              </a:solidFill>
            </a:ln>
          </p:spPr>
          <p:txBody>
            <a:bodyPr wrap="square" lIns="0" tIns="0" rIns="0" bIns="0" rtlCol="0"/>
            <a:lstStyle/>
            <a:p>
              <a:endParaRPr/>
            </a:p>
          </p:txBody>
        </p:sp>
        <p:sp>
          <p:nvSpPr>
            <p:cNvPr id="35" name="object 35"/>
            <p:cNvSpPr/>
            <p:nvPr/>
          </p:nvSpPr>
          <p:spPr>
            <a:xfrm>
              <a:off x="1034796" y="2906267"/>
              <a:ext cx="7854950" cy="2470785"/>
            </a:xfrm>
            <a:custGeom>
              <a:avLst/>
              <a:gdLst/>
              <a:ahLst/>
              <a:cxnLst/>
              <a:rect l="l" t="t" r="r" b="b"/>
              <a:pathLst>
                <a:path w="7854950" h="2470785">
                  <a:moveTo>
                    <a:pt x="0" y="411734"/>
                  </a:moveTo>
                  <a:lnTo>
                    <a:pt x="2770" y="363729"/>
                  </a:lnTo>
                  <a:lnTo>
                    <a:pt x="10874" y="317347"/>
                  </a:lnTo>
                  <a:lnTo>
                    <a:pt x="24003" y="272898"/>
                  </a:lnTo>
                  <a:lnTo>
                    <a:pt x="41849" y="230691"/>
                  </a:lnTo>
                  <a:lnTo>
                    <a:pt x="64102" y="191036"/>
                  </a:lnTo>
                  <a:lnTo>
                    <a:pt x="90453" y="154242"/>
                  </a:lnTo>
                  <a:lnTo>
                    <a:pt x="120594" y="120618"/>
                  </a:lnTo>
                  <a:lnTo>
                    <a:pt x="154215" y="90473"/>
                  </a:lnTo>
                  <a:lnTo>
                    <a:pt x="191008" y="64117"/>
                  </a:lnTo>
                  <a:lnTo>
                    <a:pt x="230664" y="41860"/>
                  </a:lnTo>
                  <a:lnTo>
                    <a:pt x="272873" y="24010"/>
                  </a:lnTo>
                  <a:lnTo>
                    <a:pt x="317327" y="10877"/>
                  </a:lnTo>
                  <a:lnTo>
                    <a:pt x="363717" y="2770"/>
                  </a:lnTo>
                  <a:lnTo>
                    <a:pt x="411734" y="0"/>
                  </a:lnTo>
                  <a:lnTo>
                    <a:pt x="7442961" y="0"/>
                  </a:lnTo>
                  <a:lnTo>
                    <a:pt x="7490966" y="2770"/>
                  </a:lnTo>
                  <a:lnTo>
                    <a:pt x="7537348" y="10877"/>
                  </a:lnTo>
                  <a:lnTo>
                    <a:pt x="7581797" y="24010"/>
                  </a:lnTo>
                  <a:lnTo>
                    <a:pt x="7624004" y="41860"/>
                  </a:lnTo>
                  <a:lnTo>
                    <a:pt x="7663659" y="64117"/>
                  </a:lnTo>
                  <a:lnTo>
                    <a:pt x="7700453" y="90473"/>
                  </a:lnTo>
                  <a:lnTo>
                    <a:pt x="7734077" y="120618"/>
                  </a:lnTo>
                  <a:lnTo>
                    <a:pt x="7764222" y="154242"/>
                  </a:lnTo>
                  <a:lnTo>
                    <a:pt x="7790578" y="191036"/>
                  </a:lnTo>
                  <a:lnTo>
                    <a:pt x="7812835" y="230691"/>
                  </a:lnTo>
                  <a:lnTo>
                    <a:pt x="7830685" y="272898"/>
                  </a:lnTo>
                  <a:lnTo>
                    <a:pt x="7843818" y="317347"/>
                  </a:lnTo>
                  <a:lnTo>
                    <a:pt x="7851925" y="363729"/>
                  </a:lnTo>
                  <a:lnTo>
                    <a:pt x="7854696" y="411734"/>
                  </a:lnTo>
                  <a:lnTo>
                    <a:pt x="7854696" y="2058670"/>
                  </a:lnTo>
                  <a:lnTo>
                    <a:pt x="7851925" y="2106674"/>
                  </a:lnTo>
                  <a:lnTo>
                    <a:pt x="7843818" y="2153056"/>
                  </a:lnTo>
                  <a:lnTo>
                    <a:pt x="7830685" y="2197505"/>
                  </a:lnTo>
                  <a:lnTo>
                    <a:pt x="7812835" y="2239712"/>
                  </a:lnTo>
                  <a:lnTo>
                    <a:pt x="7790578" y="2279367"/>
                  </a:lnTo>
                  <a:lnTo>
                    <a:pt x="7764222" y="2316161"/>
                  </a:lnTo>
                  <a:lnTo>
                    <a:pt x="7734077" y="2349785"/>
                  </a:lnTo>
                  <a:lnTo>
                    <a:pt x="7700453" y="2379930"/>
                  </a:lnTo>
                  <a:lnTo>
                    <a:pt x="7663659" y="2406286"/>
                  </a:lnTo>
                  <a:lnTo>
                    <a:pt x="7624004" y="2428543"/>
                  </a:lnTo>
                  <a:lnTo>
                    <a:pt x="7581797" y="2446393"/>
                  </a:lnTo>
                  <a:lnTo>
                    <a:pt x="7537348" y="2459526"/>
                  </a:lnTo>
                  <a:lnTo>
                    <a:pt x="7490966" y="2467633"/>
                  </a:lnTo>
                  <a:lnTo>
                    <a:pt x="7442961" y="2470404"/>
                  </a:lnTo>
                  <a:lnTo>
                    <a:pt x="411734" y="2470404"/>
                  </a:lnTo>
                  <a:lnTo>
                    <a:pt x="363717" y="2467633"/>
                  </a:lnTo>
                  <a:lnTo>
                    <a:pt x="317327" y="2459526"/>
                  </a:lnTo>
                  <a:lnTo>
                    <a:pt x="272873" y="2446393"/>
                  </a:lnTo>
                  <a:lnTo>
                    <a:pt x="230664" y="2428543"/>
                  </a:lnTo>
                  <a:lnTo>
                    <a:pt x="191008" y="2406286"/>
                  </a:lnTo>
                  <a:lnTo>
                    <a:pt x="154215" y="2379930"/>
                  </a:lnTo>
                  <a:lnTo>
                    <a:pt x="120594" y="2349785"/>
                  </a:lnTo>
                  <a:lnTo>
                    <a:pt x="90453" y="2316161"/>
                  </a:lnTo>
                  <a:lnTo>
                    <a:pt x="64102" y="2279367"/>
                  </a:lnTo>
                  <a:lnTo>
                    <a:pt x="41849" y="2239712"/>
                  </a:lnTo>
                  <a:lnTo>
                    <a:pt x="24003" y="2197505"/>
                  </a:lnTo>
                  <a:lnTo>
                    <a:pt x="10874" y="2153056"/>
                  </a:lnTo>
                  <a:lnTo>
                    <a:pt x="2770" y="2106674"/>
                  </a:lnTo>
                  <a:lnTo>
                    <a:pt x="0" y="2058670"/>
                  </a:lnTo>
                  <a:lnTo>
                    <a:pt x="0" y="411734"/>
                  </a:lnTo>
                  <a:close/>
                </a:path>
              </a:pathLst>
            </a:custGeom>
            <a:ln w="76199">
              <a:solidFill>
                <a:srgbClr val="FF6600"/>
              </a:solidFill>
            </a:ln>
          </p:spPr>
          <p:txBody>
            <a:bodyPr wrap="square" lIns="0" tIns="0" rIns="0" bIns="0" rtlCol="0"/>
            <a:lstStyle/>
            <a:p>
              <a:endParaRPr/>
            </a:p>
          </p:txBody>
        </p:sp>
      </p:grpSp>
      <p:pic>
        <p:nvPicPr>
          <p:cNvPr id="37" name="object 37"/>
          <p:cNvPicPr/>
          <p:nvPr/>
        </p:nvPicPr>
        <p:blipFill>
          <a:blip r:embed="rId9" cstate="print"/>
          <a:stretch>
            <a:fillRect/>
          </a:stretch>
        </p:blipFill>
        <p:spPr>
          <a:xfrm>
            <a:off x="9113012" y="5257800"/>
            <a:ext cx="2049018" cy="1024890"/>
          </a:xfrm>
          <a:prstGeom prst="rect">
            <a:avLst/>
          </a:prstGeom>
        </p:spPr>
      </p:pic>
      <p:sp>
        <p:nvSpPr>
          <p:cNvPr id="38" name="object 38"/>
          <p:cNvSpPr txBox="1"/>
          <p:nvPr/>
        </p:nvSpPr>
        <p:spPr>
          <a:xfrm>
            <a:off x="9281669" y="5322555"/>
            <a:ext cx="1616075" cy="809625"/>
          </a:xfrm>
          <a:prstGeom prst="rect">
            <a:avLst/>
          </a:prstGeom>
        </p:spPr>
        <p:txBody>
          <a:bodyPr vert="horz" wrap="square" lIns="0" tIns="38735" rIns="0" bIns="0" rtlCol="0">
            <a:spAutoFit/>
          </a:bodyPr>
          <a:lstStyle/>
          <a:p>
            <a:pPr marL="198120">
              <a:lnSpc>
                <a:spcPct val="100000"/>
              </a:lnSpc>
              <a:spcBef>
                <a:spcPts val="305"/>
              </a:spcBef>
            </a:pPr>
            <a:r>
              <a:rPr sz="2400" spc="-20" dirty="0">
                <a:latin typeface="Meiryo UI"/>
                <a:cs typeface="Meiryo UI"/>
              </a:rPr>
              <a:t>派遣会社</a:t>
            </a:r>
            <a:endParaRPr sz="2400" dirty="0">
              <a:latin typeface="Meiryo UI"/>
              <a:cs typeface="Meiryo UI"/>
            </a:endParaRPr>
          </a:p>
          <a:p>
            <a:pPr marL="12700">
              <a:lnSpc>
                <a:spcPct val="100000"/>
              </a:lnSpc>
              <a:spcBef>
                <a:spcPts val="209"/>
              </a:spcBef>
            </a:pPr>
            <a:r>
              <a:rPr sz="2400" spc="-35" dirty="0">
                <a:latin typeface="Meiryo UI"/>
                <a:cs typeface="Meiryo UI"/>
              </a:rPr>
              <a:t>オペレーション</a:t>
            </a:r>
            <a:endParaRPr sz="2400" dirty="0">
              <a:latin typeface="Meiryo UI"/>
              <a:cs typeface="Meiryo UI"/>
            </a:endParaRPr>
          </a:p>
        </p:txBody>
      </p:sp>
      <p:sp>
        <p:nvSpPr>
          <p:cNvPr id="39" name="object 39"/>
          <p:cNvSpPr txBox="1"/>
          <p:nvPr/>
        </p:nvSpPr>
        <p:spPr>
          <a:xfrm>
            <a:off x="3317875" y="2480310"/>
            <a:ext cx="1905000" cy="443070"/>
          </a:xfrm>
          <a:prstGeom prst="rect">
            <a:avLst/>
          </a:prstGeom>
        </p:spPr>
        <p:txBody>
          <a:bodyPr vert="horz" wrap="square" lIns="0" tIns="12065" rIns="0" bIns="0" rtlCol="0">
            <a:spAutoFit/>
          </a:bodyPr>
          <a:lstStyle/>
          <a:p>
            <a:pPr marL="12700">
              <a:lnSpc>
                <a:spcPct val="100000"/>
              </a:lnSpc>
              <a:spcBef>
                <a:spcPts val="95"/>
              </a:spcBef>
            </a:pPr>
            <a:r>
              <a:rPr lang="ja-JP" altLang="en-US" sz="2800" spc="-45" dirty="0">
                <a:solidFill>
                  <a:srgbClr val="FFFFFF"/>
                </a:solidFill>
                <a:latin typeface="Meiryo UI"/>
                <a:cs typeface="Meiryo UI"/>
              </a:rPr>
              <a:t>事前</a:t>
            </a:r>
            <a:r>
              <a:rPr sz="2800" spc="-45" dirty="0" err="1">
                <a:solidFill>
                  <a:srgbClr val="FFFFFF"/>
                </a:solidFill>
                <a:latin typeface="Meiryo UI"/>
                <a:cs typeface="Meiryo UI"/>
              </a:rPr>
              <a:t>プロセス</a:t>
            </a:r>
            <a:endParaRPr sz="2800" dirty="0">
              <a:latin typeface="Meiryo UI"/>
              <a:cs typeface="Meiryo UI"/>
            </a:endParaRPr>
          </a:p>
        </p:txBody>
      </p:sp>
      <p:sp>
        <p:nvSpPr>
          <p:cNvPr id="40" name="object 40"/>
          <p:cNvSpPr/>
          <p:nvPr/>
        </p:nvSpPr>
        <p:spPr>
          <a:xfrm>
            <a:off x="8991600" y="2324100"/>
            <a:ext cx="2246630" cy="2687320"/>
          </a:xfrm>
          <a:custGeom>
            <a:avLst/>
            <a:gdLst/>
            <a:ahLst/>
            <a:cxnLst/>
            <a:rect l="l" t="t" r="r" b="b"/>
            <a:pathLst>
              <a:path w="2246629" h="2687320">
                <a:moveTo>
                  <a:pt x="0" y="374396"/>
                </a:moveTo>
                <a:lnTo>
                  <a:pt x="2917" y="327435"/>
                </a:lnTo>
                <a:lnTo>
                  <a:pt x="11435" y="282215"/>
                </a:lnTo>
                <a:lnTo>
                  <a:pt x="25203" y="239086"/>
                </a:lnTo>
                <a:lnTo>
                  <a:pt x="43869" y="198398"/>
                </a:lnTo>
                <a:lnTo>
                  <a:pt x="67083" y="160503"/>
                </a:lnTo>
                <a:lnTo>
                  <a:pt x="94494" y="125751"/>
                </a:lnTo>
                <a:lnTo>
                  <a:pt x="125751" y="94494"/>
                </a:lnTo>
                <a:lnTo>
                  <a:pt x="160503" y="67083"/>
                </a:lnTo>
                <a:lnTo>
                  <a:pt x="198398" y="43869"/>
                </a:lnTo>
                <a:lnTo>
                  <a:pt x="239086" y="25203"/>
                </a:lnTo>
                <a:lnTo>
                  <a:pt x="282215" y="11435"/>
                </a:lnTo>
                <a:lnTo>
                  <a:pt x="327435" y="2917"/>
                </a:lnTo>
                <a:lnTo>
                  <a:pt x="374395" y="0"/>
                </a:lnTo>
                <a:lnTo>
                  <a:pt x="1871979" y="0"/>
                </a:lnTo>
                <a:lnTo>
                  <a:pt x="1918940" y="2917"/>
                </a:lnTo>
                <a:lnTo>
                  <a:pt x="1964160" y="11435"/>
                </a:lnTo>
                <a:lnTo>
                  <a:pt x="2007289" y="25203"/>
                </a:lnTo>
                <a:lnTo>
                  <a:pt x="2047977" y="43869"/>
                </a:lnTo>
                <a:lnTo>
                  <a:pt x="2085872" y="67083"/>
                </a:lnTo>
                <a:lnTo>
                  <a:pt x="2120624" y="94494"/>
                </a:lnTo>
                <a:lnTo>
                  <a:pt x="2151881" y="125751"/>
                </a:lnTo>
                <a:lnTo>
                  <a:pt x="2179292" y="160503"/>
                </a:lnTo>
                <a:lnTo>
                  <a:pt x="2202506" y="198398"/>
                </a:lnTo>
                <a:lnTo>
                  <a:pt x="2221172" y="239086"/>
                </a:lnTo>
                <a:lnTo>
                  <a:pt x="2234940" y="282215"/>
                </a:lnTo>
                <a:lnTo>
                  <a:pt x="2243458" y="327435"/>
                </a:lnTo>
                <a:lnTo>
                  <a:pt x="2246376" y="374396"/>
                </a:lnTo>
                <a:lnTo>
                  <a:pt x="2246376" y="2312416"/>
                </a:lnTo>
                <a:lnTo>
                  <a:pt x="2243458" y="2359376"/>
                </a:lnTo>
                <a:lnTo>
                  <a:pt x="2234940" y="2404596"/>
                </a:lnTo>
                <a:lnTo>
                  <a:pt x="2221172" y="2447725"/>
                </a:lnTo>
                <a:lnTo>
                  <a:pt x="2202506" y="2488413"/>
                </a:lnTo>
                <a:lnTo>
                  <a:pt x="2179292" y="2526308"/>
                </a:lnTo>
                <a:lnTo>
                  <a:pt x="2151881" y="2561060"/>
                </a:lnTo>
                <a:lnTo>
                  <a:pt x="2120624" y="2592317"/>
                </a:lnTo>
                <a:lnTo>
                  <a:pt x="2085872" y="2619728"/>
                </a:lnTo>
                <a:lnTo>
                  <a:pt x="2047977" y="2642942"/>
                </a:lnTo>
                <a:lnTo>
                  <a:pt x="2007289" y="2661608"/>
                </a:lnTo>
                <a:lnTo>
                  <a:pt x="1964160" y="2675376"/>
                </a:lnTo>
                <a:lnTo>
                  <a:pt x="1918940" y="2683894"/>
                </a:lnTo>
                <a:lnTo>
                  <a:pt x="1871979" y="2686812"/>
                </a:lnTo>
                <a:lnTo>
                  <a:pt x="374395" y="2686812"/>
                </a:lnTo>
                <a:lnTo>
                  <a:pt x="327435" y="2683894"/>
                </a:lnTo>
                <a:lnTo>
                  <a:pt x="282215" y="2675376"/>
                </a:lnTo>
                <a:lnTo>
                  <a:pt x="239086" y="2661608"/>
                </a:lnTo>
                <a:lnTo>
                  <a:pt x="198398" y="2642942"/>
                </a:lnTo>
                <a:lnTo>
                  <a:pt x="160503" y="2619728"/>
                </a:lnTo>
                <a:lnTo>
                  <a:pt x="125751" y="2592317"/>
                </a:lnTo>
                <a:lnTo>
                  <a:pt x="94494" y="2561060"/>
                </a:lnTo>
                <a:lnTo>
                  <a:pt x="67083" y="2526308"/>
                </a:lnTo>
                <a:lnTo>
                  <a:pt x="43869" y="2488413"/>
                </a:lnTo>
                <a:lnTo>
                  <a:pt x="25203" y="2447725"/>
                </a:lnTo>
                <a:lnTo>
                  <a:pt x="11435" y="2404596"/>
                </a:lnTo>
                <a:lnTo>
                  <a:pt x="2917" y="2359376"/>
                </a:lnTo>
                <a:lnTo>
                  <a:pt x="0" y="2312416"/>
                </a:lnTo>
                <a:lnTo>
                  <a:pt x="0" y="374396"/>
                </a:lnTo>
                <a:close/>
              </a:path>
            </a:pathLst>
          </a:custGeom>
          <a:ln w="76200">
            <a:solidFill>
              <a:srgbClr val="FF6600"/>
            </a:solidFill>
          </a:ln>
        </p:spPr>
        <p:txBody>
          <a:bodyPr wrap="square" lIns="0" tIns="0" rIns="0" bIns="0" rtlCol="0"/>
          <a:lstStyle/>
          <a:p>
            <a:endParaRPr/>
          </a:p>
        </p:txBody>
      </p:sp>
      <p:sp>
        <p:nvSpPr>
          <p:cNvPr id="41" name="object 41"/>
          <p:cNvSpPr txBox="1"/>
          <p:nvPr/>
        </p:nvSpPr>
        <p:spPr>
          <a:xfrm>
            <a:off x="9340088" y="2469262"/>
            <a:ext cx="1550035" cy="452120"/>
          </a:xfrm>
          <a:prstGeom prst="rect">
            <a:avLst/>
          </a:prstGeom>
        </p:spPr>
        <p:txBody>
          <a:bodyPr vert="horz" wrap="square" lIns="0" tIns="12065" rIns="0" bIns="0" rtlCol="0">
            <a:spAutoFit/>
          </a:bodyPr>
          <a:lstStyle/>
          <a:p>
            <a:pPr marL="12700">
              <a:lnSpc>
                <a:spcPct val="100000"/>
              </a:lnSpc>
              <a:spcBef>
                <a:spcPts val="95"/>
              </a:spcBef>
            </a:pPr>
            <a:r>
              <a:rPr sz="2800" spc="-45" dirty="0">
                <a:solidFill>
                  <a:srgbClr val="FFFFFF"/>
                </a:solidFill>
                <a:latin typeface="Meiryo UI"/>
                <a:cs typeface="Meiryo UI"/>
              </a:rPr>
              <a:t>当プロセス</a:t>
            </a:r>
            <a:endParaRPr sz="2800" dirty="0">
              <a:latin typeface="Meiryo UI"/>
              <a:cs typeface="Meiryo UI"/>
            </a:endParaRPr>
          </a:p>
        </p:txBody>
      </p:sp>
      <p:sp>
        <p:nvSpPr>
          <p:cNvPr id="43" name="スライド番号プレースホルダー 42">
            <a:extLst>
              <a:ext uri="{FF2B5EF4-FFF2-40B4-BE49-F238E27FC236}">
                <a16:creationId xmlns:a16="http://schemas.microsoft.com/office/drawing/2014/main" id="{D8A057A2-46E4-6DE7-D831-03A03AD230E4}"/>
              </a:ext>
            </a:extLst>
          </p:cNvPr>
          <p:cNvSpPr>
            <a:spLocks noGrp="1"/>
          </p:cNvSpPr>
          <p:nvPr>
            <p:ph type="sldNum" sz="quarter" idx="7"/>
          </p:nvPr>
        </p:nvSpPr>
        <p:spPr>
          <a:xfrm>
            <a:off x="11231118" y="5962965"/>
            <a:ext cx="656082" cy="276999"/>
          </a:xfrm>
        </p:spPr>
        <p:txBody>
          <a:bodyPr/>
          <a:lstStyle/>
          <a:p>
            <a:fld id="{B6F15528-21DE-4FAA-801E-634DDDAF4B2B}" type="slidenum">
              <a:rPr lang="en-US" altLang="ja-JP" smtClean="0">
                <a:solidFill>
                  <a:schemeClr val="bg1"/>
                </a:solidFill>
              </a:rPr>
              <a:t>15</a:t>
            </a:fld>
            <a:endParaRPr lang="ja-JP" altLang="en-US" dirty="0">
              <a:solidFill>
                <a:schemeClr val="bg1"/>
              </a:solidFill>
            </a:endParaRPr>
          </a:p>
        </p:txBody>
      </p:sp>
      <p:sp>
        <p:nvSpPr>
          <p:cNvPr id="42" name="object 4">
            <a:extLst>
              <a:ext uri="{FF2B5EF4-FFF2-40B4-BE49-F238E27FC236}">
                <a16:creationId xmlns:a16="http://schemas.microsoft.com/office/drawing/2014/main" id="{99F4E044-69EF-9F01-850F-D201B772E57B}"/>
              </a:ext>
            </a:extLst>
          </p:cNvPr>
          <p:cNvSpPr txBox="1">
            <a:spLocks/>
          </p:cNvSpPr>
          <p:nvPr/>
        </p:nvSpPr>
        <p:spPr>
          <a:xfrm>
            <a:off x="1066800" y="1524000"/>
            <a:ext cx="9078469" cy="579646"/>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800" spc="-10" dirty="0">
                <a:solidFill>
                  <a:schemeClr val="bg1"/>
                </a:solidFill>
                <a:latin typeface="Meiryo UI" panose="020B0604030504040204" pitchFamily="50" charset="-128"/>
                <a:ea typeface="Meiryo UI" panose="020B0604030504040204" pitchFamily="50" charset="-128"/>
              </a:rPr>
              <a:t>キンドリルから送付される</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作業オーダー</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注文</a:t>
            </a:r>
            <a:r>
              <a:rPr lang="en-US" altLang="ja-JP" sz="1800" spc="-10" dirty="0">
                <a:solidFill>
                  <a:schemeClr val="bg1"/>
                </a:solidFill>
                <a:latin typeface="Meiryo UI" panose="020B0604030504040204" pitchFamily="50" charset="-128"/>
                <a:ea typeface="Meiryo UI" panose="020B0604030504040204" pitchFamily="50" charset="-128"/>
              </a:rPr>
              <a:t>] </a:t>
            </a:r>
            <a:r>
              <a:rPr lang="ja-JP" altLang="en-US" sz="1800" spc="-10" dirty="0">
                <a:solidFill>
                  <a:schemeClr val="bg1"/>
                </a:solidFill>
                <a:latin typeface="Meiryo UI" panose="020B0604030504040204" pitchFamily="50" charset="-128"/>
                <a:ea typeface="Meiryo UI" panose="020B0604030504040204" pitchFamily="50" charset="-128"/>
              </a:rPr>
              <a:t>をご確認いただき</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受諾</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アクセプト</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 処理の実行、</a:t>
            </a:r>
            <a:endParaRPr lang="en-US" altLang="ja-JP" sz="1800" spc="-10" dirty="0">
              <a:solidFill>
                <a:schemeClr val="bg1"/>
              </a:solidFill>
              <a:latin typeface="Meiryo UI" panose="020B0604030504040204" pitchFamily="50" charset="-128"/>
              <a:ea typeface="Meiryo UI" panose="020B0604030504040204" pitchFamily="50" charset="-128"/>
            </a:endParaRPr>
          </a:p>
          <a:p>
            <a:pPr marL="12700">
              <a:spcBef>
                <a:spcPts val="100"/>
              </a:spcBef>
            </a:pPr>
            <a:r>
              <a:rPr lang="ja-JP" altLang="en-US" sz="1800" spc="-10" dirty="0">
                <a:solidFill>
                  <a:schemeClr val="bg1"/>
                </a:solidFill>
                <a:latin typeface="Meiryo UI" panose="020B0604030504040204" pitchFamily="50" charset="-128"/>
                <a:ea typeface="Meiryo UI" panose="020B0604030504040204" pitchFamily="50" charset="-128"/>
              </a:rPr>
              <a:t>また処理後に必要な入力について解説を</a:t>
            </a:r>
            <a:r>
              <a:rPr lang="ja-JP" altLang="en-US" sz="1800" spc="-30" dirty="0">
                <a:solidFill>
                  <a:schemeClr val="bg1"/>
                </a:solidFill>
                <a:latin typeface="Meiryo UI" panose="020B0604030504040204" pitchFamily="50" charset="-128"/>
                <a:ea typeface="Meiryo UI" panose="020B0604030504040204" pitchFamily="50" charset="-128"/>
              </a:rPr>
              <a:t>しています。</a:t>
            </a:r>
            <a:endParaRPr lang="en-US" altLang="ja-JP" sz="1800" spc="-30" dirty="0">
              <a:solidFill>
                <a:schemeClr val="bg1"/>
              </a:solidFill>
              <a:latin typeface="Meiryo UI" panose="020B0604030504040204" pitchFamily="50" charset="-128"/>
              <a:ea typeface="Meiryo UI" panose="020B0604030504040204" pitchFamily="50" charset="-128"/>
            </a:endParaRPr>
          </a:p>
        </p:txBody>
      </p:sp>
      <p:sp>
        <p:nvSpPr>
          <p:cNvPr id="44" name="object 22">
            <a:extLst>
              <a:ext uri="{FF2B5EF4-FFF2-40B4-BE49-F238E27FC236}">
                <a16:creationId xmlns:a16="http://schemas.microsoft.com/office/drawing/2014/main" id="{CE2666EF-586B-AACB-FE36-9BEBEE7ED190}"/>
              </a:ext>
            </a:extLst>
          </p:cNvPr>
          <p:cNvSpPr txBox="1"/>
          <p:nvPr/>
        </p:nvSpPr>
        <p:spPr>
          <a:xfrm>
            <a:off x="3464803" y="5293228"/>
            <a:ext cx="1583690" cy="817531"/>
          </a:xfrm>
          <a:prstGeom prst="rect">
            <a:avLst/>
          </a:prstGeom>
          <a:solidFill>
            <a:srgbClr val="FF6600"/>
          </a:solidFill>
          <a:ln>
            <a:solidFill>
              <a:srgbClr val="FFFFFF"/>
            </a:solidFill>
          </a:ln>
        </p:spPr>
        <p:txBody>
          <a:bodyPr vert="horz" wrap="square" lIns="0" tIns="192405" rIns="0" bIns="0" rtlCol="0">
            <a:spAutoFit/>
          </a:bodyPr>
          <a:lstStyle/>
          <a:p>
            <a:pPr marL="167005">
              <a:lnSpc>
                <a:spcPct val="100000"/>
              </a:lnSpc>
              <a:spcBef>
                <a:spcPts val="1515"/>
              </a:spcBef>
            </a:pPr>
            <a:endParaRPr lang="en-US" sz="1400" dirty="0">
              <a:latin typeface="Meiryo UI"/>
              <a:cs typeface="Meiryo UI"/>
            </a:endParaRPr>
          </a:p>
          <a:p>
            <a:pPr marL="167005">
              <a:lnSpc>
                <a:spcPct val="100000"/>
              </a:lnSpc>
              <a:spcBef>
                <a:spcPts val="1515"/>
              </a:spcBef>
            </a:pPr>
            <a:endParaRPr sz="1400" dirty="0">
              <a:latin typeface="Meiryo UI"/>
              <a:cs typeface="Meiryo UI"/>
            </a:endParaRPr>
          </a:p>
        </p:txBody>
      </p:sp>
      <p:sp>
        <p:nvSpPr>
          <p:cNvPr id="45" name="object 38">
            <a:extLst>
              <a:ext uri="{FF2B5EF4-FFF2-40B4-BE49-F238E27FC236}">
                <a16:creationId xmlns:a16="http://schemas.microsoft.com/office/drawing/2014/main" id="{A33266E9-10F5-EFD4-F624-F53A98412595}"/>
              </a:ext>
            </a:extLst>
          </p:cNvPr>
          <p:cNvSpPr txBox="1"/>
          <p:nvPr/>
        </p:nvSpPr>
        <p:spPr>
          <a:xfrm>
            <a:off x="3581400" y="5334000"/>
            <a:ext cx="1417637" cy="680314"/>
          </a:xfrm>
          <a:prstGeom prst="rect">
            <a:avLst/>
          </a:prstGeom>
        </p:spPr>
        <p:txBody>
          <a:bodyPr vert="horz" wrap="square" lIns="0" tIns="38735" rIns="0" bIns="0" rtlCol="0">
            <a:spAutoFit/>
          </a:bodyPr>
          <a:lstStyle/>
          <a:p>
            <a:pPr marL="198120">
              <a:lnSpc>
                <a:spcPct val="100000"/>
              </a:lnSpc>
              <a:spcBef>
                <a:spcPts val="305"/>
              </a:spcBef>
            </a:pPr>
            <a:r>
              <a:rPr lang="ja-JP" altLang="en-US" sz="2000" dirty="0">
                <a:latin typeface="Meiryo UI"/>
                <a:cs typeface="Meiryo UI"/>
              </a:rPr>
              <a:t>キンドリル</a:t>
            </a:r>
            <a:endParaRPr sz="2000" dirty="0">
              <a:latin typeface="Meiryo UI"/>
              <a:cs typeface="Meiryo UI"/>
            </a:endParaRPr>
          </a:p>
          <a:p>
            <a:pPr marL="12700">
              <a:lnSpc>
                <a:spcPct val="100000"/>
              </a:lnSpc>
              <a:spcBef>
                <a:spcPts val="209"/>
              </a:spcBef>
            </a:pPr>
            <a:r>
              <a:rPr sz="2000" spc="-35" dirty="0" err="1">
                <a:latin typeface="Meiryo UI"/>
                <a:cs typeface="Meiryo UI"/>
              </a:rPr>
              <a:t>オペレーション</a:t>
            </a:r>
            <a:endParaRPr sz="2000" dirty="0">
              <a:latin typeface="Meiryo UI"/>
              <a:cs typeface="Meiryo U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FAA02C00-9CC1-B4AF-A70C-0E7B8CF98396}"/>
              </a:ext>
            </a:extLst>
          </p:cNvPr>
          <p:cNvSpPr>
            <a:spLocks noGrp="1"/>
          </p:cNvSpPr>
          <p:nvPr>
            <p:ph type="sldNum" sz="quarter" idx="7"/>
          </p:nvPr>
        </p:nvSpPr>
        <p:spPr>
          <a:xfrm>
            <a:off x="11353800" y="6377940"/>
            <a:ext cx="533400" cy="342900"/>
          </a:xfrm>
        </p:spPr>
        <p:txBody>
          <a:bodyPr/>
          <a:lstStyle/>
          <a:p>
            <a:fld id="{B6F15528-21DE-4FAA-801E-634DDDAF4B2B}" type="slidenum">
              <a:rPr lang="en-US" altLang="ja-JP" smtClean="0"/>
              <a:t>16</a:t>
            </a:fld>
            <a:endParaRPr lang="ja-JP" altLang="en-US" dirty="0"/>
          </a:p>
        </p:txBody>
      </p:sp>
      <p:sp>
        <p:nvSpPr>
          <p:cNvPr id="7" name="object 2">
            <a:extLst>
              <a:ext uri="{FF2B5EF4-FFF2-40B4-BE49-F238E27FC236}">
                <a16:creationId xmlns:a16="http://schemas.microsoft.com/office/drawing/2014/main" id="{C83921E6-0DA6-93F2-BB11-1903BF2324E9}"/>
              </a:ext>
            </a:extLst>
          </p:cNvPr>
          <p:cNvSpPr txBox="1">
            <a:spLocks/>
          </p:cNvSpPr>
          <p:nvPr/>
        </p:nvSpPr>
        <p:spPr>
          <a:xfrm>
            <a:off x="590550" y="1061800"/>
            <a:ext cx="11188169" cy="579646"/>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800" spc="-10" dirty="0">
                <a:solidFill>
                  <a:schemeClr val="tx1"/>
                </a:solidFill>
                <a:latin typeface="Meiryo UI" panose="020B0604030504040204" pitchFamily="50" charset="-128"/>
                <a:ea typeface="Meiryo UI" panose="020B0604030504040204" pitchFamily="50" charset="-128"/>
              </a:rPr>
              <a:t>キンドリルから送付される</a:t>
            </a:r>
            <a:r>
              <a:rPr lang="en-US" altLang="ja-JP" sz="1800" spc="-10" dirty="0">
                <a:solidFill>
                  <a:schemeClr val="tx1"/>
                </a:solidFill>
                <a:latin typeface="Meiryo UI" panose="020B0604030504040204" pitchFamily="50" charset="-128"/>
                <a:ea typeface="Meiryo UI" panose="020B0604030504040204" pitchFamily="50" charset="-128"/>
              </a:rPr>
              <a:t>[</a:t>
            </a:r>
            <a:r>
              <a:rPr lang="ja-JP" altLang="en-US" sz="1800" spc="-10" dirty="0">
                <a:solidFill>
                  <a:schemeClr val="tx1"/>
                </a:solidFill>
                <a:latin typeface="Meiryo UI" panose="020B0604030504040204" pitchFamily="50" charset="-128"/>
                <a:ea typeface="Meiryo UI" panose="020B0604030504040204" pitchFamily="50" charset="-128"/>
              </a:rPr>
              <a:t>作業オーダー</a:t>
            </a:r>
            <a:r>
              <a:rPr lang="en-US" altLang="ja-JP" sz="1800" spc="-10" dirty="0">
                <a:solidFill>
                  <a:schemeClr val="tx1"/>
                </a:solidFill>
                <a:latin typeface="Meiryo UI" panose="020B0604030504040204" pitchFamily="50" charset="-128"/>
                <a:ea typeface="Meiryo UI" panose="020B0604030504040204" pitchFamily="50" charset="-128"/>
              </a:rPr>
              <a:t>/</a:t>
            </a:r>
            <a:r>
              <a:rPr lang="ja-JP" altLang="en-US" sz="1800" spc="-10" dirty="0">
                <a:solidFill>
                  <a:schemeClr val="tx1"/>
                </a:solidFill>
                <a:latin typeface="Meiryo UI" panose="020B0604030504040204" pitchFamily="50" charset="-128"/>
                <a:ea typeface="Meiryo UI" panose="020B0604030504040204" pitchFamily="50" charset="-128"/>
              </a:rPr>
              <a:t>注文</a:t>
            </a:r>
            <a:r>
              <a:rPr lang="en-US" altLang="ja-JP" sz="1800" spc="-10" dirty="0">
                <a:solidFill>
                  <a:schemeClr val="tx1"/>
                </a:solidFill>
                <a:latin typeface="Meiryo UI" panose="020B0604030504040204" pitchFamily="50" charset="-128"/>
                <a:ea typeface="Meiryo UI" panose="020B0604030504040204" pitchFamily="50" charset="-128"/>
              </a:rPr>
              <a:t>] </a:t>
            </a:r>
            <a:r>
              <a:rPr lang="ja-JP" altLang="en-US" sz="1800" spc="-10" dirty="0">
                <a:solidFill>
                  <a:schemeClr val="tx1"/>
                </a:solidFill>
                <a:latin typeface="Meiryo UI" panose="020B0604030504040204" pitchFamily="50" charset="-128"/>
                <a:ea typeface="Meiryo UI" panose="020B0604030504040204" pitchFamily="50" charset="-128"/>
              </a:rPr>
              <a:t>をご確認いただき</a:t>
            </a:r>
            <a:r>
              <a:rPr lang="en-US" altLang="ja-JP" sz="1800" spc="-10" dirty="0">
                <a:solidFill>
                  <a:schemeClr val="tx1"/>
                </a:solidFill>
                <a:latin typeface="Meiryo UI" panose="020B0604030504040204" pitchFamily="50" charset="-128"/>
                <a:ea typeface="Meiryo UI" panose="020B0604030504040204" pitchFamily="50" charset="-128"/>
              </a:rPr>
              <a:t>[</a:t>
            </a:r>
            <a:r>
              <a:rPr lang="ja-JP" altLang="en-US" sz="1800" spc="-10" dirty="0">
                <a:solidFill>
                  <a:schemeClr val="tx1"/>
                </a:solidFill>
                <a:latin typeface="Meiryo UI" panose="020B0604030504040204" pitchFamily="50" charset="-128"/>
                <a:ea typeface="Meiryo UI" panose="020B0604030504040204" pitchFamily="50" charset="-128"/>
              </a:rPr>
              <a:t>受諾</a:t>
            </a:r>
            <a:r>
              <a:rPr lang="en-US" altLang="ja-JP" sz="1800" spc="-10" dirty="0">
                <a:solidFill>
                  <a:schemeClr val="tx1"/>
                </a:solidFill>
                <a:latin typeface="Meiryo UI" panose="020B0604030504040204" pitchFamily="50" charset="-128"/>
                <a:ea typeface="Meiryo UI" panose="020B0604030504040204" pitchFamily="50" charset="-128"/>
              </a:rPr>
              <a:t>/</a:t>
            </a:r>
            <a:r>
              <a:rPr lang="ja-JP" altLang="en-US" sz="1800" spc="-10" dirty="0">
                <a:solidFill>
                  <a:schemeClr val="tx1"/>
                </a:solidFill>
                <a:latin typeface="Meiryo UI" panose="020B0604030504040204" pitchFamily="50" charset="-128"/>
                <a:ea typeface="Meiryo UI" panose="020B0604030504040204" pitchFamily="50" charset="-128"/>
              </a:rPr>
              <a:t>アクセプト</a:t>
            </a:r>
            <a:r>
              <a:rPr lang="en-US" altLang="ja-JP" sz="1800" spc="-10" dirty="0">
                <a:solidFill>
                  <a:schemeClr val="tx1"/>
                </a:solidFill>
                <a:latin typeface="Meiryo UI" panose="020B0604030504040204" pitchFamily="50" charset="-128"/>
                <a:ea typeface="Meiryo UI" panose="020B0604030504040204" pitchFamily="50" charset="-128"/>
              </a:rPr>
              <a:t>]</a:t>
            </a:r>
            <a:r>
              <a:rPr lang="ja-JP" altLang="en-US" sz="1800" spc="-10" dirty="0">
                <a:solidFill>
                  <a:schemeClr val="tx1"/>
                </a:solidFill>
                <a:latin typeface="Meiryo UI" panose="020B0604030504040204" pitchFamily="50" charset="-128"/>
                <a:ea typeface="Meiryo UI" panose="020B0604030504040204" pitchFamily="50" charset="-128"/>
              </a:rPr>
              <a:t>する</a:t>
            </a:r>
            <a:r>
              <a:rPr lang="ja-JP" altLang="en-US" sz="1800" spc="-30" dirty="0">
                <a:solidFill>
                  <a:schemeClr val="tx1"/>
                </a:solidFill>
                <a:latin typeface="Meiryo UI" panose="020B0604030504040204" pitchFamily="50" charset="-128"/>
                <a:ea typeface="Meiryo UI" panose="020B0604030504040204" pitchFamily="50" charset="-128"/>
              </a:rPr>
              <a:t>オペレーションについて記述しています。</a:t>
            </a:r>
            <a:endParaRPr lang="en-US" altLang="ja-JP" sz="1800" spc="-30"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800" spc="-20" dirty="0">
                <a:solidFill>
                  <a:schemeClr val="tx1"/>
                </a:solidFill>
                <a:latin typeface="Meiryo UI" panose="020B0604030504040204" pitchFamily="50" charset="-128"/>
                <a:ea typeface="Meiryo UI" panose="020B0604030504040204" pitchFamily="50" charset="-128"/>
              </a:rPr>
              <a:t>作業オーダーを受諾するか否かは、事前に候補者の方にご確認のうえ処理を進めてください。</a:t>
            </a:r>
            <a:endParaRPr lang="ja-JP" altLang="en-US" sz="1800" spc="-40" dirty="0">
              <a:solidFill>
                <a:schemeClr val="tx1"/>
              </a:solidFill>
              <a:latin typeface="Meiryo UI" panose="020B0604030504040204" pitchFamily="50" charset="-128"/>
              <a:ea typeface="Meiryo UI" panose="020B0604030504040204" pitchFamily="50" charset="-128"/>
            </a:endParaRPr>
          </a:p>
        </p:txBody>
      </p:sp>
      <p:sp>
        <p:nvSpPr>
          <p:cNvPr id="8" name="object 13">
            <a:extLst>
              <a:ext uri="{FF2B5EF4-FFF2-40B4-BE49-F238E27FC236}">
                <a16:creationId xmlns:a16="http://schemas.microsoft.com/office/drawing/2014/main" id="{FA564C80-0F74-1DB1-E0A5-1559DA433357}"/>
              </a:ext>
            </a:extLst>
          </p:cNvPr>
          <p:cNvSpPr txBox="1"/>
          <p:nvPr/>
        </p:nvSpPr>
        <p:spPr>
          <a:xfrm>
            <a:off x="990600" y="1737133"/>
            <a:ext cx="8382000" cy="1036181"/>
          </a:xfrm>
          <a:prstGeom prst="rect">
            <a:avLst/>
          </a:prstGeom>
        </p:spPr>
        <p:txBody>
          <a:bodyPr vert="horz" wrap="square" lIns="0" tIns="12700" rIns="0" bIns="0" rtlCol="0">
            <a:spAutoFit/>
          </a:bodyPr>
          <a:lstStyle/>
          <a:p>
            <a:pPr marL="12700">
              <a:lnSpc>
                <a:spcPct val="100000"/>
              </a:lnSpc>
              <a:spcBef>
                <a:spcPts val="100"/>
              </a:spcBef>
            </a:pPr>
            <a:r>
              <a:rPr lang="ja-JP" altLang="en-US" sz="1600" spc="-10" dirty="0">
                <a:latin typeface="Meiryo UI"/>
                <a:cs typeface="Meiryo UI"/>
              </a:rPr>
              <a:t>＜説明事項＞</a:t>
            </a:r>
            <a:endParaRPr lang="en-US" altLang="ja-JP" sz="1600" spc="-10" dirty="0">
              <a:latin typeface="Meiryo UI"/>
              <a:cs typeface="Meiryo UI"/>
            </a:endParaRPr>
          </a:p>
          <a:p>
            <a:pPr marL="12700">
              <a:lnSpc>
                <a:spcPct val="100000"/>
              </a:lnSpc>
              <a:spcBef>
                <a:spcPts val="100"/>
              </a:spcBef>
            </a:pPr>
            <a:r>
              <a:rPr lang="ja-JP" altLang="en-US" sz="1600" spc="-10" dirty="0">
                <a:latin typeface="Meiryo UI"/>
                <a:cs typeface="Meiryo UI"/>
              </a:rPr>
              <a:t>　</a:t>
            </a:r>
            <a:r>
              <a:rPr lang="en-US" altLang="ja-JP" sz="1600" spc="-10" dirty="0">
                <a:latin typeface="Meiryo UI"/>
                <a:cs typeface="Meiryo UI"/>
              </a:rPr>
              <a:t>1.</a:t>
            </a:r>
            <a:r>
              <a:rPr lang="ja-JP" altLang="en-US" sz="1600" spc="-10" dirty="0">
                <a:latin typeface="Meiryo UI"/>
                <a:cs typeface="Meiryo UI"/>
              </a:rPr>
              <a:t>　「作業オーダー</a:t>
            </a:r>
            <a:r>
              <a:rPr lang="en-US" altLang="ja-JP" sz="1600" spc="-10" dirty="0">
                <a:latin typeface="Meiryo UI"/>
                <a:cs typeface="Meiryo UI"/>
              </a:rPr>
              <a:t>/</a:t>
            </a:r>
            <a:r>
              <a:rPr lang="ja-JP" altLang="en-US" sz="1600" spc="-10" dirty="0">
                <a:latin typeface="Meiryo UI"/>
                <a:cs typeface="Meiryo UI"/>
              </a:rPr>
              <a:t>注文」の受信確認 　　　 　　　　　　　　  　　　　　　   　　</a:t>
            </a:r>
            <a:r>
              <a:rPr lang="en-US" altLang="ja-JP" sz="1600" spc="-10" dirty="0">
                <a:latin typeface="Meiryo UI"/>
                <a:cs typeface="Meiryo UI"/>
              </a:rPr>
              <a:t>---P.16</a:t>
            </a:r>
            <a:endParaRPr lang="en-US" altLang="ja-JP" sz="1600" dirty="0">
              <a:latin typeface="Meiryo UI"/>
              <a:cs typeface="Meiryo UI"/>
            </a:endParaRPr>
          </a:p>
          <a:p>
            <a:pPr marL="12700">
              <a:lnSpc>
                <a:spcPct val="100000"/>
              </a:lnSpc>
              <a:spcBef>
                <a:spcPts val="100"/>
              </a:spcBef>
            </a:pPr>
            <a:r>
              <a:rPr lang="ja-JP" altLang="en-US" sz="1600" dirty="0">
                <a:latin typeface="Meiryo UI"/>
                <a:cs typeface="Meiryo UI"/>
              </a:rPr>
              <a:t>　</a:t>
            </a:r>
            <a:r>
              <a:rPr lang="en-US" altLang="ja-JP" sz="1600" dirty="0">
                <a:latin typeface="Meiryo UI"/>
                <a:cs typeface="Meiryo UI"/>
              </a:rPr>
              <a:t>2.</a:t>
            </a:r>
            <a:r>
              <a:rPr lang="ja-JP" altLang="en-US" sz="1600" dirty="0">
                <a:latin typeface="Meiryo UI"/>
                <a:cs typeface="Meiryo UI"/>
              </a:rPr>
              <a:t>　「作業オーダー</a:t>
            </a:r>
            <a:r>
              <a:rPr lang="en-US" altLang="ja-JP" sz="1600" dirty="0">
                <a:latin typeface="Meiryo UI"/>
                <a:cs typeface="Meiryo UI"/>
              </a:rPr>
              <a:t>/</a:t>
            </a:r>
            <a:r>
              <a:rPr lang="ja-JP" altLang="en-US" sz="1600" dirty="0">
                <a:latin typeface="Meiryo UI"/>
                <a:cs typeface="Meiryo UI"/>
              </a:rPr>
              <a:t>注文」内容の確認と受諾</a:t>
            </a:r>
            <a:r>
              <a:rPr lang="en-US" altLang="ja-JP" sz="1600" dirty="0">
                <a:latin typeface="Meiryo UI"/>
                <a:cs typeface="Meiryo UI"/>
              </a:rPr>
              <a:t>/</a:t>
            </a:r>
            <a:r>
              <a:rPr lang="ja-JP" altLang="en-US" sz="1600" dirty="0">
                <a:latin typeface="Meiryo UI"/>
                <a:cs typeface="Meiryo UI"/>
              </a:rPr>
              <a:t>アクセプト処理の実行   　　　</a:t>
            </a:r>
            <a:r>
              <a:rPr lang="en-US" altLang="ja-JP" sz="1600" dirty="0">
                <a:latin typeface="Meiryo UI"/>
                <a:cs typeface="Meiryo UI"/>
              </a:rPr>
              <a:t>---P.17</a:t>
            </a:r>
          </a:p>
          <a:p>
            <a:pPr marL="12700">
              <a:lnSpc>
                <a:spcPct val="100000"/>
              </a:lnSpc>
              <a:spcBef>
                <a:spcPts val="100"/>
              </a:spcBef>
            </a:pPr>
            <a:r>
              <a:rPr lang="ja-JP" altLang="en-US" sz="1600" dirty="0">
                <a:latin typeface="Meiryo UI"/>
                <a:cs typeface="Meiryo UI"/>
              </a:rPr>
              <a:t>　</a:t>
            </a:r>
            <a:r>
              <a:rPr lang="en-US" altLang="ja-JP" sz="1600" dirty="0">
                <a:latin typeface="Meiryo UI"/>
                <a:cs typeface="Meiryo UI"/>
              </a:rPr>
              <a:t>3.</a:t>
            </a:r>
            <a:r>
              <a:rPr lang="ja-JP" altLang="en-US" sz="1600" dirty="0">
                <a:latin typeface="Meiryo UI"/>
                <a:cs typeface="Meiryo UI"/>
              </a:rPr>
              <a:t>　「作業オーダー</a:t>
            </a:r>
            <a:r>
              <a:rPr lang="en-US" altLang="ja-JP" sz="1600" dirty="0">
                <a:latin typeface="Meiryo UI"/>
                <a:cs typeface="Meiryo UI"/>
              </a:rPr>
              <a:t>/</a:t>
            </a:r>
            <a:r>
              <a:rPr lang="ja-JP" altLang="en-US" sz="1600" dirty="0">
                <a:latin typeface="Meiryo UI"/>
                <a:cs typeface="Meiryo UI"/>
              </a:rPr>
              <a:t>注文」の受諾</a:t>
            </a:r>
            <a:r>
              <a:rPr lang="en-US" altLang="ja-JP" sz="1600" dirty="0">
                <a:latin typeface="Meiryo UI"/>
                <a:cs typeface="Meiryo UI"/>
              </a:rPr>
              <a:t>/</a:t>
            </a:r>
            <a:r>
              <a:rPr lang="ja-JP" altLang="en-US" sz="1600" dirty="0">
                <a:latin typeface="Meiryo UI"/>
                <a:cs typeface="Meiryo UI"/>
              </a:rPr>
              <a:t>アクセプト後の入力と提出 　　 　　　　　　</a:t>
            </a:r>
            <a:r>
              <a:rPr lang="en-US" altLang="ja-JP" sz="1600" dirty="0">
                <a:latin typeface="Meiryo UI"/>
                <a:cs typeface="Meiryo UI"/>
              </a:rPr>
              <a:t>---P.18-20</a:t>
            </a:r>
            <a:endParaRPr lang="ja-JP" altLang="en-US" sz="1600" dirty="0">
              <a:latin typeface="Meiryo UI"/>
              <a:cs typeface="Meiryo UI"/>
            </a:endParaRPr>
          </a:p>
        </p:txBody>
      </p:sp>
      <p:sp>
        <p:nvSpPr>
          <p:cNvPr id="9" name="object 2">
            <a:extLst>
              <a:ext uri="{FF2B5EF4-FFF2-40B4-BE49-F238E27FC236}">
                <a16:creationId xmlns:a16="http://schemas.microsoft.com/office/drawing/2014/main" id="{67A51F7D-D88C-42A0-CFE7-1CE5AEBC2D89}"/>
              </a:ext>
            </a:extLst>
          </p:cNvPr>
          <p:cNvSpPr txBox="1">
            <a:spLocks/>
          </p:cNvSpPr>
          <p:nvPr/>
        </p:nvSpPr>
        <p:spPr>
          <a:xfrm>
            <a:off x="228600" y="530102"/>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Step2.</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発注の受諾</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アクセプト</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処理</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FBCCDFF8-BA3F-32D5-FD10-E05E8F3577D6}"/>
              </a:ext>
            </a:extLst>
          </p:cNvPr>
          <p:cNvCxnSpPr/>
          <p:nvPr/>
        </p:nvCxnSpPr>
        <p:spPr>
          <a:xfrm>
            <a:off x="590550" y="2877570"/>
            <a:ext cx="10820400" cy="0"/>
          </a:xfrm>
          <a:prstGeom prst="line">
            <a:avLst/>
          </a:prstGeom>
        </p:spPr>
        <p:style>
          <a:lnRef idx="1">
            <a:schemeClr val="dk1"/>
          </a:lnRef>
          <a:fillRef idx="0">
            <a:schemeClr val="dk1"/>
          </a:fillRef>
          <a:effectRef idx="0">
            <a:schemeClr val="dk1"/>
          </a:effectRef>
          <a:fontRef idx="minor">
            <a:schemeClr val="tx1"/>
          </a:fontRef>
        </p:style>
      </p:cxnSp>
      <p:sp>
        <p:nvSpPr>
          <p:cNvPr id="12" name="object 13">
            <a:extLst>
              <a:ext uri="{FF2B5EF4-FFF2-40B4-BE49-F238E27FC236}">
                <a16:creationId xmlns:a16="http://schemas.microsoft.com/office/drawing/2014/main" id="{6BB830EF-0A5E-9BAC-D8FA-B22D339E9300}"/>
              </a:ext>
            </a:extLst>
          </p:cNvPr>
          <p:cNvSpPr txBox="1"/>
          <p:nvPr/>
        </p:nvSpPr>
        <p:spPr>
          <a:xfrm>
            <a:off x="533400" y="3035254"/>
            <a:ext cx="3505200" cy="259045"/>
          </a:xfrm>
          <a:prstGeom prst="rect">
            <a:avLst/>
          </a:prstGeom>
        </p:spPr>
        <p:txBody>
          <a:bodyPr vert="horz" wrap="square" lIns="0" tIns="12700" rIns="0" bIns="0" rtlCol="0">
            <a:spAutoFit/>
          </a:bodyPr>
          <a:lstStyle/>
          <a:p>
            <a:pPr marL="12700">
              <a:lnSpc>
                <a:spcPct val="100000"/>
              </a:lnSpc>
              <a:spcBef>
                <a:spcPts val="100"/>
              </a:spcBef>
            </a:pPr>
            <a:r>
              <a:rPr lang="ja-JP" altLang="en-US" sz="1600" spc="-10" dirty="0">
                <a:latin typeface="Meiryo UI"/>
                <a:cs typeface="Meiryo UI"/>
              </a:rPr>
              <a:t>　</a:t>
            </a:r>
            <a:r>
              <a:rPr lang="en-US" altLang="ja-JP" sz="1600" u="sng" spc="-10" dirty="0">
                <a:latin typeface="Meiryo UI"/>
                <a:cs typeface="Meiryo UI"/>
              </a:rPr>
              <a:t>1.</a:t>
            </a:r>
            <a:r>
              <a:rPr lang="ja-JP" altLang="en-US" sz="1600" u="sng" spc="-10" dirty="0">
                <a:latin typeface="Meiryo UI"/>
                <a:cs typeface="Meiryo UI"/>
              </a:rPr>
              <a:t>　「作業オーダー</a:t>
            </a:r>
            <a:r>
              <a:rPr lang="en-US" altLang="ja-JP" sz="1600" u="sng" spc="-10" dirty="0">
                <a:latin typeface="Meiryo UI"/>
                <a:cs typeface="Meiryo UI"/>
              </a:rPr>
              <a:t>/</a:t>
            </a:r>
            <a:r>
              <a:rPr lang="ja-JP" altLang="en-US" sz="1600" u="sng" spc="-10" dirty="0">
                <a:latin typeface="Meiryo UI"/>
                <a:cs typeface="Meiryo UI"/>
              </a:rPr>
              <a:t>注文」の受信確認</a:t>
            </a:r>
            <a:endParaRPr lang="ja-JP" altLang="en-US" sz="1600" u="sng" dirty="0">
              <a:latin typeface="Meiryo UI"/>
              <a:cs typeface="Meiryo UI"/>
            </a:endParaRPr>
          </a:p>
        </p:txBody>
      </p:sp>
      <p:pic>
        <p:nvPicPr>
          <p:cNvPr id="30" name="図 29">
            <a:extLst>
              <a:ext uri="{FF2B5EF4-FFF2-40B4-BE49-F238E27FC236}">
                <a16:creationId xmlns:a16="http://schemas.microsoft.com/office/drawing/2014/main" id="{E3A05B68-2E86-1570-F533-C8CBA4BE8102}"/>
              </a:ext>
            </a:extLst>
          </p:cNvPr>
          <p:cNvPicPr>
            <a:picLocks noChangeAspect="1"/>
          </p:cNvPicPr>
          <p:nvPr/>
        </p:nvPicPr>
        <p:blipFill>
          <a:blip r:embed="rId2"/>
          <a:stretch>
            <a:fillRect/>
          </a:stretch>
        </p:blipFill>
        <p:spPr>
          <a:xfrm>
            <a:off x="829629" y="3451982"/>
            <a:ext cx="5266372" cy="3101218"/>
          </a:xfrm>
          <a:prstGeom prst="rect">
            <a:avLst/>
          </a:prstGeom>
          <a:ln>
            <a:solidFill>
              <a:schemeClr val="bg1">
                <a:lumMod val="75000"/>
              </a:schemeClr>
            </a:solidFill>
          </a:ln>
        </p:spPr>
      </p:pic>
      <p:sp>
        <p:nvSpPr>
          <p:cNvPr id="31" name="object 13">
            <a:extLst>
              <a:ext uri="{FF2B5EF4-FFF2-40B4-BE49-F238E27FC236}">
                <a16:creationId xmlns:a16="http://schemas.microsoft.com/office/drawing/2014/main" id="{81D8D2F9-89A5-F5FE-4463-3C2D47FC2606}"/>
              </a:ext>
            </a:extLst>
          </p:cNvPr>
          <p:cNvSpPr txBox="1"/>
          <p:nvPr/>
        </p:nvSpPr>
        <p:spPr>
          <a:xfrm>
            <a:off x="6377183" y="3423184"/>
            <a:ext cx="5401536" cy="1246495"/>
          </a:xfrm>
          <a:prstGeom prst="rect">
            <a:avLst/>
          </a:prstGeom>
        </p:spPr>
        <p:txBody>
          <a:bodyPr vert="horz" wrap="square" lIns="0" tIns="12700" rIns="0" bIns="0" rtlCol="0">
            <a:spAutoFit/>
          </a:bodyPr>
          <a:lstStyle/>
          <a:p>
            <a:pPr marL="12700">
              <a:lnSpc>
                <a:spcPct val="100000"/>
              </a:lnSpc>
              <a:spcBef>
                <a:spcPts val="100"/>
              </a:spcBef>
            </a:pPr>
            <a:r>
              <a:rPr lang="en-US" altLang="ja-JP" sz="1400" dirty="0">
                <a:latin typeface="Meiryo UI"/>
                <a:cs typeface="Meiryo UI"/>
              </a:rPr>
              <a:t>【</a:t>
            </a:r>
            <a:r>
              <a:rPr lang="ja-JP" altLang="en-US" sz="1400" dirty="0">
                <a:latin typeface="Meiryo UI"/>
                <a:cs typeface="Meiryo UI"/>
              </a:rPr>
              <a:t>一覧から受信を確認する</a:t>
            </a:r>
            <a:r>
              <a:rPr lang="en-US" altLang="ja-JP" sz="1400" dirty="0">
                <a:latin typeface="Meiryo UI"/>
                <a:cs typeface="Meiryo UI"/>
              </a:rPr>
              <a:t>】</a:t>
            </a:r>
          </a:p>
          <a:p>
            <a:pPr marL="12700">
              <a:lnSpc>
                <a:spcPct val="100000"/>
              </a:lnSpc>
              <a:spcBef>
                <a:spcPts val="100"/>
              </a:spcBef>
            </a:pPr>
            <a:endParaRPr lang="en-US" altLang="ja-JP" sz="1400" dirty="0">
              <a:latin typeface="Meiryo UI"/>
              <a:cs typeface="Meiryo UI"/>
            </a:endParaRPr>
          </a:p>
          <a:p>
            <a:pPr marL="12700">
              <a:lnSpc>
                <a:spcPct val="100000"/>
              </a:lnSpc>
              <a:spcBef>
                <a:spcPts val="100"/>
              </a:spcBef>
            </a:pPr>
            <a:r>
              <a:rPr lang="en-US" altLang="ja-JP" sz="1200" spc="-15" dirty="0">
                <a:latin typeface="Meiryo UI"/>
                <a:cs typeface="Meiryo UI"/>
              </a:rPr>
              <a:t>[Home]</a:t>
            </a:r>
            <a:r>
              <a:rPr lang="ja-JP" altLang="en-US" sz="1200" spc="-15" dirty="0">
                <a:latin typeface="Meiryo UI"/>
                <a:cs typeface="Meiryo UI"/>
              </a:rPr>
              <a:t>画面の左端メニュー </a:t>
            </a:r>
            <a:r>
              <a:rPr lang="en-US" altLang="ja-JP" sz="1200" spc="-15" dirty="0">
                <a:latin typeface="Meiryo UI"/>
                <a:cs typeface="Meiryo UI"/>
              </a:rPr>
              <a:t>[Work</a:t>
            </a:r>
            <a:r>
              <a:rPr lang="ja-JP" altLang="en-US" sz="1200" spc="-15" dirty="0">
                <a:latin typeface="Meiryo UI"/>
                <a:cs typeface="Meiryo UI"/>
              </a:rPr>
              <a:t> </a:t>
            </a:r>
            <a:r>
              <a:rPr lang="en-US" altLang="ja-JP" sz="1200" spc="-15" dirty="0">
                <a:latin typeface="Meiryo UI"/>
                <a:cs typeface="Meiryo UI"/>
              </a:rPr>
              <a:t>Order/</a:t>
            </a:r>
            <a:r>
              <a:rPr lang="ja-JP" altLang="en-US" sz="1200" spc="-15" dirty="0">
                <a:latin typeface="Meiryo UI"/>
                <a:cs typeface="Meiryo UI"/>
              </a:rPr>
              <a:t>作業オーダー</a:t>
            </a:r>
            <a:r>
              <a:rPr lang="en-US" altLang="ja-JP" sz="1200" spc="-15" dirty="0">
                <a:latin typeface="Meiryo UI"/>
                <a:cs typeface="Meiryo UI"/>
              </a:rPr>
              <a:t>] </a:t>
            </a:r>
            <a:r>
              <a:rPr lang="ja-JP" altLang="en-US" sz="1200" spc="-15" dirty="0">
                <a:latin typeface="Meiryo UI"/>
                <a:cs typeface="Meiryo UI"/>
              </a:rPr>
              <a:t>を選択</a:t>
            </a:r>
            <a:endParaRPr lang="en-US" altLang="ja-JP" sz="1200" spc="-15" dirty="0">
              <a:latin typeface="Meiryo UI"/>
              <a:cs typeface="Meiryo UI"/>
            </a:endParaRPr>
          </a:p>
          <a:p>
            <a:pPr marL="12700">
              <a:lnSpc>
                <a:spcPct val="100000"/>
              </a:lnSpc>
              <a:spcBef>
                <a:spcPts val="100"/>
              </a:spcBef>
            </a:pPr>
            <a:endParaRPr lang="en-US" altLang="ja-JP" sz="1200" spc="-15" dirty="0">
              <a:latin typeface="Meiryo UI"/>
              <a:cs typeface="Meiryo UI"/>
            </a:endParaRPr>
          </a:p>
          <a:p>
            <a:pPr marL="12700">
              <a:lnSpc>
                <a:spcPct val="100000"/>
              </a:lnSpc>
              <a:spcBef>
                <a:spcPts val="100"/>
              </a:spcBef>
            </a:pPr>
            <a:r>
              <a:rPr lang="en-US" altLang="ja-JP" sz="1200" spc="-10" dirty="0">
                <a:latin typeface="Meiryo UI"/>
                <a:cs typeface="Meiryo UI"/>
              </a:rPr>
              <a:t>[Accept]</a:t>
            </a:r>
            <a:r>
              <a:rPr lang="ja-JP" altLang="en-US" sz="1200" spc="-10" dirty="0">
                <a:latin typeface="Meiryo UI"/>
                <a:cs typeface="Meiryo UI"/>
              </a:rPr>
              <a:t> 出来る受信が</a:t>
            </a:r>
            <a:r>
              <a:rPr lang="en-US" altLang="ja-JP" sz="1200" spc="-10" dirty="0">
                <a:latin typeface="Meiryo UI"/>
                <a:cs typeface="Meiryo UI"/>
              </a:rPr>
              <a:t>2</a:t>
            </a:r>
            <a:r>
              <a:rPr lang="ja-JP" altLang="en-US" sz="1200" spc="-10" dirty="0">
                <a:latin typeface="Meiryo UI"/>
                <a:cs typeface="Meiryo UI"/>
              </a:rPr>
              <a:t>件あることが確認できます。</a:t>
            </a:r>
            <a:endParaRPr lang="en-US" altLang="ja-JP" sz="1200" spc="-10" dirty="0">
              <a:latin typeface="Meiryo UI"/>
              <a:cs typeface="Meiryo UI"/>
            </a:endParaRPr>
          </a:p>
          <a:p>
            <a:pPr marL="12700">
              <a:lnSpc>
                <a:spcPct val="100000"/>
              </a:lnSpc>
              <a:spcBef>
                <a:spcPts val="100"/>
              </a:spcBef>
            </a:pPr>
            <a:r>
              <a:rPr lang="ja-JP" altLang="en-US" sz="1200" spc="-10" dirty="0">
                <a:latin typeface="Meiryo UI"/>
                <a:cs typeface="Meiryo UI"/>
              </a:rPr>
              <a:t>また、</a:t>
            </a:r>
            <a:r>
              <a:rPr lang="en-US" altLang="ja-JP" sz="1200" spc="-10" dirty="0">
                <a:latin typeface="Meiryo UI"/>
                <a:cs typeface="Meiryo UI"/>
              </a:rPr>
              <a:t> [Accept]</a:t>
            </a:r>
            <a:r>
              <a:rPr lang="ja-JP" altLang="en-US" sz="1200" spc="-10" dirty="0">
                <a:latin typeface="Meiryo UI"/>
                <a:cs typeface="Meiryo UI"/>
              </a:rPr>
              <a:t>押下して一覧</a:t>
            </a:r>
            <a:r>
              <a:rPr lang="ja-JP" altLang="en-US" sz="1200" spc="-25" dirty="0">
                <a:latin typeface="Meiryo UI"/>
                <a:cs typeface="Meiryo UI"/>
              </a:rPr>
              <a:t>を表示させることが出来ます。</a:t>
            </a:r>
            <a:endParaRPr lang="ja-JP" altLang="en-US" sz="1400" dirty="0">
              <a:latin typeface="Meiryo UI"/>
              <a:cs typeface="Meiryo UI"/>
            </a:endParaRPr>
          </a:p>
        </p:txBody>
      </p:sp>
      <p:cxnSp>
        <p:nvCxnSpPr>
          <p:cNvPr id="33" name="コネクタ: カギ線 32">
            <a:extLst>
              <a:ext uri="{FF2B5EF4-FFF2-40B4-BE49-F238E27FC236}">
                <a16:creationId xmlns:a16="http://schemas.microsoft.com/office/drawing/2014/main" id="{452B80A8-CF8B-C824-BC86-F2911B75DF77}"/>
              </a:ext>
            </a:extLst>
          </p:cNvPr>
          <p:cNvCxnSpPr>
            <a:cxnSpLocks/>
          </p:cNvCxnSpPr>
          <p:nvPr/>
        </p:nvCxnSpPr>
        <p:spPr>
          <a:xfrm flipV="1">
            <a:off x="1828800" y="3944370"/>
            <a:ext cx="4472183" cy="1733150"/>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35" name="コネクタ: カギ線 34">
            <a:extLst>
              <a:ext uri="{FF2B5EF4-FFF2-40B4-BE49-F238E27FC236}">
                <a16:creationId xmlns:a16="http://schemas.microsoft.com/office/drawing/2014/main" id="{0D5B7066-89AB-D7D6-12D6-F4937C6AB25E}"/>
              </a:ext>
            </a:extLst>
          </p:cNvPr>
          <p:cNvCxnSpPr>
            <a:cxnSpLocks/>
          </p:cNvCxnSpPr>
          <p:nvPr/>
        </p:nvCxnSpPr>
        <p:spPr>
          <a:xfrm flipV="1">
            <a:off x="3352800" y="4325370"/>
            <a:ext cx="2948183" cy="1752600"/>
          </a:xfrm>
          <a:prstGeom prst="bentConnector3">
            <a:avLst>
              <a:gd name="adj1" fmla="val 86185"/>
            </a:avLst>
          </a:prstGeom>
        </p:spPr>
        <p:style>
          <a:lnRef idx="1">
            <a:schemeClr val="accent2"/>
          </a:lnRef>
          <a:fillRef idx="0">
            <a:schemeClr val="accent2"/>
          </a:fillRef>
          <a:effectRef idx="0">
            <a:schemeClr val="accent2"/>
          </a:effectRef>
          <a:fontRef idx="minor">
            <a:schemeClr val="tx1"/>
          </a:fontRef>
        </p:style>
      </p:cxnSp>
      <p:pic>
        <p:nvPicPr>
          <p:cNvPr id="2" name="Picture 2" descr="Organizational Logo">
            <a:extLst>
              <a:ext uri="{FF2B5EF4-FFF2-40B4-BE49-F238E27FC236}">
                <a16:creationId xmlns:a16="http://schemas.microsoft.com/office/drawing/2014/main" id="{2B439050-3453-E4EE-BBC6-71512AA89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82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3691F58-F402-3E64-35A2-2AD49F4853F9}"/>
              </a:ext>
            </a:extLst>
          </p:cNvPr>
          <p:cNvSpPr>
            <a:spLocks noGrp="1"/>
          </p:cNvSpPr>
          <p:nvPr>
            <p:ph type="sldNum" sz="quarter" idx="7"/>
          </p:nvPr>
        </p:nvSpPr>
        <p:spPr>
          <a:xfrm>
            <a:off x="11506200" y="6485103"/>
            <a:ext cx="457200" cy="342900"/>
          </a:xfrm>
        </p:spPr>
        <p:txBody>
          <a:bodyPr/>
          <a:lstStyle/>
          <a:p>
            <a:fld id="{B6F15528-21DE-4FAA-801E-634DDDAF4B2B}" type="slidenum">
              <a:rPr lang="en-US" altLang="ja-JP" smtClean="0"/>
              <a:t>17</a:t>
            </a:fld>
            <a:endParaRPr lang="ja-JP" altLang="en-US" dirty="0"/>
          </a:p>
        </p:txBody>
      </p:sp>
      <p:pic>
        <p:nvPicPr>
          <p:cNvPr id="7" name="図 6">
            <a:extLst>
              <a:ext uri="{FF2B5EF4-FFF2-40B4-BE49-F238E27FC236}">
                <a16:creationId xmlns:a16="http://schemas.microsoft.com/office/drawing/2014/main" id="{39F73696-24AE-FC6F-F3C2-7D11AE889536}"/>
              </a:ext>
            </a:extLst>
          </p:cNvPr>
          <p:cNvPicPr>
            <a:picLocks noChangeAspect="1"/>
          </p:cNvPicPr>
          <p:nvPr/>
        </p:nvPicPr>
        <p:blipFill>
          <a:blip r:embed="rId2"/>
          <a:stretch>
            <a:fillRect/>
          </a:stretch>
        </p:blipFill>
        <p:spPr>
          <a:xfrm>
            <a:off x="762000" y="1600200"/>
            <a:ext cx="6629400" cy="3177309"/>
          </a:xfrm>
          <a:prstGeom prst="rect">
            <a:avLst/>
          </a:prstGeom>
          <a:ln>
            <a:solidFill>
              <a:schemeClr val="bg1">
                <a:lumMod val="75000"/>
              </a:schemeClr>
            </a:solidFill>
          </a:ln>
        </p:spPr>
      </p:pic>
      <p:sp>
        <p:nvSpPr>
          <p:cNvPr id="8" name="object 2">
            <a:extLst>
              <a:ext uri="{FF2B5EF4-FFF2-40B4-BE49-F238E27FC236}">
                <a16:creationId xmlns:a16="http://schemas.microsoft.com/office/drawing/2014/main" id="{EB2373D3-55E3-BDA3-C12C-A2CAF78624A5}"/>
              </a:ext>
            </a:extLst>
          </p:cNvPr>
          <p:cNvSpPr txBox="1">
            <a:spLocks/>
          </p:cNvSpPr>
          <p:nvPr/>
        </p:nvSpPr>
        <p:spPr>
          <a:xfrm>
            <a:off x="228600" y="4560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Step2.</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発注の受諾</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アクセプト</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処理</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9" name="object 13">
            <a:extLst>
              <a:ext uri="{FF2B5EF4-FFF2-40B4-BE49-F238E27FC236}">
                <a16:creationId xmlns:a16="http://schemas.microsoft.com/office/drawing/2014/main" id="{A34F1CE8-AC12-2B79-AD5B-30E1F04071B2}"/>
              </a:ext>
            </a:extLst>
          </p:cNvPr>
          <p:cNvSpPr txBox="1"/>
          <p:nvPr/>
        </p:nvSpPr>
        <p:spPr>
          <a:xfrm>
            <a:off x="535940" y="898310"/>
            <a:ext cx="10132060" cy="579646"/>
          </a:xfrm>
          <a:prstGeom prst="rect">
            <a:avLst/>
          </a:prstGeom>
        </p:spPr>
        <p:txBody>
          <a:bodyPr vert="horz" wrap="square" lIns="0" tIns="12700" rIns="0" bIns="0" rtlCol="0">
            <a:spAutoFit/>
          </a:bodyPr>
          <a:lstStyle/>
          <a:p>
            <a:pPr marL="12700">
              <a:lnSpc>
                <a:spcPct val="100000"/>
              </a:lnSpc>
              <a:spcBef>
                <a:spcPts val="100"/>
              </a:spcBef>
            </a:pPr>
            <a:r>
              <a:rPr lang="en-US" altLang="ja-JP" u="sng" spc="-10" dirty="0">
                <a:latin typeface="Meiryo UI"/>
                <a:cs typeface="Meiryo UI"/>
              </a:rPr>
              <a:t>2.</a:t>
            </a:r>
            <a:r>
              <a:rPr lang="ja-JP" altLang="en-US" u="sng" spc="-10" dirty="0">
                <a:latin typeface="Meiryo UI"/>
                <a:cs typeface="Meiryo UI"/>
              </a:rPr>
              <a:t>　</a:t>
            </a:r>
            <a:r>
              <a:rPr lang="ja-JP" altLang="en-US" sz="1800" u="sng" dirty="0">
                <a:latin typeface="Meiryo UI"/>
                <a:cs typeface="Meiryo UI"/>
              </a:rPr>
              <a:t>「作業オーダー</a:t>
            </a:r>
            <a:r>
              <a:rPr lang="en-US" altLang="ja-JP" sz="1800" u="sng" dirty="0">
                <a:latin typeface="Meiryo UI"/>
                <a:cs typeface="Meiryo UI"/>
              </a:rPr>
              <a:t>/</a:t>
            </a:r>
            <a:r>
              <a:rPr lang="ja-JP" altLang="en-US" sz="1800" u="sng" dirty="0">
                <a:latin typeface="Meiryo UI"/>
                <a:cs typeface="Meiryo UI"/>
              </a:rPr>
              <a:t>注文」 内容の確認と、受諾</a:t>
            </a:r>
            <a:r>
              <a:rPr lang="en-US" altLang="ja-JP" sz="1800" u="sng" dirty="0">
                <a:latin typeface="Meiryo UI"/>
                <a:cs typeface="Meiryo UI"/>
              </a:rPr>
              <a:t>/</a:t>
            </a:r>
            <a:r>
              <a:rPr lang="ja-JP" altLang="en-US" sz="1800" u="sng" dirty="0">
                <a:latin typeface="Meiryo UI"/>
                <a:cs typeface="Meiryo UI"/>
              </a:rPr>
              <a:t>アクセプト処理の実行</a:t>
            </a:r>
            <a:endParaRPr lang="en-US" altLang="ja-JP" sz="1800" u="sng" spc="-10" dirty="0">
              <a:latin typeface="Meiryo UI"/>
              <a:cs typeface="Meiryo UI"/>
            </a:endParaRPr>
          </a:p>
          <a:p>
            <a:pPr marL="12700">
              <a:spcBef>
                <a:spcPts val="100"/>
              </a:spcBef>
            </a:pPr>
            <a:r>
              <a:rPr lang="ja-JP" altLang="en-US" spc="-10" dirty="0">
                <a:latin typeface="Meiryo UI"/>
                <a:cs typeface="Meiryo UI"/>
              </a:rPr>
              <a:t>　 </a:t>
            </a:r>
            <a:r>
              <a:rPr lang="ja-JP" altLang="en-US" sz="1400" spc="-10" dirty="0">
                <a:latin typeface="Meiryo UI"/>
                <a:cs typeface="Meiryo UI"/>
              </a:rPr>
              <a:t>キンドリルから送付された「作業オーダー</a:t>
            </a:r>
            <a:r>
              <a:rPr lang="en-US" altLang="ja-JP" sz="1400" spc="-10" dirty="0">
                <a:latin typeface="Meiryo UI"/>
                <a:cs typeface="Meiryo UI"/>
              </a:rPr>
              <a:t>/</a:t>
            </a:r>
            <a:r>
              <a:rPr lang="ja-JP" altLang="en-US" sz="1400" spc="-10" dirty="0">
                <a:latin typeface="Meiryo UI"/>
                <a:cs typeface="Meiryo UI"/>
              </a:rPr>
              <a:t>注文内容をご確認いただき、受諾</a:t>
            </a:r>
            <a:r>
              <a:rPr lang="en-US" altLang="ja-JP" sz="1400" spc="-10" dirty="0">
                <a:latin typeface="Meiryo UI"/>
                <a:cs typeface="Meiryo UI"/>
              </a:rPr>
              <a:t>/</a:t>
            </a:r>
            <a:r>
              <a:rPr lang="ja-JP" altLang="en-US" sz="1400" spc="-10" dirty="0">
                <a:latin typeface="Meiryo UI"/>
                <a:cs typeface="Meiryo UI"/>
              </a:rPr>
              <a:t>アクセプト処理を実行していただきます。</a:t>
            </a:r>
            <a:endParaRPr lang="ja-JP" altLang="en-US" sz="1400" dirty="0">
              <a:latin typeface="Meiryo UI"/>
              <a:cs typeface="Meiryo UI"/>
            </a:endParaRPr>
          </a:p>
        </p:txBody>
      </p:sp>
      <p:sp>
        <p:nvSpPr>
          <p:cNvPr id="10" name="object 2">
            <a:extLst>
              <a:ext uri="{FF2B5EF4-FFF2-40B4-BE49-F238E27FC236}">
                <a16:creationId xmlns:a16="http://schemas.microsoft.com/office/drawing/2014/main" id="{7130130A-2FFC-0B76-2064-3ADB943BA5A3}"/>
              </a:ext>
            </a:extLst>
          </p:cNvPr>
          <p:cNvSpPr txBox="1">
            <a:spLocks/>
          </p:cNvSpPr>
          <p:nvPr/>
        </p:nvSpPr>
        <p:spPr>
          <a:xfrm>
            <a:off x="7594600" y="1524000"/>
            <a:ext cx="4241800" cy="448200"/>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spcBef>
                <a:spcPts val="155"/>
              </a:spcBef>
            </a:pPr>
            <a:r>
              <a:rPr lang="ja-JP" altLang="en-US" sz="1400" spc="-15" dirty="0">
                <a:solidFill>
                  <a:srgbClr val="000000"/>
                </a:solidFill>
                <a:latin typeface="Meiryo UI" panose="020B0604030504040204" pitchFamily="50" charset="-128"/>
                <a:ea typeface="Meiryo UI" panose="020B0604030504040204" pitchFamily="50" charset="-128"/>
              </a:rPr>
              <a:t>①対象の選択</a:t>
            </a:r>
            <a:endParaRPr lang="en-US" altLang="ja-JP" sz="1400" spc="-15" dirty="0">
              <a:solidFill>
                <a:srgbClr val="000000"/>
              </a:solidFill>
              <a:latin typeface="Meiryo UI" panose="020B0604030504040204" pitchFamily="50" charset="-128"/>
              <a:ea typeface="Meiryo UI" panose="020B0604030504040204" pitchFamily="50" charset="-128"/>
            </a:endParaRPr>
          </a:p>
          <a:p>
            <a:pPr marL="12700" marR="5080">
              <a:spcBef>
                <a:spcPts val="155"/>
              </a:spcBef>
            </a:pPr>
            <a:r>
              <a:rPr lang="ja-JP" altLang="en-US" sz="1050" spc="-15" dirty="0">
                <a:solidFill>
                  <a:srgbClr val="000000"/>
                </a:solidFill>
                <a:latin typeface="Meiryo UI" panose="020B0604030504040204" pitchFamily="50" charset="-128"/>
                <a:ea typeface="Meiryo UI" panose="020B0604030504040204" pitchFamily="50" charset="-128"/>
              </a:rPr>
              <a:t>作業オーダーの一覧から確認対象を押下して詳細を表示させます。</a:t>
            </a:r>
            <a:endParaRPr lang="en-US" altLang="ja-JP" sz="1050" spc="-15" dirty="0">
              <a:solidFill>
                <a:srgbClr val="000000"/>
              </a:solidFill>
              <a:latin typeface="Meiryo UI" panose="020B0604030504040204" pitchFamily="50" charset="-128"/>
              <a:ea typeface="Meiryo UI" panose="020B0604030504040204" pitchFamily="50" charset="-128"/>
            </a:endParaRPr>
          </a:p>
        </p:txBody>
      </p:sp>
      <p:sp>
        <p:nvSpPr>
          <p:cNvPr id="11" name="object 2">
            <a:extLst>
              <a:ext uri="{FF2B5EF4-FFF2-40B4-BE49-F238E27FC236}">
                <a16:creationId xmlns:a16="http://schemas.microsoft.com/office/drawing/2014/main" id="{DD364109-BB0C-14E9-4C4F-3795B28F89AF}"/>
              </a:ext>
            </a:extLst>
          </p:cNvPr>
          <p:cNvSpPr txBox="1">
            <a:spLocks/>
          </p:cNvSpPr>
          <p:nvPr/>
        </p:nvSpPr>
        <p:spPr>
          <a:xfrm>
            <a:off x="533399" y="3794842"/>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①</a:t>
            </a:r>
            <a:endParaRPr lang="en-US" altLang="ja-JP" sz="1200" b="1" spc="-15" dirty="0">
              <a:latin typeface="Meiryo UI" panose="020B0604030504040204" pitchFamily="50" charset="-128"/>
              <a:ea typeface="Meiryo UI" panose="020B0604030504040204" pitchFamily="50" charset="-128"/>
            </a:endParaRPr>
          </a:p>
        </p:txBody>
      </p:sp>
      <p:sp>
        <p:nvSpPr>
          <p:cNvPr id="14" name="object 2">
            <a:extLst>
              <a:ext uri="{FF2B5EF4-FFF2-40B4-BE49-F238E27FC236}">
                <a16:creationId xmlns:a16="http://schemas.microsoft.com/office/drawing/2014/main" id="{33BEA62D-0751-880E-BCC2-F03D1B647D1F}"/>
              </a:ext>
            </a:extLst>
          </p:cNvPr>
          <p:cNvSpPr txBox="1">
            <a:spLocks/>
          </p:cNvSpPr>
          <p:nvPr/>
        </p:nvSpPr>
        <p:spPr>
          <a:xfrm>
            <a:off x="7594600" y="2057400"/>
            <a:ext cx="4140200" cy="845744"/>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spcBef>
                <a:spcPts val="155"/>
              </a:spcBef>
            </a:pPr>
            <a:r>
              <a:rPr lang="ja-JP" altLang="en-US" sz="1400" spc="-15" dirty="0">
                <a:solidFill>
                  <a:srgbClr val="000000"/>
                </a:solidFill>
                <a:latin typeface="Meiryo UI" panose="020B0604030504040204" pitchFamily="50" charset="-128"/>
                <a:ea typeface="Meiryo UI" panose="020B0604030504040204" pitchFamily="50" charset="-128"/>
              </a:rPr>
              <a:t>②作業オーダーの内容確認</a:t>
            </a:r>
            <a:endParaRPr lang="en-US" altLang="ja-JP" sz="1200" spc="-15" dirty="0">
              <a:solidFill>
                <a:srgbClr val="000000"/>
              </a:solidFill>
              <a:latin typeface="Meiryo UI" panose="020B0604030504040204" pitchFamily="50" charset="-128"/>
              <a:ea typeface="Meiryo UI" panose="020B0604030504040204" pitchFamily="50" charset="-128"/>
            </a:endParaRPr>
          </a:p>
          <a:p>
            <a:pPr marL="12700" marR="5080">
              <a:spcBef>
                <a:spcPts val="155"/>
              </a:spcBef>
            </a:pPr>
            <a:r>
              <a:rPr lang="en-US" altLang="ja-JP" sz="1100" spc="-15" dirty="0">
                <a:solidFill>
                  <a:srgbClr val="000000"/>
                </a:solidFill>
                <a:latin typeface="Meiryo UI" panose="020B0604030504040204" pitchFamily="50" charset="-128"/>
                <a:ea typeface="Meiryo UI" panose="020B0604030504040204" pitchFamily="50" charset="-128"/>
              </a:rPr>
              <a:t>  [Go to Details] </a:t>
            </a:r>
            <a:r>
              <a:rPr lang="ja-JP" altLang="en-US" sz="1100" spc="-15" dirty="0">
                <a:solidFill>
                  <a:srgbClr val="000000"/>
                </a:solidFill>
                <a:latin typeface="Meiryo UI" panose="020B0604030504040204" pitchFamily="50" charset="-128"/>
                <a:ea typeface="Meiryo UI" panose="020B0604030504040204" pitchFamily="50" charset="-128"/>
              </a:rPr>
              <a:t>で確認出来る事</a:t>
            </a:r>
            <a:endParaRPr lang="en-US" altLang="ja-JP" sz="1100" spc="-15" dirty="0">
              <a:solidFill>
                <a:schemeClr val="tx1"/>
              </a:solidFill>
              <a:latin typeface="Meiryo UI" panose="020B0604030504040204" pitchFamily="50" charset="-128"/>
              <a:ea typeface="Meiryo UI" panose="020B0604030504040204" pitchFamily="50" charset="-128"/>
            </a:endParaRPr>
          </a:p>
          <a:p>
            <a:pPr marL="12700" marR="5080">
              <a:spcBef>
                <a:spcPts val="155"/>
              </a:spcBef>
            </a:pPr>
            <a:r>
              <a:rPr lang="ja-JP" altLang="en-US" sz="1100" spc="-15"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 [Posting</a:t>
            </a:r>
            <a:r>
              <a:rPr lang="en-US" altLang="ja-JP" sz="1100" spc="-20" dirty="0">
                <a:solidFill>
                  <a:schemeClr val="tx1"/>
                </a:solidFill>
                <a:latin typeface="Meiryo UI" panose="020B0604030504040204" pitchFamily="50" charset="-128"/>
                <a:ea typeface="Meiryo UI" panose="020B0604030504040204" pitchFamily="50" charset="-128"/>
              </a:rPr>
              <a:t> </a:t>
            </a:r>
            <a:r>
              <a:rPr lang="en-US" altLang="ja-JP" sz="1100" spc="-10" dirty="0">
                <a:solidFill>
                  <a:schemeClr val="tx1"/>
                </a:solidFill>
                <a:latin typeface="Meiryo UI" panose="020B0604030504040204" pitchFamily="50" charset="-128"/>
                <a:ea typeface="Meiryo UI" panose="020B0604030504040204" pitchFamily="50" charset="-128"/>
              </a:rPr>
              <a:t>information]</a:t>
            </a:r>
            <a:r>
              <a:rPr lang="ja-JP" altLang="en-US" sz="1100" spc="-10" dirty="0">
                <a:solidFill>
                  <a:schemeClr val="tx1"/>
                </a:solidFill>
                <a:latin typeface="Meiryo UI" panose="020B0604030504040204" pitchFamily="50" charset="-128"/>
                <a:ea typeface="Meiryo UI" panose="020B0604030504040204" pitchFamily="50" charset="-128"/>
              </a:rPr>
              <a:t>で</a:t>
            </a:r>
            <a:r>
              <a:rPr lang="ja-JP" altLang="en-US" sz="1100" spc="-20" dirty="0">
                <a:solidFill>
                  <a:schemeClr val="tx1"/>
                </a:solidFill>
                <a:latin typeface="Meiryo UI" panose="020B0604030504040204" pitchFamily="50" charset="-128"/>
                <a:ea typeface="Meiryo UI" panose="020B0604030504040204" pitchFamily="50" charset="-128"/>
              </a:rPr>
              <a:t>注文番号が確認できます。</a:t>
            </a:r>
            <a:endParaRPr lang="en-US" altLang="ja-JP" sz="1100" spc="-20" dirty="0">
              <a:solidFill>
                <a:schemeClr val="tx1"/>
              </a:solidFill>
              <a:latin typeface="Meiryo UI" panose="020B0604030504040204" pitchFamily="50" charset="-128"/>
              <a:ea typeface="Meiryo UI" panose="020B0604030504040204" pitchFamily="50" charset="-128"/>
            </a:endParaRPr>
          </a:p>
          <a:p>
            <a:pPr marL="12700" marR="5080">
              <a:spcBef>
                <a:spcPts val="155"/>
              </a:spcBef>
            </a:pPr>
            <a:r>
              <a:rPr lang="en-US" altLang="ja-JP" sz="1100" spc="-20" dirty="0">
                <a:solidFill>
                  <a:schemeClr val="tx1"/>
                </a:solidFill>
                <a:latin typeface="Meiryo UI" panose="020B0604030504040204" pitchFamily="50" charset="-128"/>
                <a:ea typeface="Meiryo UI" panose="020B0604030504040204" pitchFamily="50" charset="-128"/>
              </a:rPr>
              <a:t>   </a:t>
            </a:r>
            <a:r>
              <a:rPr lang="ja-JP" altLang="en-US" sz="1100" spc="-20" dirty="0">
                <a:solidFill>
                  <a:schemeClr val="tx1"/>
                </a:solidFill>
                <a:latin typeface="Meiryo UI" panose="020B0604030504040204" pitchFamily="50" charset="-128"/>
                <a:ea typeface="Meiryo UI" panose="020B0604030504040204" pitchFamily="50" charset="-128"/>
              </a:rPr>
              <a:t> ・ </a:t>
            </a:r>
            <a:r>
              <a:rPr lang="en-US" altLang="ja-JP" sz="1100" spc="-20" dirty="0">
                <a:solidFill>
                  <a:schemeClr val="tx1"/>
                </a:solidFill>
                <a:latin typeface="Meiryo UI" panose="020B0604030504040204" pitchFamily="50" charset="-128"/>
                <a:ea typeface="Meiryo UI" panose="020B0604030504040204" pitchFamily="50" charset="-128"/>
              </a:rPr>
              <a:t>[Accounting]</a:t>
            </a:r>
            <a:r>
              <a:rPr lang="ja-JP" altLang="en-US" sz="1100" spc="-20" dirty="0">
                <a:solidFill>
                  <a:schemeClr val="tx1"/>
                </a:solidFill>
                <a:latin typeface="Meiryo UI" panose="020B0604030504040204" pitchFamily="50" charset="-128"/>
                <a:ea typeface="Meiryo UI" panose="020B0604030504040204" pitchFamily="50" charset="-128"/>
              </a:rPr>
              <a:t> で発注金額が確認できます。</a:t>
            </a:r>
            <a:endParaRPr lang="en-US" altLang="ja-JP" sz="1100" spc="-15" dirty="0">
              <a:solidFill>
                <a:srgbClr val="000000"/>
              </a:solidFill>
              <a:latin typeface="Meiryo UI" panose="020B0604030504040204" pitchFamily="50" charset="-128"/>
              <a:ea typeface="Meiryo UI" panose="020B0604030504040204" pitchFamily="50" charset="-128"/>
            </a:endParaRPr>
          </a:p>
        </p:txBody>
      </p:sp>
      <p:sp>
        <p:nvSpPr>
          <p:cNvPr id="15" name="object 2">
            <a:extLst>
              <a:ext uri="{FF2B5EF4-FFF2-40B4-BE49-F238E27FC236}">
                <a16:creationId xmlns:a16="http://schemas.microsoft.com/office/drawing/2014/main" id="{32FF5F73-7827-01DD-633E-984FCF7AD6FE}"/>
              </a:ext>
            </a:extLst>
          </p:cNvPr>
          <p:cNvSpPr txBox="1">
            <a:spLocks/>
          </p:cNvSpPr>
          <p:nvPr/>
        </p:nvSpPr>
        <p:spPr>
          <a:xfrm>
            <a:off x="3219389" y="3635922"/>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②</a:t>
            </a:r>
            <a:endParaRPr lang="en-US" altLang="ja-JP" sz="1200" b="1" spc="-15" dirty="0">
              <a:latin typeface="Meiryo UI" panose="020B0604030504040204" pitchFamily="50" charset="-128"/>
              <a:ea typeface="Meiryo UI" panose="020B0604030504040204" pitchFamily="50" charset="-128"/>
            </a:endParaRPr>
          </a:p>
        </p:txBody>
      </p:sp>
      <p:sp>
        <p:nvSpPr>
          <p:cNvPr id="16" name="object 2">
            <a:extLst>
              <a:ext uri="{FF2B5EF4-FFF2-40B4-BE49-F238E27FC236}">
                <a16:creationId xmlns:a16="http://schemas.microsoft.com/office/drawing/2014/main" id="{E6359B74-AE53-8DEE-C54B-772718B29AC5}"/>
              </a:ext>
            </a:extLst>
          </p:cNvPr>
          <p:cNvSpPr txBox="1">
            <a:spLocks/>
          </p:cNvSpPr>
          <p:nvPr/>
        </p:nvSpPr>
        <p:spPr>
          <a:xfrm>
            <a:off x="7601009" y="2971800"/>
            <a:ext cx="4436279" cy="650819"/>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spcBef>
                <a:spcPts val="155"/>
              </a:spcBef>
            </a:pPr>
            <a:r>
              <a:rPr lang="ja-JP" altLang="en-US" sz="1400" spc="-15" dirty="0">
                <a:solidFill>
                  <a:srgbClr val="000000"/>
                </a:solidFill>
                <a:latin typeface="Meiryo UI" panose="020B0604030504040204" pitchFamily="50" charset="-128"/>
                <a:ea typeface="Meiryo UI" panose="020B0604030504040204" pitchFamily="50" charset="-128"/>
              </a:rPr>
              <a:t>③</a:t>
            </a:r>
            <a:r>
              <a:rPr lang="en-US" altLang="ja-JP" sz="1400" spc="-15" dirty="0">
                <a:solidFill>
                  <a:srgbClr val="000000"/>
                </a:solidFill>
                <a:latin typeface="Meiryo UI" panose="020B0604030504040204" pitchFamily="50" charset="-128"/>
                <a:ea typeface="Meiryo UI" panose="020B0604030504040204" pitchFamily="50" charset="-128"/>
              </a:rPr>
              <a:t>[Accept/</a:t>
            </a:r>
            <a:r>
              <a:rPr lang="ja-JP" altLang="en-US" sz="1400" spc="-15" dirty="0">
                <a:solidFill>
                  <a:srgbClr val="000000"/>
                </a:solidFill>
                <a:latin typeface="Meiryo UI" panose="020B0604030504040204" pitchFamily="50" charset="-128"/>
                <a:ea typeface="Meiryo UI" panose="020B0604030504040204" pitchFamily="50" charset="-128"/>
              </a:rPr>
              <a:t>承認</a:t>
            </a:r>
            <a:r>
              <a:rPr lang="en-US" altLang="ja-JP" sz="1400" spc="-15" dirty="0">
                <a:solidFill>
                  <a:srgbClr val="000000"/>
                </a:solidFill>
                <a:latin typeface="Meiryo UI" panose="020B0604030504040204" pitchFamily="50" charset="-128"/>
                <a:ea typeface="Meiryo UI" panose="020B0604030504040204" pitchFamily="50" charset="-128"/>
              </a:rPr>
              <a:t>] </a:t>
            </a:r>
            <a:r>
              <a:rPr lang="ja-JP" altLang="en-US" sz="1400" spc="-15" dirty="0">
                <a:solidFill>
                  <a:srgbClr val="000000"/>
                </a:solidFill>
                <a:latin typeface="Meiryo UI" panose="020B0604030504040204" pitchFamily="50" charset="-128"/>
                <a:ea typeface="Meiryo UI" panose="020B0604030504040204" pitchFamily="50" charset="-128"/>
              </a:rPr>
              <a:t>の押下</a:t>
            </a:r>
            <a:endParaRPr lang="en-US" altLang="ja-JP" sz="1200" spc="-15" dirty="0">
              <a:solidFill>
                <a:srgbClr val="000000"/>
              </a:solidFill>
              <a:latin typeface="Meiryo UI" panose="020B0604030504040204" pitchFamily="50" charset="-128"/>
              <a:ea typeface="Meiryo UI" panose="020B0604030504040204" pitchFamily="50" charset="-128"/>
            </a:endParaRPr>
          </a:p>
          <a:p>
            <a:pPr marL="12700" marR="5080">
              <a:spcBef>
                <a:spcPts val="155"/>
              </a:spcBef>
            </a:pPr>
            <a:r>
              <a:rPr lang="ja-JP" altLang="en-US" sz="1050" spc="-15" dirty="0">
                <a:solidFill>
                  <a:srgbClr val="000000"/>
                </a:solidFill>
                <a:latin typeface="Meiryo UI" panose="020B0604030504040204" pitchFamily="50" charset="-128"/>
                <a:ea typeface="Meiryo UI" panose="020B0604030504040204" pitchFamily="50" charset="-128"/>
              </a:rPr>
              <a:t>作業オーダー内容の確認後 </a:t>
            </a:r>
            <a:r>
              <a:rPr lang="en-US" altLang="ja-JP" sz="1050" spc="-15" dirty="0">
                <a:solidFill>
                  <a:srgbClr val="000000"/>
                </a:solidFill>
                <a:latin typeface="Meiryo UI" panose="020B0604030504040204" pitchFamily="50" charset="-128"/>
                <a:ea typeface="Meiryo UI" panose="020B0604030504040204" pitchFamily="50" charset="-128"/>
              </a:rPr>
              <a:t>[Accept/</a:t>
            </a:r>
            <a:r>
              <a:rPr lang="ja-JP" altLang="en-US" sz="1050" spc="-15" dirty="0">
                <a:solidFill>
                  <a:srgbClr val="000000"/>
                </a:solidFill>
                <a:latin typeface="Meiryo UI" panose="020B0604030504040204" pitchFamily="50" charset="-128"/>
                <a:ea typeface="Meiryo UI" panose="020B0604030504040204" pitchFamily="50" charset="-128"/>
              </a:rPr>
              <a:t>承認</a:t>
            </a:r>
            <a:r>
              <a:rPr lang="en-US" altLang="ja-JP" sz="1050" spc="-15" dirty="0">
                <a:solidFill>
                  <a:srgbClr val="000000"/>
                </a:solidFill>
                <a:latin typeface="Meiryo UI" panose="020B0604030504040204" pitchFamily="50" charset="-128"/>
                <a:ea typeface="Meiryo UI" panose="020B0604030504040204" pitchFamily="50" charset="-128"/>
              </a:rPr>
              <a:t>] </a:t>
            </a:r>
            <a:r>
              <a:rPr lang="ja-JP" altLang="en-US" sz="1050" spc="-15" dirty="0">
                <a:solidFill>
                  <a:srgbClr val="000000"/>
                </a:solidFill>
                <a:latin typeface="Meiryo UI" panose="020B0604030504040204" pitchFamily="50" charset="-128"/>
                <a:ea typeface="Meiryo UI" panose="020B0604030504040204" pitchFamily="50" charset="-128"/>
              </a:rPr>
              <a:t>を押下し受諾処理を実行して下さい。</a:t>
            </a:r>
            <a:endParaRPr lang="en-US" altLang="ja-JP" sz="1050" spc="-15" dirty="0">
              <a:solidFill>
                <a:srgbClr val="000000"/>
              </a:solidFill>
              <a:latin typeface="Meiryo UI" panose="020B0604030504040204" pitchFamily="50" charset="-128"/>
              <a:ea typeface="Meiryo UI" panose="020B0604030504040204" pitchFamily="50" charset="-128"/>
            </a:endParaRPr>
          </a:p>
          <a:p>
            <a:pPr marL="12700" marR="5080">
              <a:spcBef>
                <a:spcPts val="155"/>
              </a:spcBef>
            </a:pPr>
            <a:r>
              <a:rPr lang="ja-JP" altLang="en-US" sz="1050" spc="-15" dirty="0">
                <a:solidFill>
                  <a:srgbClr val="000000"/>
                </a:solidFill>
                <a:latin typeface="Meiryo UI" panose="020B0604030504040204" pitchFamily="50" charset="-128"/>
                <a:ea typeface="Meiryo UI" panose="020B0604030504040204" pitchFamily="50" charset="-128"/>
              </a:rPr>
              <a:t>　</a:t>
            </a:r>
            <a:r>
              <a:rPr lang="en-US" altLang="ja-JP" sz="1050" spc="-15" dirty="0">
                <a:solidFill>
                  <a:srgbClr val="000000"/>
                </a:solidFill>
                <a:latin typeface="Meiryo UI" panose="020B0604030504040204" pitchFamily="50" charset="-128"/>
                <a:ea typeface="Meiryo UI" panose="020B0604030504040204" pitchFamily="50" charset="-128"/>
              </a:rPr>
              <a:t>※</a:t>
            </a:r>
            <a:r>
              <a:rPr lang="ja-JP" altLang="en-US" sz="1050" spc="-15" dirty="0">
                <a:solidFill>
                  <a:srgbClr val="000000"/>
                </a:solidFill>
                <a:latin typeface="Meiryo UI" panose="020B0604030504040204" pitchFamily="50" charset="-128"/>
                <a:ea typeface="Meiryo UI" panose="020B0604030504040204" pitchFamily="50" charset="-128"/>
              </a:rPr>
              <a:t>差し戻しが必要なときは </a:t>
            </a:r>
            <a:r>
              <a:rPr lang="en-US" altLang="ja-JP" sz="1050" spc="-15" dirty="0">
                <a:solidFill>
                  <a:srgbClr val="000000"/>
                </a:solidFill>
                <a:latin typeface="Meiryo UI" panose="020B0604030504040204" pitchFamily="50" charset="-128"/>
                <a:ea typeface="Meiryo UI" panose="020B0604030504040204" pitchFamily="50" charset="-128"/>
              </a:rPr>
              <a:t>[Decline/</a:t>
            </a:r>
            <a:r>
              <a:rPr lang="ja-JP" altLang="en-US" sz="1050" spc="-15" dirty="0">
                <a:solidFill>
                  <a:srgbClr val="000000"/>
                </a:solidFill>
                <a:latin typeface="Meiryo UI" panose="020B0604030504040204" pitchFamily="50" charset="-128"/>
                <a:ea typeface="Meiryo UI" panose="020B0604030504040204" pitchFamily="50" charset="-128"/>
              </a:rPr>
              <a:t>却下</a:t>
            </a:r>
            <a:r>
              <a:rPr lang="en-US" altLang="ja-JP" sz="1050" spc="-15" dirty="0">
                <a:solidFill>
                  <a:srgbClr val="000000"/>
                </a:solidFill>
                <a:latin typeface="Meiryo UI" panose="020B0604030504040204" pitchFamily="50" charset="-128"/>
                <a:ea typeface="Meiryo UI" panose="020B0604030504040204" pitchFamily="50" charset="-128"/>
              </a:rPr>
              <a:t>] </a:t>
            </a:r>
            <a:r>
              <a:rPr lang="ja-JP" altLang="en-US" sz="1050" spc="-15" dirty="0">
                <a:solidFill>
                  <a:srgbClr val="000000"/>
                </a:solidFill>
                <a:latin typeface="Meiryo UI" panose="020B0604030504040204" pitchFamily="50" charset="-128"/>
                <a:ea typeface="Meiryo UI" panose="020B0604030504040204" pitchFamily="50" charset="-128"/>
              </a:rPr>
              <a:t>を押下してください。</a:t>
            </a:r>
            <a:endParaRPr lang="en-US" altLang="ja-JP" sz="1050" spc="-15" dirty="0">
              <a:solidFill>
                <a:srgbClr val="000000"/>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CD9C8AD6-4EE5-5510-26E9-A8274C913489}"/>
              </a:ext>
            </a:extLst>
          </p:cNvPr>
          <p:cNvPicPr>
            <a:picLocks noChangeAspect="1"/>
          </p:cNvPicPr>
          <p:nvPr/>
        </p:nvPicPr>
        <p:blipFill>
          <a:blip r:embed="rId3"/>
          <a:stretch>
            <a:fillRect/>
          </a:stretch>
        </p:blipFill>
        <p:spPr>
          <a:xfrm>
            <a:off x="1600200" y="4723363"/>
            <a:ext cx="2248146" cy="1906037"/>
          </a:xfrm>
          <a:prstGeom prst="rect">
            <a:avLst/>
          </a:prstGeom>
          <a:ln w="15875">
            <a:solidFill>
              <a:srgbClr val="FF0000"/>
            </a:solidFill>
          </a:ln>
        </p:spPr>
      </p:pic>
      <p:sp>
        <p:nvSpPr>
          <p:cNvPr id="19" name="正方形/長方形 18">
            <a:extLst>
              <a:ext uri="{FF2B5EF4-FFF2-40B4-BE49-F238E27FC236}">
                <a16:creationId xmlns:a16="http://schemas.microsoft.com/office/drawing/2014/main" id="{2025044B-6B71-2B87-E617-6F93125F595A}"/>
              </a:ext>
            </a:extLst>
          </p:cNvPr>
          <p:cNvSpPr/>
          <p:nvPr/>
        </p:nvSpPr>
        <p:spPr>
          <a:xfrm>
            <a:off x="3276600" y="3886200"/>
            <a:ext cx="762000" cy="230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コネクタ: カギ線 22">
            <a:extLst>
              <a:ext uri="{FF2B5EF4-FFF2-40B4-BE49-F238E27FC236}">
                <a16:creationId xmlns:a16="http://schemas.microsoft.com/office/drawing/2014/main" id="{72859493-6B62-311F-D083-DD39E94BFE11}"/>
              </a:ext>
            </a:extLst>
          </p:cNvPr>
          <p:cNvCxnSpPr>
            <a:cxnSpLocks/>
            <a:stCxn id="19" idx="2"/>
            <a:endCxn id="18" idx="0"/>
          </p:cNvCxnSpPr>
          <p:nvPr/>
        </p:nvCxnSpPr>
        <p:spPr>
          <a:xfrm rot="5400000">
            <a:off x="2887451" y="3953213"/>
            <a:ext cx="606973" cy="933327"/>
          </a:xfrm>
          <a:prstGeom prst="bentConnector3">
            <a:avLst>
              <a:gd name="adj1" fmla="val 1798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D2B613B2-178D-D162-D8BE-0E2BE7126039}"/>
              </a:ext>
            </a:extLst>
          </p:cNvPr>
          <p:cNvCxnSpPr>
            <a:stCxn id="14" idx="1"/>
            <a:endCxn id="19" idx="0"/>
          </p:cNvCxnSpPr>
          <p:nvPr/>
        </p:nvCxnSpPr>
        <p:spPr>
          <a:xfrm rot="10800000" flipV="1">
            <a:off x="3657600" y="2480272"/>
            <a:ext cx="3937000" cy="1405928"/>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34" name="コネクタ: カギ線 33">
            <a:extLst>
              <a:ext uri="{FF2B5EF4-FFF2-40B4-BE49-F238E27FC236}">
                <a16:creationId xmlns:a16="http://schemas.microsoft.com/office/drawing/2014/main" id="{CF1EC771-3788-8C98-BD0B-1D0EE638B7CC}"/>
              </a:ext>
            </a:extLst>
          </p:cNvPr>
          <p:cNvCxnSpPr>
            <a:cxnSpLocks/>
            <a:stCxn id="10" idx="1"/>
            <a:endCxn id="11" idx="0"/>
          </p:cNvCxnSpPr>
          <p:nvPr/>
        </p:nvCxnSpPr>
        <p:spPr>
          <a:xfrm rot="10800000" flipV="1">
            <a:off x="647700" y="1748100"/>
            <a:ext cx="6946900" cy="2046742"/>
          </a:xfrm>
          <a:prstGeom prst="bentConnector2">
            <a:avLst/>
          </a:prstGeom>
        </p:spPr>
        <p:style>
          <a:lnRef idx="1">
            <a:schemeClr val="accent2"/>
          </a:lnRef>
          <a:fillRef idx="0">
            <a:schemeClr val="accent2"/>
          </a:fillRef>
          <a:effectRef idx="0">
            <a:schemeClr val="accent2"/>
          </a:effectRef>
          <a:fontRef idx="minor">
            <a:schemeClr val="tx1"/>
          </a:fontRef>
        </p:style>
      </p:cxnSp>
      <p:pic>
        <p:nvPicPr>
          <p:cNvPr id="46" name="図 45">
            <a:extLst>
              <a:ext uri="{FF2B5EF4-FFF2-40B4-BE49-F238E27FC236}">
                <a16:creationId xmlns:a16="http://schemas.microsoft.com/office/drawing/2014/main" id="{4E4D874A-27A4-123B-0049-C7F15249C81C}"/>
              </a:ext>
            </a:extLst>
          </p:cNvPr>
          <p:cNvPicPr>
            <a:picLocks noChangeAspect="1"/>
          </p:cNvPicPr>
          <p:nvPr/>
        </p:nvPicPr>
        <p:blipFill>
          <a:blip r:embed="rId4"/>
          <a:stretch>
            <a:fillRect/>
          </a:stretch>
        </p:blipFill>
        <p:spPr>
          <a:xfrm>
            <a:off x="4519633" y="4730123"/>
            <a:ext cx="2262167" cy="1899277"/>
          </a:xfrm>
          <a:prstGeom prst="rect">
            <a:avLst/>
          </a:prstGeom>
          <a:ln w="12700">
            <a:solidFill>
              <a:schemeClr val="tx1"/>
            </a:solidFill>
            <a:prstDash val="lgDashDot"/>
          </a:ln>
        </p:spPr>
      </p:pic>
      <p:sp>
        <p:nvSpPr>
          <p:cNvPr id="47" name="正方形/長方形 46">
            <a:extLst>
              <a:ext uri="{FF2B5EF4-FFF2-40B4-BE49-F238E27FC236}">
                <a16:creationId xmlns:a16="http://schemas.microsoft.com/office/drawing/2014/main" id="{5340FF58-77D1-5AC3-73D7-E616DEA85D0E}"/>
              </a:ext>
            </a:extLst>
          </p:cNvPr>
          <p:cNvSpPr/>
          <p:nvPr/>
        </p:nvSpPr>
        <p:spPr>
          <a:xfrm>
            <a:off x="7143872" y="3699373"/>
            <a:ext cx="247528" cy="230190"/>
          </a:xfrm>
          <a:prstGeom prst="rect">
            <a:avLst/>
          </a:prstGeom>
          <a:no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コネクタ: カギ線 47">
            <a:extLst>
              <a:ext uri="{FF2B5EF4-FFF2-40B4-BE49-F238E27FC236}">
                <a16:creationId xmlns:a16="http://schemas.microsoft.com/office/drawing/2014/main" id="{0C8DE31A-60A4-FA9C-6256-81DF1814FC29}"/>
              </a:ext>
            </a:extLst>
          </p:cNvPr>
          <p:cNvCxnSpPr>
            <a:cxnSpLocks/>
            <a:stCxn id="51" idx="1"/>
            <a:endCxn id="46" idx="3"/>
          </p:cNvCxnSpPr>
          <p:nvPr/>
        </p:nvCxnSpPr>
        <p:spPr>
          <a:xfrm rot="10800000" flipV="1">
            <a:off x="6781800" y="5418844"/>
            <a:ext cx="914400" cy="260917"/>
          </a:xfrm>
          <a:prstGeom prst="bentConnector3">
            <a:avLst>
              <a:gd name="adj1" fmla="val 46703"/>
            </a:avLst>
          </a:prstGeom>
          <a:ln w="127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51" name="object 5">
            <a:extLst>
              <a:ext uri="{FF2B5EF4-FFF2-40B4-BE49-F238E27FC236}">
                <a16:creationId xmlns:a16="http://schemas.microsoft.com/office/drawing/2014/main" id="{2CDCBF5D-BD9B-DCE2-6513-530B682084BF}"/>
              </a:ext>
            </a:extLst>
          </p:cNvPr>
          <p:cNvSpPr txBox="1"/>
          <p:nvPr/>
        </p:nvSpPr>
        <p:spPr>
          <a:xfrm>
            <a:off x="7696200" y="5181600"/>
            <a:ext cx="3405270" cy="474489"/>
          </a:xfrm>
          <a:prstGeom prst="rect">
            <a:avLst/>
          </a:prstGeom>
          <a:solidFill>
            <a:schemeClr val="bg1"/>
          </a:solidFill>
          <a:ln>
            <a:solidFill>
              <a:schemeClr val="tx1"/>
            </a:solidFill>
            <a:prstDash val="dashDot"/>
          </a:ln>
        </p:spPr>
        <p:txBody>
          <a:bodyPr vert="horz" wrap="square" lIns="0" tIns="12700" rIns="0" bIns="0" rtlCol="0">
            <a:spAutoFit/>
          </a:bodyPr>
          <a:lstStyle/>
          <a:p>
            <a:pPr marL="12700">
              <a:lnSpc>
                <a:spcPct val="100000"/>
              </a:lnSpc>
              <a:spcBef>
                <a:spcPts val="5"/>
              </a:spcBef>
            </a:pPr>
            <a:r>
              <a:rPr lang="en-US" altLang="ja-JP" sz="1000" spc="-30" dirty="0">
                <a:latin typeface="Meiryo UI"/>
                <a:cs typeface="Meiryo UI"/>
              </a:rPr>
              <a:t>※</a:t>
            </a:r>
            <a:r>
              <a:rPr lang="ja-JP" altLang="en-US" sz="1000" spc="-30" dirty="0">
                <a:latin typeface="Meiryo UI"/>
                <a:cs typeface="Meiryo UI"/>
              </a:rPr>
              <a:t>操作のポイント・・・チャット機能を使ってメッセージの送信が可能です</a:t>
            </a:r>
            <a:endParaRPr lang="en-US" altLang="ja-JP" sz="1000" spc="-30" dirty="0">
              <a:latin typeface="Meiryo UI"/>
              <a:cs typeface="Meiryo UI"/>
            </a:endParaRPr>
          </a:p>
          <a:p>
            <a:pPr marL="12700">
              <a:lnSpc>
                <a:spcPct val="100000"/>
              </a:lnSpc>
              <a:spcBef>
                <a:spcPts val="5"/>
              </a:spcBef>
            </a:pPr>
            <a:r>
              <a:rPr lang="ja-JP" altLang="en-US" sz="1000" spc="-30" dirty="0">
                <a:latin typeface="Meiryo UI"/>
                <a:cs typeface="Meiryo UI"/>
              </a:rPr>
              <a:t>　右上にあるアイコンからもキンドリルへメッセージを送る事ができます。</a:t>
            </a:r>
            <a:endParaRPr lang="en-US" altLang="ja-JP" sz="1000" spc="-30" dirty="0">
              <a:latin typeface="Meiryo UI"/>
              <a:cs typeface="Meiryo UI"/>
            </a:endParaRPr>
          </a:p>
          <a:p>
            <a:pPr marL="12700">
              <a:lnSpc>
                <a:spcPct val="100000"/>
              </a:lnSpc>
              <a:spcBef>
                <a:spcPts val="5"/>
              </a:spcBef>
            </a:pPr>
            <a:r>
              <a:rPr lang="ja-JP" altLang="en-US" sz="1000" spc="-30" dirty="0">
                <a:latin typeface="Meiryo UI"/>
                <a:cs typeface="Meiryo UI"/>
              </a:rPr>
              <a:t>　コミュニケーションの備忘録としても活用いただけます。</a:t>
            </a:r>
            <a:endParaRPr lang="en-US" altLang="ja-JP" sz="1000" spc="-30" dirty="0">
              <a:latin typeface="Meiryo UI"/>
              <a:cs typeface="Meiryo UI"/>
            </a:endParaRPr>
          </a:p>
        </p:txBody>
      </p:sp>
      <p:sp>
        <p:nvSpPr>
          <p:cNvPr id="57" name="object 2">
            <a:extLst>
              <a:ext uri="{FF2B5EF4-FFF2-40B4-BE49-F238E27FC236}">
                <a16:creationId xmlns:a16="http://schemas.microsoft.com/office/drawing/2014/main" id="{211198C4-8AED-260A-11C0-FDF8C811D7D1}"/>
              </a:ext>
            </a:extLst>
          </p:cNvPr>
          <p:cNvSpPr txBox="1">
            <a:spLocks/>
          </p:cNvSpPr>
          <p:nvPr/>
        </p:nvSpPr>
        <p:spPr>
          <a:xfrm>
            <a:off x="6324661" y="3469182"/>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③</a:t>
            </a:r>
            <a:endParaRPr lang="en-US" altLang="ja-JP" sz="1200" b="1" spc="-15" dirty="0">
              <a:latin typeface="Meiryo UI" panose="020B0604030504040204" pitchFamily="50" charset="-128"/>
              <a:ea typeface="Meiryo UI" panose="020B0604030504040204" pitchFamily="50" charset="-128"/>
            </a:endParaRPr>
          </a:p>
        </p:txBody>
      </p:sp>
      <p:cxnSp>
        <p:nvCxnSpPr>
          <p:cNvPr id="58" name="コネクタ: カギ線 57">
            <a:extLst>
              <a:ext uri="{FF2B5EF4-FFF2-40B4-BE49-F238E27FC236}">
                <a16:creationId xmlns:a16="http://schemas.microsoft.com/office/drawing/2014/main" id="{CB4FF778-31C0-8BD6-84BD-6F8282458E3B}"/>
              </a:ext>
            </a:extLst>
          </p:cNvPr>
          <p:cNvCxnSpPr>
            <a:cxnSpLocks/>
            <a:endCxn id="57" idx="3"/>
          </p:cNvCxnSpPr>
          <p:nvPr/>
        </p:nvCxnSpPr>
        <p:spPr>
          <a:xfrm rot="10800000" flipV="1">
            <a:off x="6553263" y="3309956"/>
            <a:ext cx="1066739" cy="27432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66" name="object 15">
            <a:extLst>
              <a:ext uri="{FF2B5EF4-FFF2-40B4-BE49-F238E27FC236}">
                <a16:creationId xmlns:a16="http://schemas.microsoft.com/office/drawing/2014/main" id="{CF07D2A5-BC4B-AEB7-A203-C78CBB89BEB7}"/>
              </a:ext>
            </a:extLst>
          </p:cNvPr>
          <p:cNvSpPr txBox="1"/>
          <p:nvPr/>
        </p:nvSpPr>
        <p:spPr>
          <a:xfrm>
            <a:off x="7682344" y="3733800"/>
            <a:ext cx="4267200" cy="1290738"/>
          </a:xfrm>
          <a:prstGeom prst="rect">
            <a:avLst/>
          </a:prstGeom>
          <a:ln w="12700">
            <a:solidFill>
              <a:srgbClr val="172C51"/>
            </a:solidFill>
          </a:ln>
        </p:spPr>
        <p:txBody>
          <a:bodyPr vert="horz" wrap="square" lIns="0" tIns="53975" rIns="0" bIns="0" rtlCol="0">
            <a:spAutoFit/>
          </a:bodyPr>
          <a:lstStyle/>
          <a:p>
            <a:pPr marL="96520" marR="88900" algn="l">
              <a:lnSpc>
                <a:spcPct val="100000"/>
              </a:lnSpc>
              <a:spcBef>
                <a:spcPts val="425"/>
              </a:spcBef>
            </a:pPr>
            <a:r>
              <a:rPr lang="en-US" altLang="ja-JP" sz="1200" spc="-20" dirty="0">
                <a:solidFill>
                  <a:schemeClr val="tx1"/>
                </a:solidFill>
                <a:latin typeface="Meiryo UI"/>
                <a:cs typeface="Meiryo UI"/>
              </a:rPr>
              <a:t>※</a:t>
            </a:r>
            <a:r>
              <a:rPr lang="en-US" sz="1200" spc="-20" dirty="0">
                <a:solidFill>
                  <a:schemeClr val="tx1"/>
                </a:solidFill>
                <a:latin typeface="Meiryo UI"/>
                <a:cs typeface="Meiryo UI"/>
              </a:rPr>
              <a:t>[</a:t>
            </a:r>
            <a:r>
              <a:rPr sz="1200" spc="-20" dirty="0">
                <a:solidFill>
                  <a:schemeClr val="tx1"/>
                </a:solidFill>
                <a:latin typeface="Meiryo UI"/>
                <a:cs typeface="Meiryo UI"/>
              </a:rPr>
              <a:t>Accept</a:t>
            </a:r>
            <a:r>
              <a:rPr lang="en-US" sz="1200" spc="-20" dirty="0">
                <a:solidFill>
                  <a:schemeClr val="tx1"/>
                </a:solidFill>
                <a:latin typeface="Meiryo UI"/>
                <a:cs typeface="Meiryo UI"/>
              </a:rPr>
              <a:t>/</a:t>
            </a:r>
            <a:r>
              <a:rPr lang="ja-JP" altLang="en-US" sz="1200" spc="-20" dirty="0">
                <a:solidFill>
                  <a:schemeClr val="tx1"/>
                </a:solidFill>
                <a:latin typeface="Meiryo UI"/>
                <a:cs typeface="Meiryo UI"/>
              </a:rPr>
              <a:t>承認</a:t>
            </a:r>
            <a:r>
              <a:rPr lang="en-US" altLang="ja-JP" sz="1200" spc="-20" dirty="0">
                <a:solidFill>
                  <a:schemeClr val="tx1"/>
                </a:solidFill>
                <a:latin typeface="Meiryo UI"/>
                <a:cs typeface="Meiryo UI"/>
              </a:rPr>
              <a:t>] </a:t>
            </a:r>
            <a:r>
              <a:rPr lang="ja-JP" altLang="en-US" sz="1200" spc="-30" dirty="0">
                <a:solidFill>
                  <a:schemeClr val="tx1"/>
                </a:solidFill>
                <a:latin typeface="Meiryo UI"/>
                <a:cs typeface="Meiryo UI"/>
              </a:rPr>
              <a:t>処理とは</a:t>
            </a:r>
            <a:endParaRPr lang="en-US" altLang="ja-JP" sz="1200" spc="-30" dirty="0">
              <a:solidFill>
                <a:schemeClr val="tx1"/>
              </a:solidFill>
              <a:latin typeface="Meiryo UI"/>
              <a:cs typeface="Meiryo UI"/>
            </a:endParaRPr>
          </a:p>
          <a:p>
            <a:pPr marL="96520" marR="88900" algn="l">
              <a:lnSpc>
                <a:spcPct val="100000"/>
              </a:lnSpc>
              <a:spcBef>
                <a:spcPts val="425"/>
              </a:spcBef>
            </a:pPr>
            <a:r>
              <a:rPr lang="ja-JP" altLang="en-US" sz="1050" spc="-30" dirty="0">
                <a:solidFill>
                  <a:schemeClr val="tx1"/>
                </a:solidFill>
                <a:latin typeface="Meiryo UI"/>
                <a:cs typeface="Meiryo UI"/>
              </a:rPr>
              <a:t>キ</a:t>
            </a:r>
            <a:r>
              <a:rPr sz="1050" spc="-30" dirty="0" err="1">
                <a:solidFill>
                  <a:schemeClr val="tx1"/>
                </a:solidFill>
                <a:latin typeface="Meiryo UI"/>
                <a:cs typeface="Meiryo UI"/>
              </a:rPr>
              <a:t>ンドリルからの</a:t>
            </a:r>
            <a:r>
              <a:rPr lang="ja-JP" altLang="en-US" sz="1050" spc="-30" dirty="0">
                <a:solidFill>
                  <a:schemeClr val="tx1"/>
                </a:solidFill>
                <a:latin typeface="Meiryo UI"/>
                <a:cs typeface="Meiryo UI"/>
              </a:rPr>
              <a:t>作業オーダー</a:t>
            </a:r>
            <a:r>
              <a:rPr sz="1050" spc="-30" dirty="0" err="1">
                <a:solidFill>
                  <a:schemeClr val="tx1"/>
                </a:solidFill>
                <a:latin typeface="Meiryo UI"/>
                <a:cs typeface="Meiryo UI"/>
              </a:rPr>
              <a:t>及び注文を受諾することを意味し</a:t>
            </a:r>
            <a:r>
              <a:rPr lang="ja-JP" altLang="en-US" sz="1050" spc="-30" dirty="0">
                <a:solidFill>
                  <a:schemeClr val="tx1"/>
                </a:solidFill>
                <a:latin typeface="Meiryo UI"/>
                <a:cs typeface="Meiryo UI"/>
              </a:rPr>
              <a:t>ます。</a:t>
            </a:r>
            <a:endParaRPr lang="en-US" altLang="ja-JP" sz="1050" spc="-30" dirty="0">
              <a:solidFill>
                <a:schemeClr val="tx1"/>
              </a:solidFill>
              <a:latin typeface="Meiryo UI"/>
              <a:cs typeface="Meiryo UI"/>
            </a:endParaRPr>
          </a:p>
          <a:p>
            <a:pPr marL="96520" marR="88900" algn="l">
              <a:lnSpc>
                <a:spcPct val="100000"/>
              </a:lnSpc>
              <a:spcBef>
                <a:spcPts val="425"/>
              </a:spcBef>
            </a:pPr>
            <a:r>
              <a:rPr sz="1050" spc="-30" dirty="0" err="1">
                <a:solidFill>
                  <a:schemeClr val="tx1"/>
                </a:solidFill>
                <a:latin typeface="Meiryo UI"/>
                <a:cs typeface="Meiryo UI"/>
              </a:rPr>
              <a:t>これにより</a:t>
            </a:r>
            <a:r>
              <a:rPr lang="ja-JP" altLang="en-US" sz="1050" spc="-30" dirty="0">
                <a:solidFill>
                  <a:schemeClr val="tx1"/>
                </a:solidFill>
                <a:latin typeface="Meiryo UI"/>
                <a:cs typeface="Meiryo UI"/>
              </a:rPr>
              <a:t>、</a:t>
            </a:r>
            <a:r>
              <a:rPr sz="1050" spc="-30" dirty="0" err="1">
                <a:solidFill>
                  <a:schemeClr val="tx1"/>
                </a:solidFill>
                <a:latin typeface="Meiryo UI"/>
                <a:cs typeface="Meiryo UI"/>
              </a:rPr>
              <a:t>派遣開始日か</a:t>
            </a:r>
            <a:r>
              <a:rPr sz="1050" spc="-35" dirty="0" err="1">
                <a:solidFill>
                  <a:schemeClr val="tx1"/>
                </a:solidFill>
                <a:latin typeface="Meiryo UI"/>
                <a:cs typeface="Meiryo UI"/>
              </a:rPr>
              <a:t>ら派遣社員が仕事開始できるようになり</a:t>
            </a:r>
            <a:r>
              <a:rPr sz="1050" spc="-35" dirty="0">
                <a:solidFill>
                  <a:schemeClr val="tx1"/>
                </a:solidFill>
                <a:latin typeface="Meiryo UI"/>
                <a:cs typeface="Meiryo UI"/>
              </a:rPr>
              <a:t>、</a:t>
            </a:r>
            <a:endParaRPr lang="en-US" sz="1050" spc="-35" dirty="0">
              <a:solidFill>
                <a:schemeClr val="tx1"/>
              </a:solidFill>
              <a:latin typeface="Meiryo UI"/>
              <a:cs typeface="Meiryo UI"/>
            </a:endParaRPr>
          </a:p>
          <a:p>
            <a:pPr marL="96520" marR="88900" algn="l">
              <a:spcBef>
                <a:spcPts val="425"/>
              </a:spcBef>
            </a:pPr>
            <a:r>
              <a:rPr sz="1050" spc="-35" dirty="0" err="1">
                <a:solidFill>
                  <a:schemeClr val="tx1"/>
                </a:solidFill>
                <a:latin typeface="Meiryo UI"/>
                <a:cs typeface="Meiryo UI"/>
              </a:rPr>
              <a:t>派</a:t>
            </a:r>
            <a:r>
              <a:rPr sz="1050" spc="-30" dirty="0" err="1">
                <a:solidFill>
                  <a:schemeClr val="tx1"/>
                </a:solidFill>
                <a:latin typeface="Meiryo UI"/>
                <a:cs typeface="Meiryo UI"/>
              </a:rPr>
              <a:t>遣個別契約を締結</a:t>
            </a:r>
            <a:r>
              <a:rPr lang="ja-JP" altLang="en-US" sz="1050" spc="-30" dirty="0">
                <a:solidFill>
                  <a:schemeClr val="tx1"/>
                </a:solidFill>
                <a:latin typeface="Meiryo UI"/>
                <a:cs typeface="Meiryo UI"/>
              </a:rPr>
              <a:t>したことを意味します</a:t>
            </a:r>
            <a:r>
              <a:rPr sz="1050" spc="-30" dirty="0">
                <a:solidFill>
                  <a:schemeClr val="tx1"/>
                </a:solidFill>
                <a:latin typeface="Meiryo UI"/>
                <a:cs typeface="Meiryo UI"/>
              </a:rPr>
              <a:t>。</a:t>
            </a:r>
            <a:r>
              <a:rPr lang="ja-JP" altLang="en-US" sz="1050" spc="-20" dirty="0">
                <a:solidFill>
                  <a:schemeClr val="tx1"/>
                </a:solidFill>
                <a:latin typeface="Meiryo UI" panose="020B0604030504040204" pitchFamily="50" charset="-128"/>
                <a:ea typeface="Meiryo UI" panose="020B0604030504040204" pitchFamily="50" charset="-128"/>
              </a:rPr>
              <a:t>作業オーダーを受諾するか否かは、候補者の方にご確認いただき処理を進めてください。</a:t>
            </a:r>
            <a:endParaRPr lang="en-US" altLang="ja-JP" sz="1050" spc="-20" dirty="0">
              <a:solidFill>
                <a:schemeClr val="tx1"/>
              </a:solidFill>
              <a:latin typeface="Meiryo UI" panose="020B0604030504040204" pitchFamily="50" charset="-128"/>
              <a:ea typeface="Meiryo UI" panose="020B0604030504040204" pitchFamily="50" charset="-128"/>
            </a:endParaRPr>
          </a:p>
          <a:p>
            <a:pPr marL="96520" marR="88900" algn="l">
              <a:spcBef>
                <a:spcPts val="425"/>
              </a:spcBef>
            </a:pPr>
            <a:r>
              <a:rPr lang="ja-JP" altLang="en-US" sz="1050" b="1" spc="-20" dirty="0">
                <a:solidFill>
                  <a:schemeClr val="tx1"/>
                </a:solidFill>
                <a:latin typeface="Meiryo UI"/>
                <a:cs typeface="Meiryo UI"/>
              </a:rPr>
              <a:t>注）</a:t>
            </a:r>
            <a:r>
              <a:rPr lang="en-US" altLang="ja-JP" sz="1050" b="1" spc="-20" dirty="0">
                <a:solidFill>
                  <a:schemeClr val="tx1"/>
                </a:solidFill>
                <a:latin typeface="Meiryo UI"/>
                <a:cs typeface="Meiryo UI"/>
              </a:rPr>
              <a:t>[Accept/</a:t>
            </a:r>
            <a:r>
              <a:rPr lang="ja-JP" altLang="en-US" sz="1050" b="1" spc="-20" dirty="0">
                <a:solidFill>
                  <a:schemeClr val="tx1"/>
                </a:solidFill>
                <a:latin typeface="Meiryo UI"/>
                <a:cs typeface="Meiryo UI"/>
              </a:rPr>
              <a:t>承認</a:t>
            </a:r>
            <a:r>
              <a:rPr lang="en-US" altLang="ja-JP" sz="1050" b="1" spc="-20" dirty="0">
                <a:solidFill>
                  <a:schemeClr val="tx1"/>
                </a:solidFill>
                <a:latin typeface="Meiryo UI"/>
                <a:cs typeface="Meiryo UI"/>
              </a:rPr>
              <a:t>] </a:t>
            </a:r>
            <a:r>
              <a:rPr lang="ja-JP" altLang="en-US" sz="1050" b="1" spc="-30" dirty="0">
                <a:solidFill>
                  <a:schemeClr val="tx1"/>
                </a:solidFill>
                <a:latin typeface="Meiryo UI"/>
                <a:cs typeface="Meiryo UI"/>
              </a:rPr>
              <a:t>処理の期日は</a:t>
            </a:r>
            <a:r>
              <a:rPr lang="ja-JP" altLang="en-US" sz="1050" b="1" spc="-20" dirty="0">
                <a:solidFill>
                  <a:schemeClr val="tx1"/>
                </a:solidFill>
                <a:latin typeface="Meiryo UI" panose="020B0604030504040204" pitchFamily="50" charset="-128"/>
                <a:ea typeface="Meiryo UI" panose="020B0604030504040204" pitchFamily="50" charset="-128"/>
              </a:rPr>
              <a:t>、派遣開始日前までです。</a:t>
            </a:r>
            <a:endParaRPr lang="ja-JP" altLang="en-US" sz="1050" b="1" spc="-40" dirty="0">
              <a:solidFill>
                <a:schemeClr val="tx1"/>
              </a:solidFill>
              <a:latin typeface="Meiryo UI" panose="020B0604030504040204" pitchFamily="50" charset="-128"/>
              <a:ea typeface="Meiryo UI" panose="020B0604030504040204" pitchFamily="50" charset="-128"/>
            </a:endParaRPr>
          </a:p>
        </p:txBody>
      </p:sp>
      <p:sp>
        <p:nvSpPr>
          <p:cNvPr id="79" name="object 2">
            <a:extLst>
              <a:ext uri="{FF2B5EF4-FFF2-40B4-BE49-F238E27FC236}">
                <a16:creationId xmlns:a16="http://schemas.microsoft.com/office/drawing/2014/main" id="{88CE1F9B-E814-42D4-EC74-801C7B0CD942}"/>
              </a:ext>
            </a:extLst>
          </p:cNvPr>
          <p:cNvSpPr txBox="1">
            <a:spLocks/>
          </p:cNvSpPr>
          <p:nvPr/>
        </p:nvSpPr>
        <p:spPr>
          <a:xfrm>
            <a:off x="7696199" y="5791200"/>
            <a:ext cx="3962401" cy="748282"/>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spcBef>
                <a:spcPts val="155"/>
              </a:spcBef>
            </a:pPr>
            <a:r>
              <a:rPr lang="ja-JP" altLang="en-US" sz="1100" spc="-15" dirty="0">
                <a:solidFill>
                  <a:srgbClr val="000000"/>
                </a:solidFill>
                <a:latin typeface="Meiryo UI" panose="020B0604030504040204" pitchFamily="50" charset="-128"/>
                <a:ea typeface="Meiryo UI" panose="020B0604030504040204" pitchFamily="50" charset="-128"/>
              </a:rPr>
              <a:t>受諾</a:t>
            </a:r>
            <a:r>
              <a:rPr lang="en-US" altLang="ja-JP" sz="1100" spc="-15" dirty="0">
                <a:solidFill>
                  <a:srgbClr val="000000"/>
                </a:solidFill>
                <a:latin typeface="Meiryo UI" panose="020B0604030504040204" pitchFamily="50" charset="-128"/>
                <a:ea typeface="Meiryo UI" panose="020B0604030504040204" pitchFamily="50" charset="-128"/>
              </a:rPr>
              <a:t>/</a:t>
            </a:r>
            <a:r>
              <a:rPr lang="ja-JP" altLang="en-US" sz="1100" spc="-15" dirty="0">
                <a:solidFill>
                  <a:srgbClr val="000000"/>
                </a:solidFill>
                <a:latin typeface="Meiryo UI" panose="020B0604030504040204" pitchFamily="50" charset="-128"/>
                <a:ea typeface="Meiryo UI" panose="020B0604030504040204" pitchFamily="50" charset="-128"/>
              </a:rPr>
              <a:t>アクセプト処理の実行は以上です。</a:t>
            </a:r>
            <a:br>
              <a:rPr lang="en-US" altLang="ja-JP" sz="1100" spc="-15" dirty="0">
                <a:solidFill>
                  <a:srgbClr val="000000"/>
                </a:solidFill>
                <a:latin typeface="Meiryo UI" panose="020B0604030504040204" pitchFamily="50" charset="-128"/>
                <a:ea typeface="Meiryo UI" panose="020B0604030504040204" pitchFamily="50" charset="-128"/>
              </a:rPr>
            </a:br>
            <a:endParaRPr lang="en-US" altLang="ja-JP" sz="1100" spc="-15" dirty="0">
              <a:solidFill>
                <a:srgbClr val="000000"/>
              </a:solidFill>
              <a:latin typeface="Meiryo UI" panose="020B0604030504040204" pitchFamily="50" charset="-128"/>
              <a:ea typeface="Meiryo UI" panose="020B0604030504040204" pitchFamily="50" charset="-128"/>
            </a:endParaRPr>
          </a:p>
          <a:p>
            <a:pPr marL="12700" marR="5080">
              <a:spcBef>
                <a:spcPts val="155"/>
              </a:spcBef>
            </a:pPr>
            <a:r>
              <a:rPr lang="ja-JP" altLang="en-US" sz="1100" spc="-15" dirty="0">
                <a:solidFill>
                  <a:srgbClr val="000000"/>
                </a:solidFill>
                <a:latin typeface="Meiryo UI" panose="020B0604030504040204" pitchFamily="50" charset="-128"/>
                <a:ea typeface="Meiryo UI" panose="020B0604030504040204" pitchFamily="50" charset="-128"/>
              </a:rPr>
              <a:t>次のページでは勤務開始前にに必要な「審査」と「</a:t>
            </a:r>
            <a:r>
              <a:rPr lang="en-US" altLang="ja-JP" sz="1100" spc="-15" dirty="0">
                <a:solidFill>
                  <a:srgbClr val="000000"/>
                </a:solidFill>
                <a:latin typeface="Meiryo UI" panose="020B0604030504040204" pitchFamily="50" charset="-128"/>
                <a:ea typeface="Meiryo UI" panose="020B0604030504040204" pitchFamily="50" charset="-128"/>
              </a:rPr>
              <a:t>Fieldglass</a:t>
            </a:r>
            <a:r>
              <a:rPr lang="ja-JP" altLang="en-US" sz="1100" spc="-15" dirty="0">
                <a:solidFill>
                  <a:srgbClr val="000000"/>
                </a:solidFill>
                <a:latin typeface="Meiryo UI" panose="020B0604030504040204" pitchFamily="50" charset="-128"/>
                <a:ea typeface="Meiryo UI" panose="020B0604030504040204" pitchFamily="50" charset="-128"/>
              </a:rPr>
              <a:t>登録」の</a:t>
            </a:r>
            <a:br>
              <a:rPr lang="en-US" altLang="ja-JP" sz="1100" spc="-15" dirty="0">
                <a:solidFill>
                  <a:srgbClr val="000000"/>
                </a:solidFill>
                <a:latin typeface="Meiryo UI" panose="020B0604030504040204" pitchFamily="50" charset="-128"/>
                <a:ea typeface="Meiryo UI" panose="020B0604030504040204" pitchFamily="50" charset="-128"/>
              </a:rPr>
            </a:br>
            <a:r>
              <a:rPr lang="ja-JP" altLang="en-US" sz="1100" spc="-15" dirty="0">
                <a:solidFill>
                  <a:srgbClr val="000000"/>
                </a:solidFill>
                <a:latin typeface="Meiryo UI" panose="020B0604030504040204" pitchFamily="50" charset="-128"/>
                <a:ea typeface="Meiryo UI" panose="020B0604030504040204" pitchFamily="50" charset="-128"/>
              </a:rPr>
              <a:t>案内をお送りするための入力について説明しています。</a:t>
            </a:r>
            <a:endParaRPr lang="en-US" altLang="ja-JP" sz="1100" spc="-15" dirty="0">
              <a:solidFill>
                <a:srgbClr val="000000"/>
              </a:solidFill>
              <a:latin typeface="Meiryo UI" panose="020B0604030504040204" pitchFamily="50" charset="-128"/>
              <a:ea typeface="Meiryo UI" panose="020B0604030504040204" pitchFamily="50" charset="-128"/>
            </a:endParaRPr>
          </a:p>
        </p:txBody>
      </p:sp>
      <p:cxnSp>
        <p:nvCxnSpPr>
          <p:cNvPr id="6" name="コネクタ: カギ線 5">
            <a:extLst>
              <a:ext uri="{FF2B5EF4-FFF2-40B4-BE49-F238E27FC236}">
                <a16:creationId xmlns:a16="http://schemas.microsoft.com/office/drawing/2014/main" id="{39757C51-2A00-C892-ACFD-C93018071931}"/>
              </a:ext>
            </a:extLst>
          </p:cNvPr>
          <p:cNvCxnSpPr>
            <a:cxnSpLocks/>
            <a:stCxn id="51" idx="1"/>
            <a:endCxn id="47" idx="2"/>
          </p:cNvCxnSpPr>
          <p:nvPr/>
        </p:nvCxnSpPr>
        <p:spPr>
          <a:xfrm rot="10800000">
            <a:off x="7267636" y="3929563"/>
            <a:ext cx="428564" cy="1489282"/>
          </a:xfrm>
          <a:prstGeom prst="bentConnector2">
            <a:avLst/>
          </a:prstGeom>
          <a:ln w="127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pic>
        <p:nvPicPr>
          <p:cNvPr id="2" name="Picture 2" descr="Organizational Logo">
            <a:extLst>
              <a:ext uri="{FF2B5EF4-FFF2-40B4-BE49-F238E27FC236}">
                <a16:creationId xmlns:a16="http://schemas.microsoft.com/office/drawing/2014/main" id="{DD34B5F4-4364-D516-AAB1-3FB14E842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06" y="0"/>
            <a:ext cx="1246094" cy="5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3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スライド番号プレースホルダー 24">
            <a:extLst>
              <a:ext uri="{FF2B5EF4-FFF2-40B4-BE49-F238E27FC236}">
                <a16:creationId xmlns:a16="http://schemas.microsoft.com/office/drawing/2014/main" id="{D5F01D79-95EB-9664-3FB5-839D13BEA795}"/>
              </a:ext>
            </a:extLst>
          </p:cNvPr>
          <p:cNvSpPr>
            <a:spLocks noGrp="1"/>
          </p:cNvSpPr>
          <p:nvPr>
            <p:ph type="sldNum" sz="quarter" idx="7"/>
          </p:nvPr>
        </p:nvSpPr>
        <p:spPr>
          <a:xfrm>
            <a:off x="11446356" y="6477000"/>
            <a:ext cx="440844" cy="342900"/>
          </a:xfrm>
        </p:spPr>
        <p:txBody>
          <a:bodyPr/>
          <a:lstStyle/>
          <a:p>
            <a:fld id="{B6F15528-21DE-4FAA-801E-634DDDAF4B2B}" type="slidenum">
              <a:rPr lang="en-US" altLang="ja-JP" smtClean="0"/>
              <a:t>18</a:t>
            </a:fld>
            <a:endParaRPr lang="ja-JP" altLang="en-US" dirty="0"/>
          </a:p>
        </p:txBody>
      </p:sp>
      <p:sp>
        <p:nvSpPr>
          <p:cNvPr id="24" name="object 2">
            <a:extLst>
              <a:ext uri="{FF2B5EF4-FFF2-40B4-BE49-F238E27FC236}">
                <a16:creationId xmlns:a16="http://schemas.microsoft.com/office/drawing/2014/main" id="{1F5F85F1-9DED-B0F8-EEC8-4B49690E3879}"/>
              </a:ext>
            </a:extLst>
          </p:cNvPr>
          <p:cNvSpPr txBox="1">
            <a:spLocks/>
          </p:cNvSpPr>
          <p:nvPr/>
        </p:nvSpPr>
        <p:spPr>
          <a:xfrm>
            <a:off x="228600" y="5322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Step2.</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発注の受諾</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アクセプト</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処理</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14" name="object 13">
            <a:extLst>
              <a:ext uri="{FF2B5EF4-FFF2-40B4-BE49-F238E27FC236}">
                <a16:creationId xmlns:a16="http://schemas.microsoft.com/office/drawing/2014/main" id="{B6F7B017-7843-94E7-6DF4-04DA1C46AF0F}"/>
              </a:ext>
            </a:extLst>
          </p:cNvPr>
          <p:cNvSpPr txBox="1"/>
          <p:nvPr/>
        </p:nvSpPr>
        <p:spPr>
          <a:xfrm>
            <a:off x="457200" y="1017635"/>
            <a:ext cx="11353800" cy="1400383"/>
          </a:xfrm>
          <a:prstGeom prst="rect">
            <a:avLst/>
          </a:prstGeom>
        </p:spPr>
        <p:txBody>
          <a:bodyPr vert="horz" wrap="square" lIns="0" tIns="12700" rIns="0" bIns="0" rtlCol="0">
            <a:spAutoFit/>
          </a:bodyPr>
          <a:lstStyle/>
          <a:p>
            <a:pPr marL="12700">
              <a:lnSpc>
                <a:spcPct val="100000"/>
              </a:lnSpc>
              <a:spcBef>
                <a:spcPts val="100"/>
              </a:spcBef>
            </a:pPr>
            <a:r>
              <a:rPr lang="en-US" altLang="ja-JP" u="sng" spc="-10" dirty="0">
                <a:latin typeface="Meiryo UI"/>
                <a:cs typeface="Meiryo UI"/>
              </a:rPr>
              <a:t>3.</a:t>
            </a:r>
            <a:r>
              <a:rPr lang="ja-JP" altLang="en-US" u="sng" spc="-10" dirty="0">
                <a:latin typeface="Meiryo UI"/>
                <a:cs typeface="Meiryo UI"/>
              </a:rPr>
              <a:t>　</a:t>
            </a:r>
            <a:r>
              <a:rPr lang="ja-JP" altLang="en-US" sz="1800" u="sng" dirty="0">
                <a:latin typeface="Meiryo UI"/>
                <a:cs typeface="Meiryo UI"/>
              </a:rPr>
              <a:t>「作業オーダー</a:t>
            </a:r>
            <a:r>
              <a:rPr lang="en-US" altLang="ja-JP" sz="1800" u="sng" dirty="0">
                <a:latin typeface="Meiryo UI"/>
                <a:cs typeface="Meiryo UI"/>
              </a:rPr>
              <a:t>/</a:t>
            </a:r>
            <a:r>
              <a:rPr lang="ja-JP" altLang="en-US" sz="1800" u="sng" dirty="0">
                <a:latin typeface="Meiryo UI"/>
                <a:cs typeface="Meiryo UI"/>
              </a:rPr>
              <a:t>注文」の 受諾</a:t>
            </a:r>
            <a:r>
              <a:rPr lang="en-US" altLang="ja-JP" sz="1800" u="sng" dirty="0">
                <a:latin typeface="Meiryo UI"/>
                <a:cs typeface="Meiryo UI"/>
              </a:rPr>
              <a:t>/</a:t>
            </a:r>
            <a:r>
              <a:rPr lang="ja-JP" altLang="en-US" sz="1800" u="sng" dirty="0">
                <a:latin typeface="Meiryo UI"/>
                <a:cs typeface="Meiryo UI"/>
              </a:rPr>
              <a:t>アクセプト 後の入力と提出</a:t>
            </a:r>
            <a:endParaRPr lang="en-US" altLang="ja-JP" sz="1800" u="sng" spc="-10" dirty="0">
              <a:latin typeface="Meiryo UI"/>
              <a:cs typeface="Meiryo UI"/>
            </a:endParaRPr>
          </a:p>
          <a:p>
            <a:pPr marL="12700">
              <a:spcBef>
                <a:spcPts val="100"/>
              </a:spcBef>
            </a:pPr>
            <a:r>
              <a:rPr lang="ja-JP" altLang="en-US" spc="-10" dirty="0">
                <a:latin typeface="Meiryo UI"/>
                <a:cs typeface="Meiryo UI"/>
              </a:rPr>
              <a:t>　 </a:t>
            </a:r>
            <a:r>
              <a:rPr lang="ja-JP" altLang="en-US" sz="1400" spc="-10" dirty="0">
                <a:latin typeface="Meiryo UI"/>
                <a:cs typeface="Meiryo UI"/>
              </a:rPr>
              <a:t>受諾</a:t>
            </a:r>
            <a:r>
              <a:rPr lang="en-US" altLang="ja-JP" sz="1400" spc="-10" dirty="0">
                <a:latin typeface="Meiryo UI"/>
                <a:cs typeface="Meiryo UI"/>
              </a:rPr>
              <a:t>/</a:t>
            </a:r>
            <a:r>
              <a:rPr lang="ja-JP" altLang="en-US" sz="1400" spc="-10" dirty="0">
                <a:latin typeface="Meiryo UI"/>
                <a:cs typeface="Meiryo UI"/>
              </a:rPr>
              <a:t>アクセプト処理の実行の後、候補者が派遣社員として勤務を開始するく前に必要な登録等をご案内する 「通知先」 の入力をお願いいたします。</a:t>
            </a:r>
            <a:endParaRPr lang="en-US" altLang="ja-JP" sz="1400" spc="-10" dirty="0">
              <a:latin typeface="Meiryo UI"/>
              <a:cs typeface="Meiryo UI"/>
            </a:endParaRPr>
          </a:p>
          <a:p>
            <a:pPr marL="12700">
              <a:spcBef>
                <a:spcPts val="100"/>
              </a:spcBef>
            </a:pPr>
            <a:endParaRPr lang="en-US" altLang="ja-JP" sz="1000" spc="-10" dirty="0">
              <a:latin typeface="Meiryo UI"/>
              <a:cs typeface="Meiryo UI"/>
            </a:endParaRPr>
          </a:p>
          <a:p>
            <a:pPr marL="12700">
              <a:spcBef>
                <a:spcPts val="100"/>
              </a:spcBef>
            </a:pPr>
            <a:r>
              <a:rPr lang="ja-JP" altLang="en-US" sz="1400" spc="-10" dirty="0">
                <a:latin typeface="Meiryo UI"/>
                <a:cs typeface="Meiryo UI"/>
              </a:rPr>
              <a:t>　　　入力頂いた通知先へお送りするご案内は以下の</a:t>
            </a:r>
            <a:r>
              <a:rPr lang="en-US" altLang="ja-JP" sz="1400" spc="-10" dirty="0">
                <a:latin typeface="Meiryo UI"/>
                <a:cs typeface="Meiryo UI"/>
              </a:rPr>
              <a:t>2</a:t>
            </a:r>
            <a:r>
              <a:rPr lang="ja-JP" altLang="en-US" sz="1400" spc="-10" dirty="0">
                <a:latin typeface="Meiryo UI"/>
                <a:cs typeface="Meiryo UI"/>
              </a:rPr>
              <a:t>点です。</a:t>
            </a:r>
            <a:endParaRPr lang="en-US" altLang="ja-JP" sz="1400" spc="-10" dirty="0">
              <a:latin typeface="Meiryo UI"/>
              <a:cs typeface="Meiryo UI"/>
            </a:endParaRPr>
          </a:p>
          <a:p>
            <a:pPr marL="12700">
              <a:spcBef>
                <a:spcPts val="100"/>
              </a:spcBef>
            </a:pPr>
            <a:r>
              <a:rPr lang="ja-JP" altLang="en-US" sz="1400" spc="-10" dirty="0">
                <a:latin typeface="Meiryo UI"/>
                <a:cs typeface="Meiryo UI"/>
              </a:rPr>
              <a:t>　　　　</a:t>
            </a:r>
            <a:r>
              <a:rPr lang="ja-JP" altLang="en-US" sz="1200" spc="-10" dirty="0">
                <a:latin typeface="Meiryo UI"/>
                <a:cs typeface="Meiryo UI"/>
              </a:rPr>
              <a:t>・ ご案内①  候補者の審査実施のお願い</a:t>
            </a:r>
            <a:endParaRPr lang="en-US" altLang="ja-JP" sz="1200" spc="-10" dirty="0">
              <a:latin typeface="Meiryo UI"/>
              <a:cs typeface="Meiryo UI"/>
            </a:endParaRPr>
          </a:p>
          <a:p>
            <a:pPr marL="12700">
              <a:spcBef>
                <a:spcPts val="100"/>
              </a:spcBef>
            </a:pPr>
            <a:r>
              <a:rPr lang="ja-JP" altLang="en-US" sz="1200" spc="-10" dirty="0">
                <a:latin typeface="Meiryo UI"/>
                <a:cs typeface="Meiryo UI"/>
              </a:rPr>
              <a:t>　　　　 ・ ご案内②　派遣社員の「</a:t>
            </a:r>
            <a:r>
              <a:rPr lang="en-US" altLang="ja-JP" sz="1200" spc="-10" dirty="0">
                <a:latin typeface="Meiryo UI"/>
                <a:cs typeface="Meiryo UI"/>
              </a:rPr>
              <a:t>Fieldglass</a:t>
            </a:r>
            <a:r>
              <a:rPr lang="ja-JP" altLang="en-US" sz="1200" spc="-10" dirty="0">
                <a:latin typeface="Meiryo UI"/>
                <a:cs typeface="Meiryo UI"/>
              </a:rPr>
              <a:t>の登録」 </a:t>
            </a:r>
            <a:endParaRPr lang="en-US" altLang="ja-JP" sz="1200" spc="-10" dirty="0">
              <a:latin typeface="Meiryo UI"/>
              <a:cs typeface="Meiryo UI"/>
            </a:endParaRPr>
          </a:p>
        </p:txBody>
      </p:sp>
      <p:pic>
        <p:nvPicPr>
          <p:cNvPr id="8" name="object 8"/>
          <p:cNvPicPr/>
          <p:nvPr/>
        </p:nvPicPr>
        <p:blipFill>
          <a:blip r:embed="rId2" cstate="print"/>
          <a:stretch>
            <a:fillRect/>
          </a:stretch>
        </p:blipFill>
        <p:spPr>
          <a:xfrm>
            <a:off x="4648200" y="4514181"/>
            <a:ext cx="1739181" cy="1863759"/>
          </a:xfrm>
          <a:prstGeom prst="rect">
            <a:avLst/>
          </a:prstGeom>
          <a:ln>
            <a:solidFill>
              <a:schemeClr val="bg1">
                <a:lumMod val="75000"/>
              </a:schemeClr>
            </a:solidFill>
          </a:ln>
        </p:spPr>
      </p:pic>
      <p:sp>
        <p:nvSpPr>
          <p:cNvPr id="7" name="object 13">
            <a:extLst>
              <a:ext uri="{FF2B5EF4-FFF2-40B4-BE49-F238E27FC236}">
                <a16:creationId xmlns:a16="http://schemas.microsoft.com/office/drawing/2014/main" id="{BAF63FF4-378E-89DE-90B4-0CA7BD0FA172}"/>
              </a:ext>
            </a:extLst>
          </p:cNvPr>
          <p:cNvSpPr txBox="1"/>
          <p:nvPr/>
        </p:nvSpPr>
        <p:spPr>
          <a:xfrm>
            <a:off x="609600" y="2804264"/>
            <a:ext cx="5752999" cy="777136"/>
          </a:xfrm>
          <a:prstGeom prst="rect">
            <a:avLst/>
          </a:prstGeom>
        </p:spPr>
        <p:txBody>
          <a:bodyPr vert="horz" wrap="square" lIns="0" tIns="12700" rIns="0" bIns="0" rtlCol="0">
            <a:spAutoFit/>
          </a:bodyPr>
          <a:lstStyle/>
          <a:p>
            <a:pPr marL="12700">
              <a:lnSpc>
                <a:spcPct val="100000"/>
              </a:lnSpc>
              <a:spcBef>
                <a:spcPts val="100"/>
              </a:spcBef>
            </a:pPr>
            <a:r>
              <a:rPr lang="ja-JP" altLang="en-US" sz="1600" spc="-10" dirty="0">
                <a:latin typeface="Meiryo UI"/>
                <a:cs typeface="Meiryo UI"/>
              </a:rPr>
              <a:t>＜説明事項＞</a:t>
            </a:r>
            <a:endParaRPr lang="en-US" altLang="ja-JP" sz="1600" spc="-10" dirty="0">
              <a:latin typeface="Meiryo UI"/>
              <a:cs typeface="Meiryo UI"/>
            </a:endParaRPr>
          </a:p>
          <a:p>
            <a:pPr marL="12700">
              <a:lnSpc>
                <a:spcPct val="100000"/>
              </a:lnSpc>
              <a:spcBef>
                <a:spcPts val="100"/>
              </a:spcBef>
            </a:pPr>
            <a:r>
              <a:rPr lang="ja-JP" altLang="en-US" sz="1600" spc="-10" dirty="0">
                <a:latin typeface="Meiryo UI"/>
                <a:cs typeface="Meiryo UI"/>
              </a:rPr>
              <a:t>　</a:t>
            </a:r>
            <a:r>
              <a:rPr lang="en-US" altLang="ja-JP" sz="1600" spc="-10" dirty="0">
                <a:latin typeface="Meiryo UI"/>
                <a:cs typeface="Meiryo UI"/>
              </a:rPr>
              <a:t>1.</a:t>
            </a:r>
            <a:r>
              <a:rPr lang="ja-JP" altLang="en-US" sz="1600" spc="-10" dirty="0">
                <a:latin typeface="Meiryo UI"/>
                <a:cs typeface="Meiryo UI"/>
              </a:rPr>
              <a:t>　作業オーダーのステータス確認　　　　　　　  </a:t>
            </a:r>
            <a:r>
              <a:rPr lang="en-US" altLang="ja-JP" sz="1600" spc="-10" dirty="0">
                <a:latin typeface="Meiryo UI"/>
                <a:cs typeface="Meiryo UI"/>
              </a:rPr>
              <a:t>---P.18</a:t>
            </a:r>
          </a:p>
          <a:p>
            <a:pPr marL="12700">
              <a:lnSpc>
                <a:spcPct val="100000"/>
              </a:lnSpc>
              <a:spcBef>
                <a:spcPts val="100"/>
              </a:spcBef>
            </a:pPr>
            <a:r>
              <a:rPr lang="ja-JP" altLang="en-US" sz="1600" dirty="0">
                <a:latin typeface="Meiryo UI"/>
                <a:cs typeface="Meiryo UI"/>
              </a:rPr>
              <a:t>　</a:t>
            </a:r>
            <a:r>
              <a:rPr lang="en-US" altLang="ja-JP" sz="1600" dirty="0">
                <a:latin typeface="Meiryo UI"/>
                <a:cs typeface="Meiryo UI"/>
              </a:rPr>
              <a:t>2.</a:t>
            </a:r>
            <a:r>
              <a:rPr lang="ja-JP" altLang="en-US" sz="1600" dirty="0">
                <a:latin typeface="Meiryo UI"/>
                <a:cs typeface="Meiryo UI"/>
              </a:rPr>
              <a:t>　通知を受信するための通知先の入力　　   </a:t>
            </a:r>
            <a:r>
              <a:rPr lang="en-US" altLang="ja-JP" sz="1600" dirty="0">
                <a:latin typeface="Meiryo UI"/>
                <a:cs typeface="Meiryo UI"/>
              </a:rPr>
              <a:t>---P.19-20</a:t>
            </a:r>
            <a:endParaRPr lang="ja-JP" altLang="en-US" sz="1600" dirty="0">
              <a:latin typeface="Meiryo UI"/>
              <a:cs typeface="Meiryo UI"/>
            </a:endParaRPr>
          </a:p>
        </p:txBody>
      </p:sp>
      <p:cxnSp>
        <p:nvCxnSpPr>
          <p:cNvPr id="11" name="直線コネクタ 10">
            <a:extLst>
              <a:ext uri="{FF2B5EF4-FFF2-40B4-BE49-F238E27FC236}">
                <a16:creationId xmlns:a16="http://schemas.microsoft.com/office/drawing/2014/main" id="{C4A3B8D5-BE93-7BBE-9DE1-035C8F6566A3}"/>
              </a:ext>
            </a:extLst>
          </p:cNvPr>
          <p:cNvCxnSpPr>
            <a:cxnSpLocks/>
          </p:cNvCxnSpPr>
          <p:nvPr/>
        </p:nvCxnSpPr>
        <p:spPr>
          <a:xfrm>
            <a:off x="609600" y="2683991"/>
            <a:ext cx="10896600" cy="0"/>
          </a:xfrm>
          <a:prstGeom prst="line">
            <a:avLst/>
          </a:prstGeom>
        </p:spPr>
        <p:style>
          <a:lnRef idx="1">
            <a:schemeClr val="dk1"/>
          </a:lnRef>
          <a:fillRef idx="0">
            <a:schemeClr val="dk1"/>
          </a:fillRef>
          <a:effectRef idx="0">
            <a:schemeClr val="dk1"/>
          </a:effectRef>
          <a:fontRef idx="minor">
            <a:schemeClr val="tx1"/>
          </a:fontRef>
        </p:style>
      </p:cxnSp>
      <p:sp>
        <p:nvSpPr>
          <p:cNvPr id="12" name="object 13">
            <a:extLst>
              <a:ext uri="{FF2B5EF4-FFF2-40B4-BE49-F238E27FC236}">
                <a16:creationId xmlns:a16="http://schemas.microsoft.com/office/drawing/2014/main" id="{C9F31B0B-AD0D-F026-B9A6-8A57D0801448}"/>
              </a:ext>
            </a:extLst>
          </p:cNvPr>
          <p:cNvSpPr txBox="1"/>
          <p:nvPr/>
        </p:nvSpPr>
        <p:spPr>
          <a:xfrm>
            <a:off x="741189" y="3714768"/>
            <a:ext cx="4031896" cy="548868"/>
          </a:xfrm>
          <a:prstGeom prst="rect">
            <a:avLst/>
          </a:prstGeom>
        </p:spPr>
        <p:txBody>
          <a:bodyPr vert="horz" wrap="square" lIns="0" tIns="12700" rIns="0" bIns="0" rtlCol="0">
            <a:spAutoFit/>
          </a:bodyPr>
          <a:lstStyle/>
          <a:p>
            <a:pPr marL="12700">
              <a:lnSpc>
                <a:spcPct val="100000"/>
              </a:lnSpc>
              <a:spcBef>
                <a:spcPts val="100"/>
              </a:spcBef>
            </a:pPr>
            <a:r>
              <a:rPr lang="en-US" altLang="ja-JP" sz="1600" u="sng" spc="-10" dirty="0">
                <a:latin typeface="Meiryo UI"/>
                <a:cs typeface="Meiryo UI"/>
              </a:rPr>
              <a:t>1.</a:t>
            </a:r>
            <a:r>
              <a:rPr lang="ja-JP" altLang="en-US" sz="1600" u="sng" spc="-10" dirty="0">
                <a:latin typeface="Meiryo UI"/>
                <a:cs typeface="Meiryo UI"/>
              </a:rPr>
              <a:t>　作業オーダーのステータス確認</a:t>
            </a:r>
            <a:endParaRPr lang="en-US" altLang="ja-JP" sz="1600" u="sng" spc="-10" dirty="0">
              <a:latin typeface="Meiryo UI"/>
              <a:cs typeface="Meiryo UI"/>
            </a:endParaRPr>
          </a:p>
          <a:p>
            <a:pPr marL="12700">
              <a:lnSpc>
                <a:spcPct val="100000"/>
              </a:lnSpc>
              <a:spcBef>
                <a:spcPts val="100"/>
              </a:spcBef>
            </a:pPr>
            <a:r>
              <a:rPr lang="ja-JP" altLang="en-US" spc="-10" dirty="0">
                <a:latin typeface="Meiryo UI"/>
                <a:cs typeface="Meiryo UI"/>
              </a:rPr>
              <a:t>　 　</a:t>
            </a:r>
            <a:r>
              <a:rPr lang="ja-JP" altLang="en-US" sz="1200" spc="-10" dirty="0">
                <a:latin typeface="Meiryo UI"/>
                <a:cs typeface="Meiryo UI"/>
              </a:rPr>
              <a:t>各作業オーダーの進捗をステータスでご確認いただけます。</a:t>
            </a:r>
            <a:endParaRPr lang="ja-JP" altLang="en-US" sz="1200" dirty="0">
              <a:latin typeface="Meiryo UI"/>
              <a:cs typeface="Meiryo UI"/>
            </a:endParaRPr>
          </a:p>
        </p:txBody>
      </p:sp>
      <p:sp>
        <p:nvSpPr>
          <p:cNvPr id="16" name="object 13">
            <a:extLst>
              <a:ext uri="{FF2B5EF4-FFF2-40B4-BE49-F238E27FC236}">
                <a16:creationId xmlns:a16="http://schemas.microsoft.com/office/drawing/2014/main" id="{61FB0CD8-4AA7-31DE-F163-13D819B757AF}"/>
              </a:ext>
            </a:extLst>
          </p:cNvPr>
          <p:cNvSpPr txBox="1"/>
          <p:nvPr/>
        </p:nvSpPr>
        <p:spPr>
          <a:xfrm>
            <a:off x="6615623" y="3810000"/>
            <a:ext cx="5423975" cy="1061829"/>
          </a:xfrm>
          <a:prstGeom prst="rect">
            <a:avLst/>
          </a:prstGeom>
        </p:spPr>
        <p:txBody>
          <a:bodyPr vert="horz" wrap="square" lIns="0" tIns="12700" rIns="0" bIns="0" rtlCol="0">
            <a:spAutoFit/>
          </a:bodyPr>
          <a:lstStyle/>
          <a:p>
            <a:pPr marL="12700">
              <a:lnSpc>
                <a:spcPct val="100000"/>
              </a:lnSpc>
              <a:spcBef>
                <a:spcPts val="100"/>
              </a:spcBef>
            </a:pPr>
            <a:r>
              <a:rPr lang="en-US" altLang="ja-JP" sz="1400" dirty="0">
                <a:latin typeface="Meiryo UI"/>
                <a:cs typeface="Meiryo UI"/>
              </a:rPr>
              <a:t>【</a:t>
            </a:r>
            <a:r>
              <a:rPr lang="ja-JP" altLang="en-US" sz="1400" dirty="0">
                <a:latin typeface="Meiryo UI"/>
                <a:cs typeface="Meiryo UI"/>
              </a:rPr>
              <a:t>確認方法</a:t>
            </a:r>
            <a:r>
              <a:rPr lang="en-US" altLang="ja-JP" sz="1400" dirty="0">
                <a:latin typeface="Meiryo UI"/>
                <a:cs typeface="Meiryo UI"/>
              </a:rPr>
              <a:t>】</a:t>
            </a:r>
            <a:r>
              <a:rPr lang="ja-JP" altLang="en-US" sz="1400" dirty="0">
                <a:latin typeface="Meiryo UI"/>
                <a:cs typeface="Meiryo UI"/>
              </a:rPr>
              <a:t>：一覧から選択</a:t>
            </a:r>
            <a:endParaRPr lang="en-US" altLang="ja-JP" sz="1200" dirty="0">
              <a:latin typeface="Meiryo UI"/>
              <a:cs typeface="Meiryo UI"/>
            </a:endParaRPr>
          </a:p>
          <a:p>
            <a:pPr marL="12700">
              <a:lnSpc>
                <a:spcPct val="100000"/>
              </a:lnSpc>
              <a:spcBef>
                <a:spcPts val="100"/>
              </a:spcBef>
            </a:pPr>
            <a:r>
              <a:rPr lang="ja-JP" altLang="en-US" sz="1000" spc="-15" dirty="0">
                <a:latin typeface="Meiryo UI"/>
                <a:cs typeface="Meiryo UI"/>
              </a:rPr>
              <a:t>　メニュータブ </a:t>
            </a:r>
            <a:r>
              <a:rPr lang="en-US" altLang="ja-JP" sz="1000" spc="-15" dirty="0">
                <a:latin typeface="Meiryo UI"/>
                <a:cs typeface="Meiryo UI"/>
              </a:rPr>
              <a:t>[View]</a:t>
            </a:r>
            <a:r>
              <a:rPr lang="ja-JP" altLang="en-US" sz="1000" spc="-15" dirty="0">
                <a:latin typeface="Meiryo UI"/>
                <a:cs typeface="Meiryo UI"/>
              </a:rPr>
              <a:t> →</a:t>
            </a:r>
            <a:r>
              <a:rPr lang="en-US" altLang="ja-JP" sz="1000" spc="-10" dirty="0">
                <a:latin typeface="Meiryo UI"/>
                <a:cs typeface="Meiryo UI"/>
              </a:rPr>
              <a:t> [My Items] </a:t>
            </a:r>
            <a:r>
              <a:rPr lang="ja-JP" altLang="en-US" sz="1000" spc="-10" dirty="0">
                <a:latin typeface="Meiryo UI"/>
                <a:cs typeface="Meiryo UI"/>
              </a:rPr>
              <a:t>→ </a:t>
            </a:r>
            <a:r>
              <a:rPr lang="en-US" altLang="ja-JP" sz="1000" spc="-10" dirty="0">
                <a:latin typeface="Meiryo UI"/>
                <a:cs typeface="Meiryo UI"/>
              </a:rPr>
              <a:t>[Worker</a:t>
            </a:r>
            <a:r>
              <a:rPr lang="en-US" altLang="ja-JP" sz="1000" dirty="0">
                <a:latin typeface="Meiryo UI"/>
                <a:cs typeface="Meiryo UI"/>
              </a:rPr>
              <a:t>] [Work Order</a:t>
            </a:r>
            <a:r>
              <a:rPr lang="en-US" altLang="ja-JP" sz="1000" spc="-25" dirty="0">
                <a:latin typeface="Meiryo UI"/>
                <a:cs typeface="Meiryo UI"/>
              </a:rPr>
              <a:t>] </a:t>
            </a:r>
            <a:r>
              <a:rPr lang="ja-JP" altLang="en-US" sz="1000" spc="-25" dirty="0">
                <a:latin typeface="Meiryo UI"/>
                <a:cs typeface="Meiryo UI"/>
              </a:rPr>
              <a:t>を押下</a:t>
            </a:r>
            <a:endParaRPr lang="en-US" altLang="ja-JP" sz="1000" spc="-25" dirty="0">
              <a:latin typeface="Meiryo UI"/>
              <a:cs typeface="Meiryo UI"/>
            </a:endParaRPr>
          </a:p>
          <a:p>
            <a:pPr marL="12700">
              <a:lnSpc>
                <a:spcPct val="100000"/>
              </a:lnSpc>
              <a:spcBef>
                <a:spcPts val="100"/>
              </a:spcBef>
            </a:pPr>
            <a:r>
              <a:rPr lang="ja-JP" altLang="en-US" sz="1000" spc="-25" dirty="0">
                <a:latin typeface="Meiryo UI"/>
                <a:cs typeface="Meiryo UI"/>
              </a:rPr>
              <a:t>　</a:t>
            </a:r>
            <a:r>
              <a:rPr lang="en-US" altLang="ja-JP" sz="1000" dirty="0">
                <a:latin typeface="Meiryo UI"/>
                <a:cs typeface="Meiryo UI"/>
              </a:rPr>
              <a:t>[Work Orders</a:t>
            </a:r>
            <a:r>
              <a:rPr lang="en-US" altLang="ja-JP" sz="1000" spc="-25" dirty="0">
                <a:latin typeface="Meiryo UI"/>
                <a:cs typeface="Meiryo UI"/>
              </a:rPr>
              <a:t>] </a:t>
            </a:r>
            <a:r>
              <a:rPr lang="ja-JP" altLang="en-US" sz="1000" spc="-25" dirty="0">
                <a:latin typeface="Meiryo UI"/>
                <a:cs typeface="Meiryo UI"/>
              </a:rPr>
              <a:t>で作業オーダー</a:t>
            </a:r>
            <a:r>
              <a:rPr lang="en-US" altLang="ja-JP" sz="1000" spc="-25" dirty="0">
                <a:latin typeface="Meiryo UI"/>
                <a:cs typeface="Meiryo UI"/>
              </a:rPr>
              <a:t>ID</a:t>
            </a:r>
            <a:r>
              <a:rPr lang="ja-JP" altLang="en-US" sz="1000" spc="-25" dirty="0">
                <a:latin typeface="Meiryo UI"/>
                <a:cs typeface="Meiryo UI"/>
              </a:rPr>
              <a:t>の一覧が表示されます。</a:t>
            </a:r>
            <a:endParaRPr lang="en-US" altLang="ja-JP" sz="1000" spc="-25" dirty="0">
              <a:latin typeface="Meiryo UI"/>
              <a:cs typeface="Meiryo UI"/>
            </a:endParaRPr>
          </a:p>
          <a:p>
            <a:pPr marL="12700">
              <a:spcBef>
                <a:spcPts val="100"/>
              </a:spcBef>
            </a:pPr>
            <a:r>
              <a:rPr lang="ja-JP" altLang="en-US" sz="1000" spc="-30" dirty="0">
                <a:latin typeface="Meiryo UI"/>
                <a:cs typeface="Meiryo UI"/>
              </a:rPr>
              <a:t>　　</a:t>
            </a:r>
            <a:r>
              <a:rPr lang="en-US" altLang="ja-JP" sz="1000" spc="-30" dirty="0">
                <a:latin typeface="Meiryo UI"/>
                <a:cs typeface="Meiryo UI"/>
              </a:rPr>
              <a:t>※</a:t>
            </a:r>
            <a:r>
              <a:rPr lang="ja-JP" altLang="en-US" sz="1000" spc="-30" dirty="0">
                <a:latin typeface="Meiryo UI"/>
                <a:cs typeface="Meiryo UI"/>
              </a:rPr>
              <a:t>作業オーダーのナンバー　例）</a:t>
            </a:r>
            <a:r>
              <a:rPr lang="en-US" altLang="ja-JP" sz="1000" spc="-10" dirty="0" err="1">
                <a:latin typeface="Meiryo UI"/>
                <a:cs typeface="Meiryo UI"/>
              </a:rPr>
              <a:t>KYD</a:t>
            </a:r>
            <a:r>
              <a:rPr lang="en-US" altLang="ja-JP" sz="1000" spc="-10" dirty="0" err="1">
                <a:solidFill>
                  <a:schemeClr val="tx1"/>
                </a:solidFill>
                <a:latin typeface="Meiryo UI"/>
                <a:cs typeface="Meiryo UI"/>
              </a:rPr>
              <a:t>WO</a:t>
            </a:r>
            <a:r>
              <a:rPr lang="en-US" altLang="ja-JP" sz="1000" spc="-10" dirty="0" err="1">
                <a:latin typeface="Meiryo UI"/>
                <a:cs typeface="Meiryo UI"/>
              </a:rPr>
              <a:t>xxxxxxxx</a:t>
            </a:r>
            <a:endParaRPr lang="en-US" altLang="ja-JP" sz="1000" spc="-25" dirty="0">
              <a:latin typeface="Meiryo UI"/>
              <a:cs typeface="Meiryo UI"/>
            </a:endParaRPr>
          </a:p>
          <a:p>
            <a:pPr marL="12700">
              <a:lnSpc>
                <a:spcPct val="100000"/>
              </a:lnSpc>
              <a:spcBef>
                <a:spcPts val="100"/>
              </a:spcBef>
            </a:pPr>
            <a:endParaRPr lang="en-US" altLang="ja-JP" sz="800" spc="-25" dirty="0">
              <a:latin typeface="Meiryo UI"/>
              <a:cs typeface="Meiryo UI"/>
            </a:endParaRPr>
          </a:p>
          <a:p>
            <a:pPr marL="12700">
              <a:spcBef>
                <a:spcPts val="100"/>
              </a:spcBef>
            </a:pPr>
            <a:r>
              <a:rPr lang="ja-JP" altLang="en-US" sz="1200" spc="-35" dirty="0">
                <a:latin typeface="Meiryo UI"/>
                <a:cs typeface="Meiryo UI"/>
              </a:rPr>
              <a:t>　　各ステータス別に処理状況は以下の通りです。</a:t>
            </a:r>
            <a:endParaRPr lang="ja-JP" altLang="en-US" sz="1200" dirty="0">
              <a:latin typeface="Meiryo UI"/>
              <a:cs typeface="Meiryo UI"/>
            </a:endParaRPr>
          </a:p>
        </p:txBody>
      </p:sp>
      <p:pic>
        <p:nvPicPr>
          <p:cNvPr id="22" name="図 21">
            <a:extLst>
              <a:ext uri="{FF2B5EF4-FFF2-40B4-BE49-F238E27FC236}">
                <a16:creationId xmlns:a16="http://schemas.microsoft.com/office/drawing/2014/main" id="{5F6B9F22-0EE2-6818-3CC8-1EDB35F2620F}"/>
              </a:ext>
            </a:extLst>
          </p:cNvPr>
          <p:cNvPicPr>
            <a:picLocks noChangeAspect="1"/>
          </p:cNvPicPr>
          <p:nvPr/>
        </p:nvPicPr>
        <p:blipFill>
          <a:blip r:embed="rId3"/>
          <a:stretch>
            <a:fillRect/>
          </a:stretch>
        </p:blipFill>
        <p:spPr>
          <a:xfrm>
            <a:off x="1119904" y="4263636"/>
            <a:ext cx="3274465" cy="1737272"/>
          </a:xfrm>
          <a:prstGeom prst="rect">
            <a:avLst/>
          </a:prstGeom>
          <a:ln>
            <a:solidFill>
              <a:schemeClr val="bg1">
                <a:lumMod val="75000"/>
              </a:schemeClr>
            </a:solidFill>
          </a:ln>
        </p:spPr>
      </p:pic>
      <p:sp>
        <p:nvSpPr>
          <p:cNvPr id="23" name="正方形/長方形 22">
            <a:extLst>
              <a:ext uri="{FF2B5EF4-FFF2-40B4-BE49-F238E27FC236}">
                <a16:creationId xmlns:a16="http://schemas.microsoft.com/office/drawing/2014/main" id="{6328C47E-53E1-C5BC-B088-08DF04F821F2}"/>
              </a:ext>
            </a:extLst>
          </p:cNvPr>
          <p:cNvSpPr/>
          <p:nvPr/>
        </p:nvSpPr>
        <p:spPr>
          <a:xfrm>
            <a:off x="1524000" y="4576439"/>
            <a:ext cx="381000" cy="2241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F3FC66A-10AD-C2DA-2676-059CA177B416}"/>
              </a:ext>
            </a:extLst>
          </p:cNvPr>
          <p:cNvSpPr/>
          <p:nvPr/>
        </p:nvSpPr>
        <p:spPr>
          <a:xfrm>
            <a:off x="3809999" y="5487266"/>
            <a:ext cx="584369" cy="2277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コネクタ: カギ線 27">
            <a:extLst>
              <a:ext uri="{FF2B5EF4-FFF2-40B4-BE49-F238E27FC236}">
                <a16:creationId xmlns:a16="http://schemas.microsoft.com/office/drawing/2014/main" id="{232C2771-AEF9-C75E-1C96-A0DD7BA8EE90}"/>
              </a:ext>
            </a:extLst>
          </p:cNvPr>
          <p:cNvCxnSpPr>
            <a:stCxn id="23" idx="3"/>
          </p:cNvCxnSpPr>
          <p:nvPr/>
        </p:nvCxnSpPr>
        <p:spPr>
          <a:xfrm>
            <a:off x="1905000" y="4688520"/>
            <a:ext cx="1904999" cy="910827"/>
          </a:xfrm>
          <a:prstGeom prst="bentConnector3">
            <a:avLst>
              <a:gd name="adj1" fmla="val 94606"/>
            </a:avLst>
          </a:prstGeom>
          <a:ln w="12700"/>
        </p:spPr>
        <p:style>
          <a:lnRef idx="1">
            <a:schemeClr val="accent2"/>
          </a:lnRef>
          <a:fillRef idx="0">
            <a:schemeClr val="accent2"/>
          </a:fillRef>
          <a:effectRef idx="0">
            <a:schemeClr val="accent2"/>
          </a:effectRef>
          <a:fontRef idx="minor">
            <a:schemeClr val="tx1"/>
          </a:fontRef>
        </p:style>
      </p:cxnSp>
      <p:sp>
        <p:nvSpPr>
          <p:cNvPr id="30" name="正方形/長方形 29">
            <a:extLst>
              <a:ext uri="{FF2B5EF4-FFF2-40B4-BE49-F238E27FC236}">
                <a16:creationId xmlns:a16="http://schemas.microsoft.com/office/drawing/2014/main" id="{FDC975CF-7E6B-9C8D-3454-D040331B21AA}"/>
              </a:ext>
            </a:extLst>
          </p:cNvPr>
          <p:cNvSpPr/>
          <p:nvPr/>
        </p:nvSpPr>
        <p:spPr>
          <a:xfrm>
            <a:off x="4671295" y="4463381"/>
            <a:ext cx="764136" cy="2233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コネクタ: カギ線 30">
            <a:extLst>
              <a:ext uri="{FF2B5EF4-FFF2-40B4-BE49-F238E27FC236}">
                <a16:creationId xmlns:a16="http://schemas.microsoft.com/office/drawing/2014/main" id="{3E1C5F44-D110-9078-0B18-52BD3C0EF22F}"/>
              </a:ext>
            </a:extLst>
          </p:cNvPr>
          <p:cNvCxnSpPr>
            <a:cxnSpLocks/>
            <a:stCxn id="26" idx="3"/>
            <a:endCxn id="30" idx="1"/>
          </p:cNvCxnSpPr>
          <p:nvPr/>
        </p:nvCxnSpPr>
        <p:spPr>
          <a:xfrm flipV="1">
            <a:off x="4394368" y="4575067"/>
            <a:ext cx="276927" cy="1026066"/>
          </a:xfrm>
          <a:prstGeom prst="bentConnector3">
            <a:avLst>
              <a:gd name="adj1" fmla="val 50000"/>
            </a:avLst>
          </a:prstGeom>
          <a:ln w="12700"/>
        </p:spPr>
        <p:style>
          <a:lnRef idx="1">
            <a:schemeClr val="accent2"/>
          </a:lnRef>
          <a:fillRef idx="0">
            <a:schemeClr val="accent2"/>
          </a:fillRef>
          <a:effectRef idx="0">
            <a:schemeClr val="accent2"/>
          </a:effectRef>
          <a:fontRef idx="minor">
            <a:schemeClr val="tx1"/>
          </a:fontRef>
        </p:style>
      </p:cxnSp>
      <p:graphicFrame>
        <p:nvGraphicFramePr>
          <p:cNvPr id="2" name="表 1">
            <a:extLst>
              <a:ext uri="{FF2B5EF4-FFF2-40B4-BE49-F238E27FC236}">
                <a16:creationId xmlns:a16="http://schemas.microsoft.com/office/drawing/2014/main" id="{5A369580-BCB1-7B42-76DD-FB3A7B56C974}"/>
              </a:ext>
            </a:extLst>
          </p:cNvPr>
          <p:cNvGraphicFramePr>
            <a:graphicFrameLocks noGrp="1"/>
          </p:cNvGraphicFramePr>
          <p:nvPr>
            <p:extLst>
              <p:ext uri="{D42A27DB-BD31-4B8C-83A1-F6EECF244321}">
                <p14:modId xmlns:p14="http://schemas.microsoft.com/office/powerpoint/2010/main" val="2810985113"/>
              </p:ext>
            </p:extLst>
          </p:nvPr>
        </p:nvGraphicFramePr>
        <p:xfrm>
          <a:off x="6858000" y="4876800"/>
          <a:ext cx="4953000" cy="1326699"/>
        </p:xfrm>
        <a:graphic>
          <a:graphicData uri="http://schemas.openxmlformats.org/drawingml/2006/table">
            <a:tbl>
              <a:tblPr firstRow="1" bandRow="1">
                <a:tableStyleId>{912C8C85-51F0-491E-9774-3900AFEF0FD7}</a:tableStyleId>
              </a:tblPr>
              <a:tblGrid>
                <a:gridCol w="962702">
                  <a:extLst>
                    <a:ext uri="{9D8B030D-6E8A-4147-A177-3AD203B41FA5}">
                      <a16:colId xmlns:a16="http://schemas.microsoft.com/office/drawing/2014/main" val="4246937873"/>
                    </a:ext>
                  </a:extLst>
                </a:gridCol>
                <a:gridCol w="1403994">
                  <a:extLst>
                    <a:ext uri="{9D8B030D-6E8A-4147-A177-3AD203B41FA5}">
                      <a16:colId xmlns:a16="http://schemas.microsoft.com/office/drawing/2014/main" val="3347734576"/>
                    </a:ext>
                  </a:extLst>
                </a:gridCol>
                <a:gridCol w="1348054">
                  <a:extLst>
                    <a:ext uri="{9D8B030D-6E8A-4147-A177-3AD203B41FA5}">
                      <a16:colId xmlns:a16="http://schemas.microsoft.com/office/drawing/2014/main" val="1134577166"/>
                    </a:ext>
                  </a:extLst>
                </a:gridCol>
                <a:gridCol w="1238250">
                  <a:extLst>
                    <a:ext uri="{9D8B030D-6E8A-4147-A177-3AD203B41FA5}">
                      <a16:colId xmlns:a16="http://schemas.microsoft.com/office/drawing/2014/main" val="2150726414"/>
                    </a:ext>
                  </a:extLst>
                </a:gridCol>
              </a:tblGrid>
              <a:tr h="389494">
                <a:tc>
                  <a:txBody>
                    <a:bodyPr/>
                    <a:lstStyle/>
                    <a:p>
                      <a:r>
                        <a:rPr kumimoji="1" lang="en-US" altLang="ja-JP" sz="1200" b="1" dirty="0"/>
                        <a:t>Status</a:t>
                      </a:r>
                      <a:endParaRPr kumimoji="1" lang="ja-JP" altLang="en-US" sz="1200" b="1" dirty="0"/>
                    </a:p>
                  </a:txBody>
                  <a:tcPr>
                    <a:solidFill>
                      <a:srgbClr val="FF6600"/>
                    </a:solidFill>
                  </a:tcPr>
                </a:tc>
                <a:tc>
                  <a:txBody>
                    <a:bodyPr/>
                    <a:lstStyle/>
                    <a:p>
                      <a:r>
                        <a:rPr kumimoji="1" lang="ja-JP" altLang="en-US" sz="900" b="1" dirty="0">
                          <a:latin typeface="Meiryo UI" panose="020B0604030504040204" pitchFamily="50" charset="-128"/>
                          <a:ea typeface="Meiryo UI" panose="020B0604030504040204" pitchFamily="50" charset="-128"/>
                        </a:rPr>
                        <a:t>派遣会社の作業オーダー受諾</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アクセプト</a:t>
                      </a:r>
                    </a:p>
                  </a:txBody>
                  <a:tcPr>
                    <a:solidFill>
                      <a:srgbClr val="FF6600"/>
                    </a:solidFill>
                  </a:tcPr>
                </a:tc>
                <a:tc>
                  <a:txBody>
                    <a:bodyPr/>
                    <a:lstStyle/>
                    <a:p>
                      <a:r>
                        <a:rPr kumimoji="1" lang="ja-JP" altLang="en-US" sz="1000" b="1" dirty="0">
                          <a:latin typeface="Meiryo UI" panose="020B0604030504040204" pitchFamily="50" charset="-128"/>
                          <a:ea typeface="Meiryo UI" panose="020B0604030504040204" pitchFamily="50" charset="-128"/>
                        </a:rPr>
                        <a:t>キンドリルの有効化</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アクティベート</a:t>
                      </a:r>
                    </a:p>
                  </a:txBody>
                  <a:tcPr>
                    <a:solidFill>
                      <a:srgbClr val="FF6600"/>
                    </a:solidFill>
                  </a:tcPr>
                </a:tc>
                <a:tc>
                  <a:txBody>
                    <a:bodyPr/>
                    <a:lstStyle/>
                    <a:p>
                      <a:r>
                        <a:rPr kumimoji="1" lang="ja-JP" altLang="en-US" sz="1000" b="1" dirty="0"/>
                        <a:t>派遣社員の</a:t>
                      </a:r>
                      <a:r>
                        <a:rPr kumimoji="1" lang="en-US" altLang="ja-JP" sz="1000" b="1" dirty="0"/>
                        <a:t>Fieldglass</a:t>
                      </a:r>
                      <a:r>
                        <a:rPr kumimoji="1" lang="ja-JP" altLang="en-US" sz="1000" b="1" dirty="0"/>
                        <a:t>登録</a:t>
                      </a:r>
                    </a:p>
                  </a:txBody>
                  <a:tcPr>
                    <a:solidFill>
                      <a:srgbClr val="FF6600"/>
                    </a:solidFill>
                  </a:tcPr>
                </a:tc>
                <a:extLst>
                  <a:ext uri="{0D108BD9-81ED-4DB2-BD59-A6C34878D82A}">
                    <a16:rowId xmlns:a16="http://schemas.microsoft.com/office/drawing/2014/main" val="3311302281"/>
                  </a:ext>
                </a:extLst>
              </a:tr>
              <a:tr h="277201">
                <a:tc>
                  <a:txBody>
                    <a:bodyPr/>
                    <a:lstStyle/>
                    <a:p>
                      <a:r>
                        <a:rPr kumimoji="1" lang="en-US" altLang="ja-JP" sz="1200" b="1" dirty="0">
                          <a:solidFill>
                            <a:srgbClr val="0070C0"/>
                          </a:solidFill>
                        </a:rPr>
                        <a:t>Accepted</a:t>
                      </a:r>
                      <a:endParaRPr kumimoji="1" lang="ja-JP" altLang="en-US" sz="1200" b="1" dirty="0">
                        <a:solidFill>
                          <a:srgbClr val="0070C0"/>
                        </a:solidFill>
                      </a:endParaRPr>
                    </a:p>
                  </a:txBody>
                  <a:tcPr/>
                </a:tc>
                <a:tc>
                  <a:txBody>
                    <a:bodyPr/>
                    <a:lstStyle/>
                    <a:p>
                      <a:r>
                        <a:rPr kumimoji="1" lang="ja-JP" altLang="en-US" sz="1000" b="0" dirty="0">
                          <a:latin typeface="Meiryo UI" panose="020B0604030504040204" pitchFamily="50" charset="-128"/>
                          <a:ea typeface="Meiryo UI" panose="020B0604030504040204" pitchFamily="50" charset="-128"/>
                        </a:rPr>
                        <a:t>〇</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済み</a:t>
                      </a:r>
                    </a:p>
                  </a:txBody>
                  <a:tcPr/>
                </a:tc>
                <a:tc>
                  <a:txBody>
                    <a:bodyPr/>
                    <a:lstStyle/>
                    <a:p>
                      <a:r>
                        <a:rPr kumimoji="1" lang="ja-JP" altLang="en-US" sz="1000" b="0" dirty="0">
                          <a:latin typeface="Meiryo UI" panose="020B0604030504040204" pitchFamily="50" charset="-128"/>
                          <a:ea typeface="Meiryo UI" panose="020B0604030504040204" pitchFamily="50" charset="-128"/>
                        </a:rPr>
                        <a:t>✖</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未</a:t>
                      </a:r>
                    </a:p>
                  </a:txBody>
                  <a:tcPr/>
                </a:tc>
                <a:tc>
                  <a:txBody>
                    <a:bodyPr/>
                    <a:lstStyle/>
                    <a:p>
                      <a:r>
                        <a:rPr kumimoji="1" lang="ja-JP" altLang="en-US" sz="1000" b="0" dirty="0">
                          <a:latin typeface="Meiryo UI" panose="020B0604030504040204" pitchFamily="50" charset="-128"/>
                          <a:ea typeface="Meiryo UI" panose="020B0604030504040204" pitchFamily="50" charset="-128"/>
                        </a:rPr>
                        <a:t>✖</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未</a:t>
                      </a:r>
                    </a:p>
                  </a:txBody>
                  <a:tcPr/>
                </a:tc>
                <a:extLst>
                  <a:ext uri="{0D108BD9-81ED-4DB2-BD59-A6C34878D82A}">
                    <a16:rowId xmlns:a16="http://schemas.microsoft.com/office/drawing/2014/main" val="2361808761"/>
                  </a:ext>
                </a:extLst>
              </a:tr>
              <a:tr h="326629">
                <a:tc>
                  <a:txBody>
                    <a:bodyPr/>
                    <a:lstStyle/>
                    <a:p>
                      <a:r>
                        <a:rPr kumimoji="1" lang="en-US" altLang="ja-JP" sz="1200" b="1" dirty="0">
                          <a:solidFill>
                            <a:srgbClr val="FF0000"/>
                          </a:solidFill>
                        </a:rPr>
                        <a:t>Activated</a:t>
                      </a:r>
                      <a:endParaRPr kumimoji="1" lang="ja-JP" altLang="en-US" sz="1200" b="1" dirty="0">
                        <a:solidFill>
                          <a:srgbClr val="FF0000"/>
                        </a:solidFill>
                      </a:endParaRPr>
                    </a:p>
                  </a:txBody>
                  <a:tcPr/>
                </a:tc>
                <a:tc>
                  <a:txBody>
                    <a:bodyPr/>
                    <a:lstStyle/>
                    <a:p>
                      <a:r>
                        <a:rPr kumimoji="1" lang="ja-JP" altLang="en-US" sz="1000" b="0" dirty="0">
                          <a:latin typeface="Meiryo UI" panose="020B0604030504040204" pitchFamily="50" charset="-128"/>
                          <a:ea typeface="Meiryo UI" panose="020B0604030504040204" pitchFamily="50" charset="-128"/>
                        </a:rPr>
                        <a:t>〇</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済み</a:t>
                      </a:r>
                    </a:p>
                  </a:txBody>
                  <a:tcPr/>
                </a:tc>
                <a:tc>
                  <a:txBody>
                    <a:bodyPr/>
                    <a:lstStyle/>
                    <a:p>
                      <a:r>
                        <a:rPr kumimoji="1" lang="ja-JP" altLang="en-US" sz="1000" b="0" dirty="0">
                          <a:latin typeface="Meiryo UI" panose="020B0604030504040204" pitchFamily="50" charset="-128"/>
                          <a:ea typeface="Meiryo UI" panose="020B0604030504040204" pitchFamily="50" charset="-128"/>
                        </a:rPr>
                        <a:t>〇</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済み</a:t>
                      </a:r>
                    </a:p>
                  </a:txBody>
                  <a:tcPr/>
                </a:tc>
                <a:tc>
                  <a:txBody>
                    <a:bodyPr/>
                    <a:lstStyle/>
                    <a:p>
                      <a:r>
                        <a:rPr kumimoji="1" lang="ja-JP" altLang="en-US" sz="1000" b="0" dirty="0">
                          <a:latin typeface="Meiryo UI" panose="020B0604030504040204" pitchFamily="50" charset="-128"/>
                          <a:ea typeface="Meiryo UI" panose="020B0604030504040204" pitchFamily="50" charset="-128"/>
                        </a:rPr>
                        <a:t>✖</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未</a:t>
                      </a:r>
                    </a:p>
                  </a:txBody>
                  <a:tcPr/>
                </a:tc>
                <a:extLst>
                  <a:ext uri="{0D108BD9-81ED-4DB2-BD59-A6C34878D82A}">
                    <a16:rowId xmlns:a16="http://schemas.microsoft.com/office/drawing/2014/main" val="3906992441"/>
                  </a:ext>
                </a:extLst>
              </a:tr>
              <a:tr h="326629">
                <a:tc>
                  <a:txBody>
                    <a:bodyPr/>
                    <a:lstStyle/>
                    <a:p>
                      <a:r>
                        <a:rPr kumimoji="1" lang="en-US" altLang="ja-JP" sz="1200" b="1" dirty="0">
                          <a:solidFill>
                            <a:srgbClr val="00B050"/>
                          </a:solidFill>
                        </a:rPr>
                        <a:t>Confirmed</a:t>
                      </a:r>
                      <a:endParaRPr kumimoji="1" lang="ja-JP" altLang="en-US" sz="1200" b="1" dirty="0">
                        <a:solidFill>
                          <a:srgbClr val="00B050"/>
                        </a:solidFill>
                      </a:endParaRPr>
                    </a:p>
                  </a:txBody>
                  <a:tcPr/>
                </a:tc>
                <a:tc>
                  <a:txBody>
                    <a:bodyPr/>
                    <a:lstStyle/>
                    <a:p>
                      <a:r>
                        <a:rPr kumimoji="1" lang="ja-JP" altLang="en-US" sz="1000" b="0" dirty="0">
                          <a:latin typeface="Meiryo UI" panose="020B0604030504040204" pitchFamily="50" charset="-128"/>
                          <a:ea typeface="Meiryo UI" panose="020B0604030504040204" pitchFamily="50" charset="-128"/>
                        </a:rPr>
                        <a:t>〇</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済み</a:t>
                      </a:r>
                    </a:p>
                  </a:txBody>
                  <a:tcPr/>
                </a:tc>
                <a:tc>
                  <a:txBody>
                    <a:bodyPr/>
                    <a:lstStyle/>
                    <a:p>
                      <a:r>
                        <a:rPr kumimoji="1" lang="ja-JP" altLang="en-US" sz="1000" b="0" dirty="0">
                          <a:latin typeface="Meiryo UI" panose="020B0604030504040204" pitchFamily="50" charset="-128"/>
                          <a:ea typeface="Meiryo UI" panose="020B0604030504040204" pitchFamily="50" charset="-128"/>
                        </a:rPr>
                        <a:t>〇</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済み</a:t>
                      </a:r>
                    </a:p>
                  </a:txBody>
                  <a:tcPr/>
                </a:tc>
                <a:tc>
                  <a:txBody>
                    <a:bodyPr/>
                    <a:lstStyle/>
                    <a:p>
                      <a:r>
                        <a:rPr kumimoji="1" lang="ja-JP" altLang="en-US" sz="1000" b="0" dirty="0">
                          <a:latin typeface="Meiryo UI" panose="020B0604030504040204" pitchFamily="50" charset="-128"/>
                          <a:ea typeface="Meiryo UI" panose="020B0604030504040204" pitchFamily="50" charset="-128"/>
                        </a:rPr>
                        <a:t>〇</a:t>
                      </a:r>
                      <a:r>
                        <a:rPr kumimoji="1" lang="en-US" altLang="ja-JP" sz="1000" b="0" dirty="0">
                          <a:latin typeface="Meiryo UI" panose="020B0604030504040204" pitchFamily="50" charset="-128"/>
                          <a:ea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rPr>
                        <a:t>済み</a:t>
                      </a:r>
                    </a:p>
                  </a:txBody>
                  <a:tcPr/>
                </a:tc>
                <a:extLst>
                  <a:ext uri="{0D108BD9-81ED-4DB2-BD59-A6C34878D82A}">
                    <a16:rowId xmlns:a16="http://schemas.microsoft.com/office/drawing/2014/main" val="3702412516"/>
                  </a:ext>
                </a:extLst>
              </a:tr>
            </a:tbl>
          </a:graphicData>
        </a:graphic>
      </p:graphicFrame>
      <p:cxnSp>
        <p:nvCxnSpPr>
          <p:cNvPr id="5" name="直線コネクタ 4">
            <a:extLst>
              <a:ext uri="{FF2B5EF4-FFF2-40B4-BE49-F238E27FC236}">
                <a16:creationId xmlns:a16="http://schemas.microsoft.com/office/drawing/2014/main" id="{F7A1BC81-9C7A-C37C-DE87-2B76D0866070}"/>
              </a:ext>
            </a:extLst>
          </p:cNvPr>
          <p:cNvCxnSpPr>
            <a:cxnSpLocks/>
          </p:cNvCxnSpPr>
          <p:nvPr/>
        </p:nvCxnSpPr>
        <p:spPr>
          <a:xfrm flipV="1">
            <a:off x="5943600" y="5410200"/>
            <a:ext cx="914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C36DA29-F3F2-DB2A-4CB5-CCDEAEFF5338}"/>
              </a:ext>
            </a:extLst>
          </p:cNvPr>
          <p:cNvCxnSpPr>
            <a:cxnSpLocks/>
          </p:cNvCxnSpPr>
          <p:nvPr/>
        </p:nvCxnSpPr>
        <p:spPr>
          <a:xfrm flipV="1">
            <a:off x="5943600" y="5715000"/>
            <a:ext cx="914400" cy="2859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id="{EDF0DCE7-3CB5-70D1-1B58-18DB94757383}"/>
              </a:ext>
            </a:extLst>
          </p:cNvPr>
          <p:cNvCxnSpPr>
            <a:cxnSpLocks/>
          </p:cNvCxnSpPr>
          <p:nvPr/>
        </p:nvCxnSpPr>
        <p:spPr>
          <a:xfrm flipV="1">
            <a:off x="5943600" y="6019800"/>
            <a:ext cx="914400" cy="265347"/>
          </a:xfrm>
          <a:prstGeom prst="line">
            <a:avLst/>
          </a:prstGeom>
        </p:spPr>
        <p:style>
          <a:lnRef idx="1">
            <a:schemeClr val="accent3"/>
          </a:lnRef>
          <a:fillRef idx="0">
            <a:schemeClr val="accent3"/>
          </a:fillRef>
          <a:effectRef idx="0">
            <a:schemeClr val="accent3"/>
          </a:effectRef>
          <a:fontRef idx="minor">
            <a:schemeClr val="tx1"/>
          </a:fontRef>
        </p:style>
      </p:cxnSp>
      <p:sp>
        <p:nvSpPr>
          <p:cNvPr id="10" name="object 13">
            <a:extLst>
              <a:ext uri="{FF2B5EF4-FFF2-40B4-BE49-F238E27FC236}">
                <a16:creationId xmlns:a16="http://schemas.microsoft.com/office/drawing/2014/main" id="{9AF6EDB6-C695-C6EB-4118-5CAEA30A77DA}"/>
              </a:ext>
            </a:extLst>
          </p:cNvPr>
          <p:cNvSpPr txBox="1"/>
          <p:nvPr/>
        </p:nvSpPr>
        <p:spPr>
          <a:xfrm>
            <a:off x="6874164" y="6211227"/>
            <a:ext cx="4936836" cy="333425"/>
          </a:xfrm>
          <a:prstGeom prst="rect">
            <a:avLst/>
          </a:prstGeom>
        </p:spPr>
        <p:txBody>
          <a:bodyPr vert="horz" wrap="square" lIns="0" tIns="12700" rIns="0" bIns="0" rtlCol="0">
            <a:spAutoFit/>
          </a:bodyPr>
          <a:lstStyle/>
          <a:p>
            <a:pPr marL="12700">
              <a:lnSpc>
                <a:spcPct val="100000"/>
              </a:lnSpc>
              <a:spcBef>
                <a:spcPts val="100"/>
              </a:spcBef>
            </a:pPr>
            <a:r>
              <a:rPr lang="en-US" altLang="ja-JP" sz="1000" dirty="0">
                <a:solidFill>
                  <a:srgbClr val="00B050"/>
                </a:solidFill>
                <a:latin typeface="Meiryo UI"/>
                <a:cs typeface="Meiryo UI"/>
              </a:rPr>
              <a:t>※P.20</a:t>
            </a:r>
            <a:r>
              <a:rPr lang="ja-JP" altLang="en-US" sz="1000" dirty="0">
                <a:solidFill>
                  <a:srgbClr val="00B050"/>
                </a:solidFill>
                <a:latin typeface="Meiryo UI"/>
                <a:cs typeface="Meiryo UI"/>
              </a:rPr>
              <a:t>の下方にも記載がありますが</a:t>
            </a:r>
            <a:r>
              <a:rPr lang="en-US" altLang="ja-JP" sz="1000" dirty="0">
                <a:solidFill>
                  <a:srgbClr val="00B050"/>
                </a:solidFill>
                <a:latin typeface="Meiryo UI"/>
                <a:cs typeface="Meiryo UI"/>
              </a:rPr>
              <a:t> </a:t>
            </a:r>
            <a:r>
              <a:rPr lang="ja-JP" altLang="en-US" sz="1000" dirty="0">
                <a:solidFill>
                  <a:srgbClr val="00B050"/>
                </a:solidFill>
                <a:latin typeface="Meiryo UI"/>
                <a:cs typeface="Meiryo UI"/>
              </a:rPr>
              <a:t>派遣社員の更新・請求処理には </a:t>
            </a:r>
            <a:r>
              <a:rPr lang="en-US" altLang="ja-JP" sz="1000" dirty="0">
                <a:solidFill>
                  <a:srgbClr val="00B050"/>
                </a:solidFill>
                <a:latin typeface="Meiryo UI"/>
                <a:cs typeface="Meiryo UI"/>
              </a:rPr>
              <a:t>[Confirmed/</a:t>
            </a:r>
            <a:r>
              <a:rPr lang="ja-JP" altLang="en-US" sz="1000" dirty="0">
                <a:solidFill>
                  <a:srgbClr val="00B050"/>
                </a:solidFill>
                <a:latin typeface="Meiryo UI"/>
                <a:cs typeface="Meiryo UI"/>
              </a:rPr>
              <a:t>確認済</a:t>
            </a:r>
            <a:r>
              <a:rPr lang="en-US" altLang="ja-JP" sz="1000" dirty="0">
                <a:solidFill>
                  <a:srgbClr val="00B050"/>
                </a:solidFill>
                <a:latin typeface="Meiryo UI"/>
                <a:cs typeface="Meiryo UI"/>
              </a:rPr>
              <a:t>] </a:t>
            </a:r>
            <a:r>
              <a:rPr lang="ja-JP" altLang="en-US" sz="1000" dirty="0">
                <a:solidFill>
                  <a:srgbClr val="00B050"/>
                </a:solidFill>
                <a:latin typeface="Meiryo UI"/>
                <a:cs typeface="Meiryo UI"/>
              </a:rPr>
              <a:t>の</a:t>
            </a:r>
            <a:endParaRPr lang="en-US" altLang="ja-JP" sz="1000" dirty="0">
              <a:solidFill>
                <a:srgbClr val="00B050"/>
              </a:solidFill>
              <a:latin typeface="Meiryo UI"/>
              <a:cs typeface="Meiryo UI"/>
            </a:endParaRPr>
          </a:p>
          <a:p>
            <a:pPr marL="12700">
              <a:lnSpc>
                <a:spcPct val="100000"/>
              </a:lnSpc>
              <a:spcBef>
                <a:spcPts val="100"/>
              </a:spcBef>
            </a:pPr>
            <a:r>
              <a:rPr lang="ja-JP" altLang="en-US" sz="1000" dirty="0">
                <a:solidFill>
                  <a:srgbClr val="00B050"/>
                </a:solidFill>
                <a:latin typeface="Meiryo UI"/>
                <a:cs typeface="Meiryo UI"/>
              </a:rPr>
              <a:t>　 ステータスが必要です。</a:t>
            </a:r>
            <a:endParaRPr lang="en-US" altLang="ja-JP" sz="1000" dirty="0">
              <a:solidFill>
                <a:srgbClr val="00B050"/>
              </a:solidFill>
              <a:latin typeface="Meiryo UI"/>
              <a:cs typeface="Meiryo UI"/>
            </a:endParaRPr>
          </a:p>
        </p:txBody>
      </p:sp>
      <p:pic>
        <p:nvPicPr>
          <p:cNvPr id="3" name="Picture 2" descr="Organizational Logo">
            <a:extLst>
              <a:ext uri="{FF2B5EF4-FFF2-40B4-BE49-F238E27FC236}">
                <a16:creationId xmlns:a16="http://schemas.microsoft.com/office/drawing/2014/main" id="{9D59D97A-75BF-BBE7-96C1-842C4AF8F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スライド番号プレースホルダー 9">
            <a:extLst>
              <a:ext uri="{FF2B5EF4-FFF2-40B4-BE49-F238E27FC236}">
                <a16:creationId xmlns:a16="http://schemas.microsoft.com/office/drawing/2014/main" id="{BA9FB3BE-580A-C38E-C656-FF93AF11BF26}"/>
              </a:ext>
            </a:extLst>
          </p:cNvPr>
          <p:cNvSpPr>
            <a:spLocks noGrp="1"/>
          </p:cNvSpPr>
          <p:nvPr>
            <p:ph type="sldNum" sz="quarter" idx="7"/>
          </p:nvPr>
        </p:nvSpPr>
        <p:spPr>
          <a:xfrm>
            <a:off x="11058525" y="6438900"/>
            <a:ext cx="828675" cy="342900"/>
          </a:xfrm>
        </p:spPr>
        <p:txBody>
          <a:bodyPr/>
          <a:lstStyle/>
          <a:p>
            <a:fld id="{B6F15528-21DE-4FAA-801E-634DDDAF4B2B}" type="slidenum">
              <a:rPr lang="en-US" altLang="ja-JP" smtClean="0"/>
              <a:t>19</a:t>
            </a:fld>
            <a:endParaRPr lang="ja-JP" altLang="en-US" dirty="0"/>
          </a:p>
        </p:txBody>
      </p:sp>
      <p:sp>
        <p:nvSpPr>
          <p:cNvPr id="12" name="object 2">
            <a:extLst>
              <a:ext uri="{FF2B5EF4-FFF2-40B4-BE49-F238E27FC236}">
                <a16:creationId xmlns:a16="http://schemas.microsoft.com/office/drawing/2014/main" id="{80FE6CE5-D732-CDAC-D558-F335674285BF}"/>
              </a:ext>
            </a:extLst>
          </p:cNvPr>
          <p:cNvSpPr txBox="1">
            <a:spLocks/>
          </p:cNvSpPr>
          <p:nvPr/>
        </p:nvSpPr>
        <p:spPr>
          <a:xfrm>
            <a:off x="228600" y="4560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Step2.</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発注の受諾</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アクセプト</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処理</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16" name="object 6">
            <a:extLst>
              <a:ext uri="{FF2B5EF4-FFF2-40B4-BE49-F238E27FC236}">
                <a16:creationId xmlns:a16="http://schemas.microsoft.com/office/drawing/2014/main" id="{CF2A3808-6B77-76C3-E76D-C2BF9AA56B7C}"/>
              </a:ext>
            </a:extLst>
          </p:cNvPr>
          <p:cNvSpPr txBox="1"/>
          <p:nvPr/>
        </p:nvSpPr>
        <p:spPr>
          <a:xfrm>
            <a:off x="5181600" y="812726"/>
            <a:ext cx="5257800" cy="1320874"/>
          </a:xfrm>
          <a:prstGeom prst="rect">
            <a:avLst/>
          </a:prstGeom>
        </p:spPr>
        <p:txBody>
          <a:bodyPr vert="horz" wrap="square" lIns="0" tIns="12700" rIns="0" bIns="0" rtlCol="0">
            <a:spAutoFit/>
          </a:bodyPr>
          <a:lstStyle/>
          <a:p>
            <a:pPr marL="12700">
              <a:lnSpc>
                <a:spcPct val="100000"/>
              </a:lnSpc>
              <a:spcBef>
                <a:spcPts val="100"/>
              </a:spcBef>
            </a:pPr>
            <a:r>
              <a:rPr lang="en-US" altLang="ja-JP" sz="1600" u="sng" dirty="0">
                <a:latin typeface="Meiryo UI"/>
                <a:cs typeface="Meiryo UI"/>
              </a:rPr>
              <a:t>2.</a:t>
            </a:r>
            <a:r>
              <a:rPr lang="ja-JP" altLang="en-US" sz="1600" u="sng" dirty="0">
                <a:latin typeface="Meiryo UI"/>
                <a:cs typeface="Meiryo UI"/>
              </a:rPr>
              <a:t>　通知を受信するための通知先の入力</a:t>
            </a:r>
            <a:endParaRPr lang="en-US" altLang="ja-JP" sz="1600" u="sng" dirty="0">
              <a:latin typeface="Meiryo UI"/>
              <a:cs typeface="Meiryo UI"/>
            </a:endParaRPr>
          </a:p>
          <a:p>
            <a:pPr marL="12700">
              <a:lnSpc>
                <a:spcPct val="100000"/>
              </a:lnSpc>
              <a:spcBef>
                <a:spcPts val="100"/>
              </a:spcBef>
            </a:pPr>
            <a:endParaRPr lang="en-US" altLang="ja-JP" sz="800" spc="-25" dirty="0">
              <a:latin typeface="Meiryo UI"/>
              <a:cs typeface="Meiryo UI"/>
            </a:endParaRPr>
          </a:p>
          <a:p>
            <a:pPr marL="12700">
              <a:lnSpc>
                <a:spcPct val="100000"/>
              </a:lnSpc>
              <a:spcBef>
                <a:spcPts val="100"/>
              </a:spcBef>
            </a:pPr>
            <a:r>
              <a:rPr lang="ja-JP" altLang="en-US" sz="1200" spc="-25" dirty="0">
                <a:latin typeface="Meiryo UI"/>
                <a:cs typeface="Meiryo UI"/>
              </a:rPr>
              <a:t>　通知先を入力し、提出いただく</a:t>
            </a:r>
            <a:r>
              <a:rPr lang="en-US" altLang="ja-JP" sz="1200" spc="-25" dirty="0">
                <a:latin typeface="Meiryo UI"/>
                <a:cs typeface="Meiryo UI"/>
              </a:rPr>
              <a:t>Fieldglass</a:t>
            </a:r>
            <a:r>
              <a:rPr lang="ja-JP" altLang="en-US" sz="1200" spc="-25" dirty="0">
                <a:latin typeface="Meiryo UI"/>
                <a:cs typeface="Meiryo UI"/>
              </a:rPr>
              <a:t>の入力ステップは２つです。</a:t>
            </a:r>
            <a:endParaRPr lang="en-US" altLang="ja-JP" sz="1200" spc="-25" dirty="0">
              <a:latin typeface="Meiryo UI"/>
              <a:cs typeface="Meiryo UI"/>
            </a:endParaRPr>
          </a:p>
          <a:p>
            <a:pPr marL="12700">
              <a:lnSpc>
                <a:spcPct val="100000"/>
              </a:lnSpc>
              <a:spcBef>
                <a:spcPts val="100"/>
              </a:spcBef>
            </a:pPr>
            <a:r>
              <a:rPr lang="ja-JP" altLang="en-US" sz="1200" spc="-25" dirty="0">
                <a:latin typeface="Meiryo UI"/>
                <a:cs typeface="Meiryo UI"/>
              </a:rPr>
              <a:t>　　　①</a:t>
            </a:r>
            <a:r>
              <a:rPr lang="en-US" altLang="ja-JP" sz="1200" spc="-25" dirty="0">
                <a:latin typeface="Meiryo UI"/>
                <a:cs typeface="Meiryo UI"/>
              </a:rPr>
              <a:t>[Setup] </a:t>
            </a:r>
            <a:r>
              <a:rPr lang="ja-JP" altLang="en-US" sz="1200" spc="-25" dirty="0">
                <a:latin typeface="Meiryo UI"/>
                <a:cs typeface="Meiryo UI"/>
              </a:rPr>
              <a:t>・・・派遣社員の情報を入力</a:t>
            </a:r>
            <a:endParaRPr lang="en-US" altLang="ja-JP" sz="1200" spc="-25" dirty="0">
              <a:latin typeface="Meiryo UI"/>
              <a:cs typeface="Meiryo UI"/>
            </a:endParaRPr>
          </a:p>
          <a:p>
            <a:pPr marL="12700">
              <a:lnSpc>
                <a:spcPct val="100000"/>
              </a:lnSpc>
              <a:spcBef>
                <a:spcPts val="100"/>
              </a:spcBef>
            </a:pPr>
            <a:r>
              <a:rPr lang="en-US" altLang="ja-JP" sz="1200" spc="-25" dirty="0">
                <a:latin typeface="Meiryo UI"/>
                <a:cs typeface="Meiryo UI"/>
              </a:rPr>
              <a:t>      </a:t>
            </a:r>
            <a:r>
              <a:rPr lang="ja-JP" altLang="en-US" sz="1200" spc="-25" dirty="0">
                <a:latin typeface="Meiryo UI"/>
                <a:cs typeface="Meiryo UI"/>
              </a:rPr>
              <a:t>②</a:t>
            </a:r>
            <a:r>
              <a:rPr lang="en-US" altLang="ja-JP" sz="1200" spc="-25" dirty="0">
                <a:latin typeface="Meiryo UI"/>
                <a:cs typeface="Meiryo UI"/>
              </a:rPr>
              <a:t>[Review and Submit]</a:t>
            </a:r>
            <a:r>
              <a:rPr lang="ja-JP" altLang="en-US" sz="1200" spc="-25" dirty="0">
                <a:latin typeface="Meiryo UI"/>
                <a:cs typeface="Meiryo UI"/>
              </a:rPr>
              <a:t>　・・・提出</a:t>
            </a:r>
            <a:endParaRPr lang="en-US" altLang="ja-JP" sz="1200" spc="-25" dirty="0">
              <a:latin typeface="Meiryo UI"/>
              <a:cs typeface="Meiryo UI"/>
            </a:endParaRPr>
          </a:p>
          <a:p>
            <a:pPr marL="12700">
              <a:lnSpc>
                <a:spcPct val="100000"/>
              </a:lnSpc>
              <a:spcBef>
                <a:spcPts val="100"/>
              </a:spcBef>
            </a:pPr>
            <a:endParaRPr lang="en-US" altLang="ja-JP" sz="800" spc="-25" dirty="0">
              <a:latin typeface="Meiryo UI"/>
              <a:cs typeface="Meiryo UI"/>
            </a:endParaRPr>
          </a:p>
          <a:p>
            <a:pPr marL="12700">
              <a:lnSpc>
                <a:spcPct val="100000"/>
              </a:lnSpc>
              <a:spcBef>
                <a:spcPts val="100"/>
              </a:spcBef>
            </a:pPr>
            <a:r>
              <a:rPr lang="ja-JP" altLang="en-US" sz="1200" spc="-25" dirty="0">
                <a:latin typeface="Meiryo UI"/>
                <a:cs typeface="Meiryo UI"/>
              </a:rPr>
              <a:t>　</a:t>
            </a:r>
            <a:r>
              <a:rPr lang="en-US" altLang="ja-JP" sz="1200" spc="-25" dirty="0">
                <a:latin typeface="Meiryo UI"/>
                <a:cs typeface="Meiryo UI"/>
              </a:rPr>
              <a:t>[Setup] </a:t>
            </a:r>
            <a:r>
              <a:rPr lang="ja-JP" altLang="en-US" sz="1200" spc="-25" dirty="0">
                <a:latin typeface="Meiryo UI"/>
                <a:cs typeface="Meiryo UI"/>
              </a:rPr>
              <a:t>で入力いただく必須項目について説明を記載しています。</a:t>
            </a:r>
            <a:endParaRPr lang="en-US" altLang="ja-JP" sz="1200" spc="-25" dirty="0">
              <a:latin typeface="Meiryo UI"/>
              <a:cs typeface="Meiryo UI"/>
            </a:endParaRPr>
          </a:p>
        </p:txBody>
      </p:sp>
      <p:pic>
        <p:nvPicPr>
          <p:cNvPr id="27" name="図 26">
            <a:extLst>
              <a:ext uri="{FF2B5EF4-FFF2-40B4-BE49-F238E27FC236}">
                <a16:creationId xmlns:a16="http://schemas.microsoft.com/office/drawing/2014/main" id="{EE39DC77-06BE-E040-2411-81EF6AA07E3A}"/>
              </a:ext>
            </a:extLst>
          </p:cNvPr>
          <p:cNvPicPr>
            <a:picLocks noChangeAspect="1"/>
          </p:cNvPicPr>
          <p:nvPr/>
        </p:nvPicPr>
        <p:blipFill>
          <a:blip r:embed="rId2"/>
          <a:stretch>
            <a:fillRect/>
          </a:stretch>
        </p:blipFill>
        <p:spPr>
          <a:xfrm>
            <a:off x="324142" y="934025"/>
            <a:ext cx="4247859" cy="5180833"/>
          </a:xfrm>
          <a:prstGeom prst="rect">
            <a:avLst/>
          </a:prstGeom>
          <a:ln>
            <a:solidFill>
              <a:schemeClr val="bg1">
                <a:lumMod val="75000"/>
              </a:schemeClr>
            </a:solidFill>
          </a:ln>
        </p:spPr>
      </p:pic>
      <p:sp>
        <p:nvSpPr>
          <p:cNvPr id="29" name="正方形/長方形 28">
            <a:extLst>
              <a:ext uri="{FF2B5EF4-FFF2-40B4-BE49-F238E27FC236}">
                <a16:creationId xmlns:a16="http://schemas.microsoft.com/office/drawing/2014/main" id="{F6F8B87C-5623-5CEE-9128-B70C16532606}"/>
              </a:ext>
            </a:extLst>
          </p:cNvPr>
          <p:cNvSpPr/>
          <p:nvPr/>
        </p:nvSpPr>
        <p:spPr>
          <a:xfrm>
            <a:off x="324142" y="1072074"/>
            <a:ext cx="1657058" cy="1684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8848E7A-4FE2-772A-4207-962CB1AD4674}"/>
              </a:ext>
            </a:extLst>
          </p:cNvPr>
          <p:cNvSpPr/>
          <p:nvPr/>
        </p:nvSpPr>
        <p:spPr>
          <a:xfrm>
            <a:off x="301051" y="1342879"/>
            <a:ext cx="308549" cy="1380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コネクタ: カギ線 37">
            <a:extLst>
              <a:ext uri="{FF2B5EF4-FFF2-40B4-BE49-F238E27FC236}">
                <a16:creationId xmlns:a16="http://schemas.microsoft.com/office/drawing/2014/main" id="{1706AF1C-8879-A8E5-8BCB-070944AF1C26}"/>
              </a:ext>
            </a:extLst>
          </p:cNvPr>
          <p:cNvCxnSpPr>
            <a:cxnSpLocks/>
            <a:stCxn id="29" idx="3"/>
          </p:cNvCxnSpPr>
          <p:nvPr/>
        </p:nvCxnSpPr>
        <p:spPr>
          <a:xfrm>
            <a:off x="1981200" y="1156299"/>
            <a:ext cx="3228974" cy="255602"/>
          </a:xfrm>
          <a:prstGeom prst="bentConnector3">
            <a:avLst/>
          </a:prstGeom>
        </p:spPr>
        <p:style>
          <a:lnRef idx="1">
            <a:schemeClr val="accent2"/>
          </a:lnRef>
          <a:fillRef idx="0">
            <a:schemeClr val="accent2"/>
          </a:fillRef>
          <a:effectRef idx="0">
            <a:schemeClr val="accent2"/>
          </a:effectRef>
          <a:fontRef idx="minor">
            <a:schemeClr val="tx1"/>
          </a:fontRef>
        </p:style>
      </p:cxnSp>
      <p:cxnSp>
        <p:nvCxnSpPr>
          <p:cNvPr id="39" name="コネクタ: カギ線 38">
            <a:extLst>
              <a:ext uri="{FF2B5EF4-FFF2-40B4-BE49-F238E27FC236}">
                <a16:creationId xmlns:a16="http://schemas.microsoft.com/office/drawing/2014/main" id="{1C895C9F-18CF-DE4C-9249-60E9B69267DD}"/>
              </a:ext>
            </a:extLst>
          </p:cNvPr>
          <p:cNvCxnSpPr>
            <a:cxnSpLocks/>
            <a:stCxn id="34" idx="3"/>
          </p:cNvCxnSpPr>
          <p:nvPr/>
        </p:nvCxnSpPr>
        <p:spPr>
          <a:xfrm>
            <a:off x="609600" y="1411901"/>
            <a:ext cx="4572000" cy="67938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44" name="object 6">
            <a:extLst>
              <a:ext uri="{FF2B5EF4-FFF2-40B4-BE49-F238E27FC236}">
                <a16:creationId xmlns:a16="http://schemas.microsoft.com/office/drawing/2014/main" id="{96C54048-4AE2-71C3-B6FE-32D9006E1ECA}"/>
              </a:ext>
            </a:extLst>
          </p:cNvPr>
          <p:cNvSpPr txBox="1"/>
          <p:nvPr/>
        </p:nvSpPr>
        <p:spPr>
          <a:xfrm>
            <a:off x="5181600" y="2194560"/>
            <a:ext cx="6477000" cy="638636"/>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① </a:t>
            </a:r>
            <a:r>
              <a:rPr lang="en-US" altLang="ja-JP" sz="1400" spc="-25" dirty="0">
                <a:latin typeface="Meiryo UI"/>
                <a:cs typeface="Meiryo UI"/>
              </a:rPr>
              <a:t>[Register On Behalf of Worker</a:t>
            </a:r>
            <a:r>
              <a:rPr lang="ja-JP" altLang="en-US" sz="1400" spc="-25" dirty="0">
                <a:latin typeface="Meiryo UI"/>
                <a:cs typeface="Meiryo UI"/>
              </a:rPr>
              <a:t>？</a:t>
            </a:r>
            <a:r>
              <a:rPr lang="en-US" altLang="ja-JP" sz="1400" spc="-25" dirty="0">
                <a:latin typeface="Meiryo UI"/>
                <a:cs typeface="Meiryo UI"/>
              </a:rPr>
              <a:t>/</a:t>
            </a:r>
            <a:r>
              <a:rPr lang="ja-JP" altLang="en-US" sz="1400" dirty="0">
                <a:solidFill>
                  <a:srgbClr val="1F1F1F"/>
                </a:solidFill>
                <a:latin typeface="Meiryo UI" panose="020B0604030504040204" pitchFamily="50" charset="-128"/>
                <a:ea typeface="Meiryo UI" panose="020B0604030504040204" pitchFamily="50" charset="-128"/>
              </a:rPr>
              <a:t>派遣社員</a:t>
            </a:r>
            <a:r>
              <a:rPr lang="ja-JP" altLang="en-US" sz="1400" b="0" i="0" dirty="0">
                <a:solidFill>
                  <a:srgbClr val="1F1F1F"/>
                </a:solidFill>
                <a:effectLst/>
                <a:latin typeface="Meiryo UI" panose="020B0604030504040204" pitchFamily="50" charset="-128"/>
                <a:ea typeface="Meiryo UI" panose="020B0604030504040204" pitchFamily="50" charset="-128"/>
              </a:rPr>
              <a:t>の代理登録ですか？</a:t>
            </a:r>
            <a:r>
              <a:rPr lang="en-US" altLang="ja-JP" sz="1400" spc="-25" dirty="0">
                <a:latin typeface="Meiryo UI"/>
                <a:cs typeface="Meiryo UI"/>
              </a:rPr>
              <a:t>] </a:t>
            </a:r>
          </a:p>
          <a:p>
            <a:pPr marL="12700">
              <a:lnSpc>
                <a:spcPct val="100000"/>
              </a:lnSpc>
              <a:spcBef>
                <a:spcPts val="100"/>
              </a:spcBef>
            </a:pPr>
            <a:r>
              <a:rPr lang="en-US" altLang="ja-JP" sz="1100" spc="-25" dirty="0">
                <a:latin typeface="Meiryo UI"/>
                <a:cs typeface="Meiryo UI"/>
              </a:rPr>
              <a:t>    </a:t>
            </a:r>
            <a:r>
              <a:rPr lang="ja-JP" altLang="en-US" sz="1100" spc="-25" dirty="0">
                <a:latin typeface="Meiryo UI"/>
                <a:cs typeface="Meiryo UI"/>
              </a:rPr>
              <a:t> </a:t>
            </a:r>
            <a:r>
              <a:rPr lang="en-US" altLang="ja-JP" sz="1400" spc="-25" dirty="0">
                <a:latin typeface="Meiryo UI"/>
                <a:cs typeface="Meiryo UI"/>
              </a:rPr>
              <a:t>[No, the Worker will self-register/</a:t>
            </a:r>
            <a:r>
              <a:rPr lang="ja-JP" altLang="en-US" sz="1400" spc="-25" dirty="0">
                <a:latin typeface="Meiryo UI"/>
                <a:cs typeface="Meiryo UI"/>
              </a:rPr>
              <a:t>いいえ、派遣社員は自分で登録します</a:t>
            </a:r>
            <a:r>
              <a:rPr lang="en-US" altLang="ja-JP" sz="1400" spc="-25" dirty="0">
                <a:latin typeface="Meiryo UI"/>
                <a:cs typeface="Meiryo UI"/>
              </a:rPr>
              <a:t>]</a:t>
            </a:r>
          </a:p>
          <a:p>
            <a:pPr marL="12700">
              <a:lnSpc>
                <a:spcPct val="100000"/>
              </a:lnSpc>
              <a:spcBef>
                <a:spcPts val="100"/>
              </a:spcBef>
            </a:pPr>
            <a:r>
              <a:rPr lang="ja-JP" altLang="en-US" sz="1100" spc="-25" dirty="0">
                <a:latin typeface="Meiryo UI"/>
                <a:cs typeface="Meiryo UI"/>
              </a:rPr>
              <a:t>　　</a:t>
            </a:r>
            <a:r>
              <a:rPr lang="en-US" altLang="ja-JP" sz="1100" spc="-10" dirty="0">
                <a:latin typeface="Meiryo UI"/>
                <a:cs typeface="Meiryo UI"/>
              </a:rPr>
              <a:t> </a:t>
            </a:r>
            <a:r>
              <a:rPr lang="ja-JP" altLang="en-US" sz="1050" spc="-10" dirty="0">
                <a:latin typeface="Meiryo UI"/>
                <a:cs typeface="Meiryo UI"/>
              </a:rPr>
              <a:t>　「派遣社員</a:t>
            </a:r>
            <a:r>
              <a:rPr lang="ja-JP" altLang="en-US" sz="1050" spc="-15" dirty="0">
                <a:latin typeface="Meiryo UI"/>
                <a:cs typeface="Meiryo UI"/>
              </a:rPr>
              <a:t>」 自身が登録する場合はチェックを入れる。　「派遣会社」 が代理登録する場合はチェックを入れない。</a:t>
            </a:r>
            <a:endParaRPr lang="en-US" altLang="ja-JP" sz="1050" spc="-25" dirty="0">
              <a:latin typeface="Meiryo UI"/>
              <a:cs typeface="Meiryo UI"/>
            </a:endParaRPr>
          </a:p>
        </p:txBody>
      </p:sp>
      <p:sp>
        <p:nvSpPr>
          <p:cNvPr id="45" name="object 2">
            <a:extLst>
              <a:ext uri="{FF2B5EF4-FFF2-40B4-BE49-F238E27FC236}">
                <a16:creationId xmlns:a16="http://schemas.microsoft.com/office/drawing/2014/main" id="{9D86474E-8188-0E91-BC0A-BC88BFC2F904}"/>
              </a:ext>
            </a:extLst>
          </p:cNvPr>
          <p:cNvSpPr txBox="1">
            <a:spLocks/>
          </p:cNvSpPr>
          <p:nvPr/>
        </p:nvSpPr>
        <p:spPr>
          <a:xfrm>
            <a:off x="301051" y="2736020"/>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①</a:t>
            </a:r>
            <a:endParaRPr lang="en-US" altLang="ja-JP" sz="1200" b="1" spc="-15" dirty="0">
              <a:latin typeface="Meiryo UI" panose="020B0604030504040204" pitchFamily="50" charset="-128"/>
              <a:ea typeface="Meiryo UI" panose="020B0604030504040204" pitchFamily="50" charset="-128"/>
            </a:endParaRPr>
          </a:p>
        </p:txBody>
      </p:sp>
      <p:cxnSp>
        <p:nvCxnSpPr>
          <p:cNvPr id="48" name="コネクタ: カギ線 47">
            <a:extLst>
              <a:ext uri="{FF2B5EF4-FFF2-40B4-BE49-F238E27FC236}">
                <a16:creationId xmlns:a16="http://schemas.microsoft.com/office/drawing/2014/main" id="{B0CA1AE3-B8E3-374A-27F1-5EBBCC02B853}"/>
              </a:ext>
            </a:extLst>
          </p:cNvPr>
          <p:cNvCxnSpPr>
            <a:cxnSpLocks/>
            <a:endCxn id="44" idx="1"/>
          </p:cNvCxnSpPr>
          <p:nvPr/>
        </p:nvCxnSpPr>
        <p:spPr>
          <a:xfrm flipV="1">
            <a:off x="1752600" y="2513878"/>
            <a:ext cx="3429000" cy="459812"/>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51" name="object 6">
            <a:extLst>
              <a:ext uri="{FF2B5EF4-FFF2-40B4-BE49-F238E27FC236}">
                <a16:creationId xmlns:a16="http://schemas.microsoft.com/office/drawing/2014/main" id="{660777C7-09BB-70AA-73F0-A465C32DBB29}"/>
              </a:ext>
            </a:extLst>
          </p:cNvPr>
          <p:cNvSpPr txBox="1"/>
          <p:nvPr/>
        </p:nvSpPr>
        <p:spPr>
          <a:xfrm>
            <a:off x="5204348" y="2897490"/>
            <a:ext cx="6657683" cy="592470"/>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② </a:t>
            </a:r>
            <a:r>
              <a:rPr lang="en-US" altLang="ja-JP" sz="1400" spc="-25" dirty="0">
                <a:latin typeface="Meiryo UI"/>
                <a:cs typeface="Meiryo UI"/>
              </a:rPr>
              <a:t>[Worker’s</a:t>
            </a:r>
            <a:r>
              <a:rPr lang="ja-JP" altLang="en-US" sz="1400" spc="-25" dirty="0">
                <a:latin typeface="Meiryo UI"/>
                <a:cs typeface="Meiryo UI"/>
              </a:rPr>
              <a:t> </a:t>
            </a:r>
            <a:r>
              <a:rPr lang="en-US" altLang="ja-JP" sz="1400" spc="-25" dirty="0">
                <a:latin typeface="Meiryo UI"/>
                <a:cs typeface="Meiryo UI"/>
              </a:rPr>
              <a:t>Personal Email/</a:t>
            </a:r>
            <a:r>
              <a:rPr lang="ja-JP" altLang="en-US" sz="1400" dirty="0">
                <a:solidFill>
                  <a:srgbClr val="1F1F1F"/>
                </a:solidFill>
                <a:latin typeface="Meiryo UI" panose="020B0604030504040204" pitchFamily="50" charset="-128"/>
                <a:ea typeface="Meiryo UI" panose="020B0604030504040204" pitchFamily="50" charset="-128"/>
              </a:rPr>
              <a:t>派遣社員</a:t>
            </a:r>
            <a:r>
              <a:rPr lang="ja-JP" altLang="en-US" sz="1400" b="0" i="0" dirty="0">
                <a:solidFill>
                  <a:srgbClr val="1F1F1F"/>
                </a:solidFill>
                <a:effectLst/>
                <a:latin typeface="Meiryo UI" panose="020B0604030504040204" pitchFamily="50" charset="-128"/>
                <a:ea typeface="Meiryo UI" panose="020B0604030504040204" pitchFamily="50" charset="-128"/>
              </a:rPr>
              <a:t>の個人のメールアドレス</a:t>
            </a:r>
            <a:r>
              <a:rPr lang="en-US" altLang="ja-JP" sz="1400" spc="-25" dirty="0">
                <a:latin typeface="Meiryo UI"/>
                <a:cs typeface="Meiryo UI"/>
              </a:rPr>
              <a:t>] </a:t>
            </a:r>
          </a:p>
          <a:p>
            <a:pPr marL="12700">
              <a:lnSpc>
                <a:spcPct val="100000"/>
              </a:lnSpc>
              <a:spcBef>
                <a:spcPts val="100"/>
              </a:spcBef>
            </a:pPr>
            <a:r>
              <a:rPr lang="ja-JP" altLang="en-US" sz="1100" dirty="0">
                <a:latin typeface="Meiryo UI"/>
                <a:cs typeface="Meiryo UI"/>
              </a:rPr>
              <a:t>　　　</a:t>
            </a:r>
            <a:r>
              <a:rPr lang="ja-JP" altLang="en-US" sz="1050" dirty="0">
                <a:latin typeface="Meiryo UI"/>
                <a:cs typeface="Meiryo UI"/>
              </a:rPr>
              <a:t>派遣社員の個人使用のメールアドレスも利用可能です。</a:t>
            </a:r>
            <a:endParaRPr lang="en-US" altLang="ja-JP" sz="1050" dirty="0">
              <a:latin typeface="Meiryo UI"/>
              <a:cs typeface="Meiryo UI"/>
            </a:endParaRPr>
          </a:p>
          <a:p>
            <a:pPr marL="12700">
              <a:lnSpc>
                <a:spcPct val="100000"/>
              </a:lnSpc>
              <a:spcBef>
                <a:spcPts val="100"/>
              </a:spcBef>
            </a:pPr>
            <a:r>
              <a:rPr lang="ja-JP" altLang="en-US" sz="1050" spc="-25" dirty="0">
                <a:latin typeface="Meiryo UI"/>
                <a:cs typeface="Meiryo UI"/>
              </a:rPr>
              <a:t>　　　①でチェックを入れなかった場合は（派遣会社が代理登録する場合）、派遣会社担当者のメールアドレスを入力</a:t>
            </a:r>
          </a:p>
        </p:txBody>
      </p:sp>
      <p:sp>
        <p:nvSpPr>
          <p:cNvPr id="52" name="object 2">
            <a:extLst>
              <a:ext uri="{FF2B5EF4-FFF2-40B4-BE49-F238E27FC236}">
                <a16:creationId xmlns:a16="http://schemas.microsoft.com/office/drawing/2014/main" id="{CE141830-E908-967D-0A4F-949F2286E121}"/>
              </a:ext>
            </a:extLst>
          </p:cNvPr>
          <p:cNvSpPr txBox="1">
            <a:spLocks/>
          </p:cNvSpPr>
          <p:nvPr/>
        </p:nvSpPr>
        <p:spPr>
          <a:xfrm>
            <a:off x="301051" y="3259769"/>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②</a:t>
            </a:r>
            <a:endParaRPr lang="en-US" altLang="ja-JP" sz="1200" b="1" spc="-15" dirty="0">
              <a:latin typeface="Meiryo UI" panose="020B0604030504040204" pitchFamily="50" charset="-128"/>
              <a:ea typeface="Meiryo UI" panose="020B0604030504040204" pitchFamily="50" charset="-128"/>
            </a:endParaRPr>
          </a:p>
        </p:txBody>
      </p:sp>
      <p:cxnSp>
        <p:nvCxnSpPr>
          <p:cNvPr id="60" name="コネクタ: カギ線 59">
            <a:extLst>
              <a:ext uri="{FF2B5EF4-FFF2-40B4-BE49-F238E27FC236}">
                <a16:creationId xmlns:a16="http://schemas.microsoft.com/office/drawing/2014/main" id="{0AA42D0D-2C63-CB4E-01CD-EAC90EFE4D45}"/>
              </a:ext>
            </a:extLst>
          </p:cNvPr>
          <p:cNvCxnSpPr>
            <a:cxnSpLocks/>
            <a:endCxn id="51" idx="1"/>
          </p:cNvCxnSpPr>
          <p:nvPr/>
        </p:nvCxnSpPr>
        <p:spPr>
          <a:xfrm flipV="1">
            <a:off x="3804174" y="3193725"/>
            <a:ext cx="1400174" cy="296235"/>
          </a:xfrm>
          <a:prstGeom prst="bentConnector3">
            <a:avLst>
              <a:gd name="adj1" fmla="val 22109"/>
            </a:avLst>
          </a:prstGeom>
        </p:spPr>
        <p:style>
          <a:lnRef idx="1">
            <a:schemeClr val="accent2"/>
          </a:lnRef>
          <a:fillRef idx="0">
            <a:schemeClr val="accent2"/>
          </a:fillRef>
          <a:effectRef idx="0">
            <a:schemeClr val="accent2"/>
          </a:effectRef>
          <a:fontRef idx="minor">
            <a:schemeClr val="tx1"/>
          </a:fontRef>
        </p:style>
      </p:cxnSp>
      <p:sp>
        <p:nvSpPr>
          <p:cNvPr id="63" name="object 6">
            <a:extLst>
              <a:ext uri="{FF2B5EF4-FFF2-40B4-BE49-F238E27FC236}">
                <a16:creationId xmlns:a16="http://schemas.microsoft.com/office/drawing/2014/main" id="{F9A4CF5C-E526-841B-0065-F553C363BE59}"/>
              </a:ext>
            </a:extLst>
          </p:cNvPr>
          <p:cNvSpPr txBox="1"/>
          <p:nvPr/>
        </p:nvSpPr>
        <p:spPr>
          <a:xfrm>
            <a:off x="5204347" y="3565683"/>
            <a:ext cx="6657683" cy="820738"/>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③ </a:t>
            </a:r>
            <a:r>
              <a:rPr lang="en-US" altLang="ja-JP" sz="1400" spc="-25" dirty="0">
                <a:latin typeface="Meiryo UI"/>
                <a:cs typeface="Meiryo UI"/>
              </a:rPr>
              <a:t>[Register On Behalf of Worker</a:t>
            </a:r>
            <a:r>
              <a:rPr lang="ja-JP" altLang="en-US" sz="1400" spc="-25" dirty="0">
                <a:latin typeface="Meiryo UI"/>
                <a:cs typeface="Meiryo UI"/>
              </a:rPr>
              <a:t>？</a:t>
            </a:r>
            <a:r>
              <a:rPr lang="en-US" altLang="ja-JP" sz="1400" spc="-25" dirty="0">
                <a:latin typeface="Meiryo UI"/>
                <a:cs typeface="Meiryo UI"/>
              </a:rPr>
              <a:t>/</a:t>
            </a:r>
            <a:r>
              <a:rPr lang="ja-JP" altLang="en-US" sz="1400" dirty="0">
                <a:solidFill>
                  <a:srgbClr val="1F1F1F"/>
                </a:solidFill>
                <a:latin typeface="Meiryo UI" panose="020B0604030504040204" pitchFamily="50" charset="-128"/>
                <a:ea typeface="Meiryo UI" panose="020B0604030504040204" pitchFamily="50" charset="-128"/>
              </a:rPr>
              <a:t>派遣社員</a:t>
            </a:r>
            <a:r>
              <a:rPr lang="ja-JP" altLang="en-US" sz="1400" b="0" i="0" dirty="0">
                <a:solidFill>
                  <a:srgbClr val="1F1F1F"/>
                </a:solidFill>
                <a:effectLst/>
                <a:latin typeface="Meiryo UI" panose="020B0604030504040204" pitchFamily="50" charset="-128"/>
                <a:ea typeface="Meiryo UI" panose="020B0604030504040204" pitchFamily="50" charset="-128"/>
              </a:rPr>
              <a:t>の代理登録ですか？</a:t>
            </a:r>
            <a:r>
              <a:rPr lang="en-US" altLang="ja-JP" sz="1400" spc="-25" dirty="0">
                <a:latin typeface="Meiryo UI"/>
                <a:cs typeface="Meiryo UI"/>
              </a:rPr>
              <a:t>] </a:t>
            </a:r>
          </a:p>
          <a:p>
            <a:pPr marL="12700">
              <a:lnSpc>
                <a:spcPct val="100000"/>
              </a:lnSpc>
              <a:spcBef>
                <a:spcPts val="100"/>
              </a:spcBef>
            </a:pPr>
            <a:r>
              <a:rPr lang="ja-JP" altLang="en-US" sz="1400" spc="-25" dirty="0">
                <a:latin typeface="Meiryo UI"/>
                <a:cs typeface="Meiryo UI"/>
              </a:rPr>
              <a:t>　　</a:t>
            </a:r>
            <a:r>
              <a:rPr lang="en-US" altLang="ja-JP" sz="1400" spc="-25" dirty="0">
                <a:latin typeface="Meiryo UI"/>
                <a:cs typeface="Meiryo UI"/>
              </a:rPr>
              <a:t>[Yes, I will register this worker/</a:t>
            </a:r>
            <a:r>
              <a:rPr lang="ja-JP" altLang="en-US" sz="1400" spc="-25" dirty="0">
                <a:latin typeface="Meiryo UI"/>
                <a:cs typeface="Meiryo UI"/>
              </a:rPr>
              <a:t>はい、私はこの</a:t>
            </a:r>
            <a:r>
              <a:rPr lang="ja-JP" altLang="en-US" sz="1400" dirty="0">
                <a:solidFill>
                  <a:srgbClr val="1F1F1F"/>
                </a:solidFill>
                <a:latin typeface="Meiryo UI" panose="020B0604030504040204" pitchFamily="50" charset="-128"/>
                <a:ea typeface="Meiryo UI" panose="020B0604030504040204" pitchFamily="50" charset="-128"/>
              </a:rPr>
              <a:t>派遣社員</a:t>
            </a:r>
            <a:r>
              <a:rPr lang="ja-JP" altLang="en-US" sz="1400" spc="-25" dirty="0">
                <a:latin typeface="Meiryo UI"/>
                <a:cs typeface="Meiryo UI"/>
              </a:rPr>
              <a:t>を登録します</a:t>
            </a:r>
            <a:r>
              <a:rPr lang="en-US" altLang="ja-JP" sz="1400" spc="-25" dirty="0">
                <a:latin typeface="Meiryo UI"/>
                <a:cs typeface="Meiryo UI"/>
              </a:rPr>
              <a:t>]</a:t>
            </a:r>
          </a:p>
          <a:p>
            <a:pPr marL="12700">
              <a:lnSpc>
                <a:spcPct val="100000"/>
              </a:lnSpc>
              <a:spcBef>
                <a:spcPts val="100"/>
              </a:spcBef>
            </a:pPr>
            <a:r>
              <a:rPr lang="ja-JP" altLang="en-US" sz="1100" dirty="0">
                <a:latin typeface="Meiryo UI"/>
                <a:cs typeface="Meiryo UI"/>
              </a:rPr>
              <a:t> 　</a:t>
            </a:r>
            <a:r>
              <a:rPr lang="ja-JP" altLang="en-US" sz="1100" dirty="0">
                <a:highlight>
                  <a:srgbClr val="FFFFFF"/>
                </a:highlight>
                <a:latin typeface="Meiryo UI"/>
                <a:cs typeface="Meiryo UI"/>
              </a:rPr>
              <a:t>　　</a:t>
            </a:r>
            <a:r>
              <a:rPr lang="ja-JP" altLang="en-US" sz="1050" spc="-25" dirty="0">
                <a:highlight>
                  <a:srgbClr val="FFFFFF"/>
                </a:highlight>
                <a:latin typeface="Meiryo UI"/>
                <a:cs typeface="Meiryo UI"/>
              </a:rPr>
              <a:t>①でチェックを入れなかった場合</a:t>
            </a:r>
            <a:r>
              <a:rPr lang="en-US" altLang="ja-JP" sz="1050" spc="-25" dirty="0">
                <a:highlight>
                  <a:srgbClr val="FFFFFF"/>
                </a:highlight>
                <a:latin typeface="Meiryo UI"/>
                <a:cs typeface="Meiryo UI"/>
              </a:rPr>
              <a:t>(</a:t>
            </a:r>
            <a:r>
              <a:rPr lang="ja-JP" altLang="en-US" sz="1050" spc="-25" dirty="0">
                <a:highlight>
                  <a:srgbClr val="FFFFFF"/>
                </a:highlight>
                <a:latin typeface="Meiryo UI"/>
                <a:cs typeface="Meiryo UI"/>
              </a:rPr>
              <a:t>派遣会社が代理登録する</a:t>
            </a:r>
            <a:r>
              <a:rPr lang="en-US" altLang="ja-JP" sz="1050" spc="-25" dirty="0">
                <a:highlight>
                  <a:srgbClr val="FFFFFF"/>
                </a:highlight>
                <a:latin typeface="Meiryo UI"/>
                <a:cs typeface="Meiryo UI"/>
              </a:rPr>
              <a:t>)</a:t>
            </a:r>
            <a:r>
              <a:rPr lang="ja-JP" altLang="en-US" sz="1050" spc="-25" dirty="0">
                <a:highlight>
                  <a:srgbClr val="FFFFFF"/>
                </a:highlight>
                <a:latin typeface="Meiryo UI"/>
                <a:cs typeface="Meiryo UI"/>
              </a:rPr>
              <a:t>、派遣会社担当者のメールアドレスを入力</a:t>
            </a:r>
            <a:endParaRPr lang="en-US" altLang="ja-JP" sz="1050" spc="-25" dirty="0">
              <a:highlight>
                <a:srgbClr val="FFFFFF"/>
              </a:highlight>
              <a:latin typeface="Meiryo UI"/>
              <a:cs typeface="Meiryo UI"/>
            </a:endParaRPr>
          </a:p>
          <a:p>
            <a:pPr marL="12700">
              <a:lnSpc>
                <a:spcPct val="100000"/>
              </a:lnSpc>
              <a:spcBef>
                <a:spcPts val="100"/>
              </a:spcBef>
            </a:pPr>
            <a:r>
              <a:rPr lang="ja-JP" altLang="en-US" sz="1050" spc="-25" dirty="0">
                <a:highlight>
                  <a:srgbClr val="FFFFFF"/>
                </a:highlight>
                <a:latin typeface="Meiryo UI"/>
                <a:cs typeface="Meiryo UI"/>
              </a:rPr>
              <a:t>　　　　</a:t>
            </a:r>
            <a:r>
              <a:rPr lang="en-US" altLang="ja-JP" sz="1050" spc="-25" dirty="0">
                <a:highlight>
                  <a:srgbClr val="FFFFFF"/>
                </a:highlight>
                <a:latin typeface="Meiryo UI"/>
                <a:cs typeface="Meiryo UI"/>
              </a:rPr>
              <a:t>※</a:t>
            </a:r>
            <a:r>
              <a:rPr lang="ja-JP" altLang="en-US" sz="1050" spc="-25" dirty="0">
                <a:highlight>
                  <a:srgbClr val="FFFFFF"/>
                </a:highlight>
                <a:latin typeface="Meiryo UI"/>
                <a:cs typeface="Meiryo UI"/>
              </a:rPr>
              <a:t>次の場合は</a:t>
            </a:r>
            <a:r>
              <a:rPr lang="en-US" altLang="ja-JP" sz="1050" spc="-25" dirty="0">
                <a:highlight>
                  <a:srgbClr val="FFFFFF"/>
                </a:highlight>
                <a:latin typeface="Meiryo UI"/>
                <a:cs typeface="Meiryo UI"/>
              </a:rPr>
              <a:t>Kyndryl</a:t>
            </a:r>
            <a:r>
              <a:rPr lang="ja-JP" altLang="en-US" sz="1050" spc="-25" dirty="0">
                <a:highlight>
                  <a:srgbClr val="FFFFFF"/>
                </a:highlight>
                <a:latin typeface="Meiryo UI"/>
                <a:cs typeface="Meiryo UI"/>
              </a:rPr>
              <a:t>へ連絡してください（メールのリンク先期限切れ、未受信の場合、メールアドレスの変更）。</a:t>
            </a:r>
          </a:p>
        </p:txBody>
      </p:sp>
      <p:sp>
        <p:nvSpPr>
          <p:cNvPr id="64" name="object 2">
            <a:extLst>
              <a:ext uri="{FF2B5EF4-FFF2-40B4-BE49-F238E27FC236}">
                <a16:creationId xmlns:a16="http://schemas.microsoft.com/office/drawing/2014/main" id="{0A651251-FBB7-A7BD-43A6-27B03FB94A0E}"/>
              </a:ext>
            </a:extLst>
          </p:cNvPr>
          <p:cNvSpPr txBox="1">
            <a:spLocks/>
          </p:cNvSpPr>
          <p:nvPr/>
        </p:nvSpPr>
        <p:spPr>
          <a:xfrm>
            <a:off x="314910" y="3849374"/>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③</a:t>
            </a:r>
            <a:endParaRPr lang="en-US" altLang="ja-JP" sz="1200" b="1" spc="-15" dirty="0">
              <a:latin typeface="Meiryo UI" panose="020B0604030504040204" pitchFamily="50" charset="-128"/>
              <a:ea typeface="Meiryo UI" panose="020B0604030504040204" pitchFamily="50" charset="-128"/>
            </a:endParaRPr>
          </a:p>
        </p:txBody>
      </p:sp>
      <p:sp>
        <p:nvSpPr>
          <p:cNvPr id="65" name="object 2">
            <a:extLst>
              <a:ext uri="{FF2B5EF4-FFF2-40B4-BE49-F238E27FC236}">
                <a16:creationId xmlns:a16="http://schemas.microsoft.com/office/drawing/2014/main" id="{4200C59E-FCB4-0CF7-1760-B4E20A9D9402}"/>
              </a:ext>
            </a:extLst>
          </p:cNvPr>
          <p:cNvSpPr txBox="1">
            <a:spLocks/>
          </p:cNvSpPr>
          <p:nvPr/>
        </p:nvSpPr>
        <p:spPr>
          <a:xfrm>
            <a:off x="314910" y="4277415"/>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④</a:t>
            </a:r>
            <a:endParaRPr lang="en-US" altLang="ja-JP" sz="1200" b="1" spc="-15" dirty="0">
              <a:latin typeface="Meiryo UI" panose="020B0604030504040204" pitchFamily="50" charset="-128"/>
              <a:ea typeface="Meiryo UI" panose="020B0604030504040204" pitchFamily="50" charset="-128"/>
            </a:endParaRPr>
          </a:p>
        </p:txBody>
      </p:sp>
      <p:sp>
        <p:nvSpPr>
          <p:cNvPr id="66" name="object 2">
            <a:extLst>
              <a:ext uri="{FF2B5EF4-FFF2-40B4-BE49-F238E27FC236}">
                <a16:creationId xmlns:a16="http://schemas.microsoft.com/office/drawing/2014/main" id="{E2F83D0A-482C-9224-BCCE-FB799710CABA}"/>
              </a:ext>
            </a:extLst>
          </p:cNvPr>
          <p:cNvSpPr txBox="1">
            <a:spLocks/>
          </p:cNvSpPr>
          <p:nvPr/>
        </p:nvSpPr>
        <p:spPr>
          <a:xfrm>
            <a:off x="301050" y="4847632"/>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⑤</a:t>
            </a:r>
            <a:endParaRPr lang="en-US" altLang="ja-JP" sz="1200" b="1" spc="-15" dirty="0">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3B35C781-ED73-F859-824A-9EA07C98BF2C}"/>
              </a:ext>
            </a:extLst>
          </p:cNvPr>
          <p:cNvSpPr/>
          <p:nvPr/>
        </p:nvSpPr>
        <p:spPr>
          <a:xfrm>
            <a:off x="493424" y="5512114"/>
            <a:ext cx="2021175" cy="60274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object 2">
            <a:extLst>
              <a:ext uri="{FF2B5EF4-FFF2-40B4-BE49-F238E27FC236}">
                <a16:creationId xmlns:a16="http://schemas.microsoft.com/office/drawing/2014/main" id="{EA71B863-3715-DA61-AFCE-855BEF06DA02}"/>
              </a:ext>
            </a:extLst>
          </p:cNvPr>
          <p:cNvSpPr txBox="1">
            <a:spLocks/>
          </p:cNvSpPr>
          <p:nvPr/>
        </p:nvSpPr>
        <p:spPr>
          <a:xfrm>
            <a:off x="301050" y="5456626"/>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⑥</a:t>
            </a:r>
            <a:endParaRPr lang="en-US" altLang="ja-JP" sz="1200" b="1" spc="-15" dirty="0">
              <a:latin typeface="Meiryo UI" panose="020B0604030504040204" pitchFamily="50" charset="-128"/>
              <a:ea typeface="Meiryo UI" panose="020B0604030504040204" pitchFamily="50" charset="-128"/>
            </a:endParaRPr>
          </a:p>
        </p:txBody>
      </p:sp>
      <p:sp>
        <p:nvSpPr>
          <p:cNvPr id="70" name="object 6">
            <a:extLst>
              <a:ext uri="{FF2B5EF4-FFF2-40B4-BE49-F238E27FC236}">
                <a16:creationId xmlns:a16="http://schemas.microsoft.com/office/drawing/2014/main" id="{01B54AEC-728F-ED35-1F6D-A7F19D979F6F}"/>
              </a:ext>
            </a:extLst>
          </p:cNvPr>
          <p:cNvSpPr txBox="1"/>
          <p:nvPr/>
        </p:nvSpPr>
        <p:spPr>
          <a:xfrm>
            <a:off x="5227027" y="4467055"/>
            <a:ext cx="5496218"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④ </a:t>
            </a:r>
            <a:r>
              <a:rPr lang="en-US" altLang="ja-JP" sz="1400" spc="-25" dirty="0">
                <a:latin typeface="Meiryo UI"/>
                <a:cs typeface="Meiryo UI"/>
              </a:rPr>
              <a:t>[Your Supplier</a:t>
            </a:r>
            <a:r>
              <a:rPr lang="ja-JP" altLang="en-US" sz="1400" spc="-25" dirty="0">
                <a:latin typeface="Meiryo UI"/>
                <a:cs typeface="Meiryo UI"/>
              </a:rPr>
              <a:t> </a:t>
            </a:r>
            <a:r>
              <a:rPr lang="en-US" altLang="ja-JP" sz="1400" spc="-25" dirty="0">
                <a:latin typeface="Meiryo UI"/>
                <a:cs typeface="Meiryo UI"/>
              </a:rPr>
              <a:t>Email/</a:t>
            </a:r>
            <a:r>
              <a:rPr lang="ja-JP" altLang="en-US" sz="1400" spc="-25" dirty="0">
                <a:latin typeface="Meiryo UI"/>
                <a:cs typeface="Meiryo UI"/>
              </a:rPr>
              <a:t>派遣会社の担当者のメールアドレス</a:t>
            </a:r>
            <a:r>
              <a:rPr lang="en-US" altLang="ja-JP" sz="1400" spc="-25" dirty="0">
                <a:latin typeface="Meiryo UI"/>
                <a:cs typeface="Meiryo UI"/>
              </a:rPr>
              <a:t>]</a:t>
            </a:r>
            <a:endParaRPr lang="ja-JP" altLang="en-US" sz="1100" spc="-25" dirty="0">
              <a:highlight>
                <a:srgbClr val="FFFF00"/>
              </a:highlight>
              <a:latin typeface="Meiryo UI"/>
              <a:cs typeface="Meiryo UI"/>
            </a:endParaRPr>
          </a:p>
        </p:txBody>
      </p:sp>
      <p:sp>
        <p:nvSpPr>
          <p:cNvPr id="71" name="object 6">
            <a:extLst>
              <a:ext uri="{FF2B5EF4-FFF2-40B4-BE49-F238E27FC236}">
                <a16:creationId xmlns:a16="http://schemas.microsoft.com/office/drawing/2014/main" id="{CE3424FF-87D8-67D2-D6D4-A138AE5575A2}"/>
              </a:ext>
            </a:extLst>
          </p:cNvPr>
          <p:cNvSpPr txBox="1"/>
          <p:nvPr/>
        </p:nvSpPr>
        <p:spPr>
          <a:xfrm>
            <a:off x="5232107" y="4863251"/>
            <a:ext cx="5496218"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⑤ </a:t>
            </a:r>
            <a:r>
              <a:rPr lang="en-US" altLang="ja-JP" sz="1400" spc="-25" dirty="0">
                <a:latin typeface="Meiryo UI"/>
                <a:cs typeface="Meiryo UI"/>
              </a:rPr>
              <a:t>[Worker’s</a:t>
            </a:r>
            <a:r>
              <a:rPr lang="ja-JP" altLang="en-US" sz="1400" spc="-25" dirty="0">
                <a:latin typeface="Meiryo UI"/>
                <a:cs typeface="Meiryo UI"/>
              </a:rPr>
              <a:t> </a:t>
            </a:r>
            <a:r>
              <a:rPr lang="en-US" altLang="ja-JP" sz="1400" spc="-25" dirty="0">
                <a:latin typeface="Meiryo UI"/>
                <a:cs typeface="Meiryo UI"/>
              </a:rPr>
              <a:t>Personal Email/</a:t>
            </a:r>
            <a:r>
              <a:rPr lang="ja-JP" altLang="en-US" sz="1400" dirty="0">
                <a:solidFill>
                  <a:srgbClr val="1F1F1F"/>
                </a:solidFill>
                <a:latin typeface="Meiryo UI" panose="020B0604030504040204" pitchFamily="50" charset="-128"/>
                <a:ea typeface="Meiryo UI" panose="020B0604030504040204" pitchFamily="50" charset="-128"/>
              </a:rPr>
              <a:t>派遣社員本人、</a:t>
            </a:r>
            <a:r>
              <a:rPr lang="ja-JP" altLang="en-US" sz="1400" spc="-25" dirty="0">
                <a:latin typeface="Meiryo UI"/>
                <a:cs typeface="Meiryo UI"/>
              </a:rPr>
              <a:t>個人のメールアドレス</a:t>
            </a:r>
            <a:r>
              <a:rPr lang="en-US" altLang="ja-JP" sz="1400" spc="-25" dirty="0">
                <a:latin typeface="Meiryo UI"/>
                <a:cs typeface="Meiryo UI"/>
              </a:rPr>
              <a:t>]</a:t>
            </a:r>
            <a:endParaRPr lang="ja-JP" altLang="en-US" sz="1100" spc="-25" dirty="0">
              <a:highlight>
                <a:srgbClr val="FFFF00"/>
              </a:highlight>
              <a:latin typeface="Meiryo UI"/>
              <a:cs typeface="Meiryo UI"/>
            </a:endParaRPr>
          </a:p>
        </p:txBody>
      </p:sp>
      <p:sp>
        <p:nvSpPr>
          <p:cNvPr id="72" name="object 6">
            <a:extLst>
              <a:ext uri="{FF2B5EF4-FFF2-40B4-BE49-F238E27FC236}">
                <a16:creationId xmlns:a16="http://schemas.microsoft.com/office/drawing/2014/main" id="{06267D10-A464-D066-2DD3-559574C2BC61}"/>
              </a:ext>
            </a:extLst>
          </p:cNvPr>
          <p:cNvSpPr txBox="1"/>
          <p:nvPr/>
        </p:nvSpPr>
        <p:spPr>
          <a:xfrm>
            <a:off x="5227027" y="5256687"/>
            <a:ext cx="5048543" cy="774571"/>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⑥ </a:t>
            </a:r>
            <a:r>
              <a:rPr lang="en-US" altLang="ja-JP" sz="1400" spc="-25" dirty="0">
                <a:latin typeface="Meiryo UI"/>
                <a:cs typeface="Meiryo UI"/>
              </a:rPr>
              <a:t>[Attachments/</a:t>
            </a:r>
            <a:r>
              <a:rPr lang="ja-JP" altLang="en-US" sz="1400" spc="-25" dirty="0">
                <a:latin typeface="Meiryo UI"/>
                <a:cs typeface="Meiryo UI"/>
              </a:rPr>
              <a:t>添付ファイル</a:t>
            </a:r>
            <a:r>
              <a:rPr lang="en-US" altLang="ja-JP" sz="1400" spc="-25" dirty="0">
                <a:latin typeface="Meiryo UI"/>
                <a:cs typeface="Meiryo UI"/>
              </a:rPr>
              <a:t>]</a:t>
            </a:r>
          </a:p>
          <a:p>
            <a:pPr marL="12700">
              <a:lnSpc>
                <a:spcPct val="100000"/>
              </a:lnSpc>
              <a:spcBef>
                <a:spcPts val="100"/>
              </a:spcBef>
            </a:pPr>
            <a:r>
              <a:rPr lang="ja-JP" altLang="en-US" sz="1100" spc="-25" dirty="0">
                <a:latin typeface="Meiryo UI"/>
                <a:cs typeface="Meiryo UI"/>
              </a:rPr>
              <a:t>　　　以下の資料を添付してください。ファイル形式は</a:t>
            </a:r>
            <a:r>
              <a:rPr lang="en-US" altLang="ja-JP" sz="1100" spc="-25" dirty="0">
                <a:latin typeface="Meiryo UI"/>
                <a:cs typeface="Meiryo UI"/>
              </a:rPr>
              <a:t>PDF</a:t>
            </a:r>
            <a:r>
              <a:rPr lang="ja-JP" altLang="en-US" sz="1100" spc="-25" dirty="0">
                <a:latin typeface="Meiryo UI"/>
                <a:cs typeface="Meiryo UI"/>
              </a:rPr>
              <a:t>でお願いします。</a:t>
            </a:r>
            <a:endParaRPr lang="en-US" altLang="ja-JP" sz="1100" spc="-25" dirty="0">
              <a:highlight>
                <a:srgbClr val="FFFF00"/>
              </a:highlight>
              <a:latin typeface="Meiryo UI"/>
              <a:cs typeface="Meiryo UI"/>
            </a:endParaRPr>
          </a:p>
          <a:p>
            <a:pPr marL="12700">
              <a:lnSpc>
                <a:spcPct val="100000"/>
              </a:lnSpc>
              <a:spcBef>
                <a:spcPts val="100"/>
              </a:spcBef>
            </a:pPr>
            <a:r>
              <a:rPr lang="ja-JP" altLang="en-US" sz="1100" spc="-25" dirty="0">
                <a:solidFill>
                  <a:schemeClr val="tx1"/>
                </a:solidFill>
                <a:latin typeface="Meiryo UI"/>
                <a:cs typeface="Meiryo UI"/>
              </a:rPr>
              <a:t>　　　　</a:t>
            </a:r>
            <a:r>
              <a:rPr lang="en-US" altLang="ja-JP" sz="1100" spc="-25" dirty="0">
                <a:solidFill>
                  <a:schemeClr val="tx1"/>
                </a:solidFill>
                <a:latin typeface="Meiryo UI"/>
                <a:cs typeface="Meiryo UI"/>
              </a:rPr>
              <a:t>1.</a:t>
            </a:r>
            <a:r>
              <a:rPr lang="ja-JP" altLang="en-US" sz="1100" spc="-25" dirty="0">
                <a:solidFill>
                  <a:schemeClr val="tx1"/>
                </a:solidFill>
                <a:latin typeface="Meiryo UI"/>
                <a:cs typeface="Meiryo UI"/>
              </a:rPr>
              <a:t>　労働者</a:t>
            </a:r>
            <a:r>
              <a:rPr lang="ja-JP" altLang="en-US" sz="1100" spc="-30" dirty="0">
                <a:solidFill>
                  <a:schemeClr val="tx1"/>
                </a:solidFill>
                <a:latin typeface="Meiryo UI"/>
                <a:cs typeface="Meiryo UI"/>
              </a:rPr>
              <a:t>派遣個別契約書</a:t>
            </a:r>
            <a:endParaRPr lang="en-US" altLang="ja-JP" sz="1100" spc="-30" dirty="0">
              <a:solidFill>
                <a:schemeClr val="tx1"/>
              </a:solidFill>
              <a:latin typeface="Meiryo UI"/>
              <a:cs typeface="Meiryo UI"/>
            </a:endParaRPr>
          </a:p>
          <a:p>
            <a:pPr marL="12700">
              <a:lnSpc>
                <a:spcPct val="100000"/>
              </a:lnSpc>
              <a:spcBef>
                <a:spcPts val="100"/>
              </a:spcBef>
            </a:pPr>
            <a:r>
              <a:rPr lang="ja-JP" altLang="en-US" sz="1100" spc="-30" dirty="0">
                <a:solidFill>
                  <a:schemeClr val="tx1"/>
                </a:solidFill>
                <a:latin typeface="Meiryo UI"/>
                <a:cs typeface="Meiryo UI"/>
              </a:rPr>
              <a:t>　　　　</a:t>
            </a:r>
            <a:r>
              <a:rPr lang="en-US" altLang="ja-JP" sz="1100" spc="-30" dirty="0">
                <a:solidFill>
                  <a:schemeClr val="tx1"/>
                </a:solidFill>
                <a:latin typeface="Meiryo UI"/>
                <a:cs typeface="Meiryo UI"/>
              </a:rPr>
              <a:t>2.</a:t>
            </a:r>
            <a:r>
              <a:rPr lang="ja-JP" altLang="en-US" sz="1100" spc="-30" dirty="0">
                <a:solidFill>
                  <a:schemeClr val="tx1"/>
                </a:solidFill>
                <a:latin typeface="Meiryo UI"/>
                <a:cs typeface="Meiryo UI"/>
              </a:rPr>
              <a:t>　派遣先への通知</a:t>
            </a:r>
            <a:r>
              <a:rPr lang="ja-JP" altLang="en-US" sz="1100" spc="-35" dirty="0">
                <a:solidFill>
                  <a:schemeClr val="tx1"/>
                </a:solidFill>
                <a:latin typeface="Meiryo UI"/>
                <a:cs typeface="Meiryo UI"/>
              </a:rPr>
              <a:t>書</a:t>
            </a:r>
            <a:endParaRPr lang="ja-JP" altLang="en-US" sz="1100" spc="-25" dirty="0">
              <a:solidFill>
                <a:schemeClr val="tx1"/>
              </a:solidFill>
              <a:latin typeface="Meiryo UI"/>
              <a:cs typeface="Meiryo UI"/>
            </a:endParaRPr>
          </a:p>
        </p:txBody>
      </p:sp>
      <p:pic>
        <p:nvPicPr>
          <p:cNvPr id="77" name="図 76">
            <a:extLst>
              <a:ext uri="{FF2B5EF4-FFF2-40B4-BE49-F238E27FC236}">
                <a16:creationId xmlns:a16="http://schemas.microsoft.com/office/drawing/2014/main" id="{A6B0F3CB-26A1-FAF9-3E6A-B33928AE64AF}"/>
              </a:ext>
            </a:extLst>
          </p:cNvPr>
          <p:cNvPicPr>
            <a:picLocks noChangeAspect="1"/>
          </p:cNvPicPr>
          <p:nvPr/>
        </p:nvPicPr>
        <p:blipFill>
          <a:blip r:embed="rId3"/>
          <a:stretch>
            <a:fillRect/>
          </a:stretch>
        </p:blipFill>
        <p:spPr>
          <a:xfrm>
            <a:off x="3743214" y="5586863"/>
            <a:ext cx="800212" cy="485843"/>
          </a:xfrm>
          <a:prstGeom prst="rect">
            <a:avLst/>
          </a:prstGeom>
        </p:spPr>
      </p:pic>
      <p:sp>
        <p:nvSpPr>
          <p:cNvPr id="78" name="object 14">
            <a:extLst>
              <a:ext uri="{FF2B5EF4-FFF2-40B4-BE49-F238E27FC236}">
                <a16:creationId xmlns:a16="http://schemas.microsoft.com/office/drawing/2014/main" id="{2B15EF07-83CD-4EF5-3936-5B2BD7793FCA}"/>
              </a:ext>
            </a:extLst>
          </p:cNvPr>
          <p:cNvSpPr txBox="1"/>
          <p:nvPr/>
        </p:nvSpPr>
        <p:spPr>
          <a:xfrm>
            <a:off x="5257507" y="6047779"/>
            <a:ext cx="4324348" cy="397545"/>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⑦</a:t>
            </a:r>
            <a:r>
              <a:rPr lang="en-US" altLang="ja-JP" sz="1400" spc="-35" dirty="0">
                <a:latin typeface="Meiryo UI"/>
                <a:cs typeface="Meiryo UI"/>
              </a:rPr>
              <a:t>[Continue/</a:t>
            </a:r>
            <a:r>
              <a:rPr lang="ja-JP" altLang="en-US" sz="1400" spc="-35" dirty="0">
                <a:latin typeface="Meiryo UI"/>
                <a:cs typeface="Meiryo UI"/>
              </a:rPr>
              <a:t>続行</a:t>
            </a:r>
            <a:r>
              <a:rPr lang="en-US" altLang="ja-JP" sz="1400" spc="-35" dirty="0">
                <a:latin typeface="Meiryo UI"/>
                <a:cs typeface="Meiryo UI"/>
              </a:rPr>
              <a:t>] </a:t>
            </a:r>
            <a:r>
              <a:rPr lang="ja-JP" altLang="en-US" sz="1400" spc="-35" dirty="0">
                <a:latin typeface="Meiryo UI"/>
                <a:cs typeface="Meiryo UI"/>
              </a:rPr>
              <a:t>を押下</a:t>
            </a:r>
            <a:br>
              <a:rPr lang="en-US" altLang="ja-JP" sz="1000" spc="-35" dirty="0">
                <a:latin typeface="Meiryo UI"/>
                <a:cs typeface="Meiryo UI"/>
              </a:rPr>
            </a:br>
            <a:r>
              <a:rPr lang="en-US" altLang="ja-JP" sz="1000" spc="-35" dirty="0">
                <a:latin typeface="Meiryo UI"/>
                <a:cs typeface="Meiryo UI"/>
              </a:rPr>
              <a:t> </a:t>
            </a:r>
            <a:r>
              <a:rPr lang="ja-JP" altLang="en-US" sz="1000" spc="-35" dirty="0">
                <a:latin typeface="Meiryo UI"/>
                <a:cs typeface="Meiryo UI"/>
              </a:rPr>
              <a:t>　 </a:t>
            </a:r>
            <a:r>
              <a:rPr lang="en-US" altLang="ja-JP" sz="1100" spc="-25" dirty="0">
                <a:latin typeface="Meiryo UI"/>
                <a:cs typeface="Meiryo UI"/>
              </a:rPr>
              <a:t>[Setup] </a:t>
            </a:r>
            <a:r>
              <a:rPr lang="ja-JP" altLang="en-US" sz="1100" spc="-25" dirty="0">
                <a:latin typeface="Meiryo UI"/>
                <a:cs typeface="Meiryo UI"/>
              </a:rPr>
              <a:t>画面の入力は終了です。</a:t>
            </a:r>
            <a:endParaRPr lang="en-US" altLang="ja-JP" sz="1100" b="0" i="0" dirty="0">
              <a:solidFill>
                <a:srgbClr val="242424"/>
              </a:solidFill>
              <a:effectLst/>
              <a:latin typeface="Meiryo UI" panose="020B0604030504040204" pitchFamily="50" charset="-128"/>
              <a:ea typeface="Meiryo UI" panose="020B0604030504040204" pitchFamily="50" charset="-128"/>
            </a:endParaRPr>
          </a:p>
        </p:txBody>
      </p:sp>
      <p:cxnSp>
        <p:nvCxnSpPr>
          <p:cNvPr id="79" name="コネクタ: カギ線 78">
            <a:extLst>
              <a:ext uri="{FF2B5EF4-FFF2-40B4-BE49-F238E27FC236}">
                <a16:creationId xmlns:a16="http://schemas.microsoft.com/office/drawing/2014/main" id="{54F64377-7264-C68B-BAEE-81B012F0060F}"/>
              </a:ext>
            </a:extLst>
          </p:cNvPr>
          <p:cNvCxnSpPr>
            <a:cxnSpLocks/>
          </p:cNvCxnSpPr>
          <p:nvPr/>
        </p:nvCxnSpPr>
        <p:spPr>
          <a:xfrm flipV="1">
            <a:off x="1981200" y="3761414"/>
            <a:ext cx="3228974" cy="349913"/>
          </a:xfrm>
          <a:prstGeom prst="bentConnector3">
            <a:avLst>
              <a:gd name="adj1" fmla="val 71238"/>
            </a:avLst>
          </a:prstGeom>
        </p:spPr>
        <p:style>
          <a:lnRef idx="1">
            <a:schemeClr val="accent2"/>
          </a:lnRef>
          <a:fillRef idx="0">
            <a:schemeClr val="accent2"/>
          </a:fillRef>
          <a:effectRef idx="0">
            <a:schemeClr val="accent2"/>
          </a:effectRef>
          <a:fontRef idx="minor">
            <a:schemeClr val="tx1"/>
          </a:fontRef>
        </p:style>
      </p:cxnSp>
      <p:cxnSp>
        <p:nvCxnSpPr>
          <p:cNvPr id="85" name="コネクタ: カギ線 84">
            <a:extLst>
              <a:ext uri="{FF2B5EF4-FFF2-40B4-BE49-F238E27FC236}">
                <a16:creationId xmlns:a16="http://schemas.microsoft.com/office/drawing/2014/main" id="{BBFBBBD9-0FE5-01FB-37F9-1EB44992186F}"/>
              </a:ext>
            </a:extLst>
          </p:cNvPr>
          <p:cNvCxnSpPr>
            <a:cxnSpLocks/>
            <a:endCxn id="70" idx="1"/>
          </p:cNvCxnSpPr>
          <p:nvPr/>
        </p:nvCxnSpPr>
        <p:spPr>
          <a:xfrm>
            <a:off x="4008120" y="4581189"/>
            <a:ext cx="1218907" cy="12700"/>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8" name="コネクタ: カギ線 87">
            <a:extLst>
              <a:ext uri="{FF2B5EF4-FFF2-40B4-BE49-F238E27FC236}">
                <a16:creationId xmlns:a16="http://schemas.microsoft.com/office/drawing/2014/main" id="{7A0D715E-376A-4FDD-472C-E4657E26F089}"/>
              </a:ext>
            </a:extLst>
          </p:cNvPr>
          <p:cNvCxnSpPr>
            <a:cxnSpLocks/>
            <a:endCxn id="71" idx="1"/>
          </p:cNvCxnSpPr>
          <p:nvPr/>
        </p:nvCxnSpPr>
        <p:spPr>
          <a:xfrm flipV="1">
            <a:off x="4518026" y="4977385"/>
            <a:ext cx="714081" cy="266866"/>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101" name="コネクタ: カギ線 100">
            <a:extLst>
              <a:ext uri="{FF2B5EF4-FFF2-40B4-BE49-F238E27FC236}">
                <a16:creationId xmlns:a16="http://schemas.microsoft.com/office/drawing/2014/main" id="{D7D2A792-6213-5767-AEC0-F9A24EE452D5}"/>
              </a:ext>
            </a:extLst>
          </p:cNvPr>
          <p:cNvCxnSpPr>
            <a:cxnSpLocks/>
          </p:cNvCxnSpPr>
          <p:nvPr/>
        </p:nvCxnSpPr>
        <p:spPr>
          <a:xfrm flipV="1">
            <a:off x="2514599" y="5358357"/>
            <a:ext cx="2667001" cy="181756"/>
          </a:xfrm>
          <a:prstGeom prst="bentConnector3">
            <a:avLst>
              <a:gd name="adj1" fmla="val 91786"/>
            </a:avLst>
          </a:prstGeom>
        </p:spPr>
        <p:style>
          <a:lnRef idx="1">
            <a:schemeClr val="accent2"/>
          </a:lnRef>
          <a:fillRef idx="0">
            <a:schemeClr val="accent2"/>
          </a:fillRef>
          <a:effectRef idx="0">
            <a:schemeClr val="accent2"/>
          </a:effectRef>
          <a:fontRef idx="minor">
            <a:schemeClr val="tx1"/>
          </a:fontRef>
        </p:style>
      </p:cxnSp>
      <p:cxnSp>
        <p:nvCxnSpPr>
          <p:cNvPr id="111" name="コネクタ: カギ線 110">
            <a:extLst>
              <a:ext uri="{FF2B5EF4-FFF2-40B4-BE49-F238E27FC236}">
                <a16:creationId xmlns:a16="http://schemas.microsoft.com/office/drawing/2014/main" id="{EE191F3A-FB3A-BF4F-367E-23351EF45B6E}"/>
              </a:ext>
            </a:extLst>
          </p:cNvPr>
          <p:cNvCxnSpPr>
            <a:cxnSpLocks/>
            <a:stCxn id="77" idx="3"/>
            <a:endCxn id="78" idx="1"/>
          </p:cNvCxnSpPr>
          <p:nvPr/>
        </p:nvCxnSpPr>
        <p:spPr>
          <a:xfrm>
            <a:off x="4543426" y="5829785"/>
            <a:ext cx="714081" cy="416767"/>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2" name="object 14">
            <a:extLst>
              <a:ext uri="{FF2B5EF4-FFF2-40B4-BE49-F238E27FC236}">
                <a16:creationId xmlns:a16="http://schemas.microsoft.com/office/drawing/2014/main" id="{2457AD3C-7554-184A-E87F-CA65424424B1}"/>
              </a:ext>
            </a:extLst>
          </p:cNvPr>
          <p:cNvSpPr txBox="1"/>
          <p:nvPr/>
        </p:nvSpPr>
        <p:spPr>
          <a:xfrm>
            <a:off x="5315063" y="6511605"/>
            <a:ext cx="3114562" cy="197490"/>
          </a:xfrm>
          <a:prstGeom prst="rect">
            <a:avLst/>
          </a:prstGeom>
        </p:spPr>
        <p:txBody>
          <a:bodyPr vert="horz" wrap="square" lIns="0" tIns="12700" rIns="0" bIns="0" rtlCol="0">
            <a:spAutoFit/>
          </a:bodyPr>
          <a:lstStyle/>
          <a:p>
            <a:pPr marL="12700">
              <a:lnSpc>
                <a:spcPct val="100000"/>
              </a:lnSpc>
              <a:spcBef>
                <a:spcPts val="1500"/>
              </a:spcBef>
            </a:pPr>
            <a:r>
              <a:rPr lang="ja-JP" altLang="en-US" sz="1200" spc="-25" dirty="0">
                <a:latin typeface="Meiryo UI"/>
                <a:cs typeface="Meiryo UI"/>
              </a:rPr>
              <a:t>次の画面 </a:t>
            </a:r>
            <a:r>
              <a:rPr lang="en-US" altLang="ja-JP" sz="1200" spc="-25" dirty="0">
                <a:latin typeface="Meiryo UI"/>
                <a:cs typeface="Meiryo UI"/>
              </a:rPr>
              <a:t>[Review and Submit] </a:t>
            </a:r>
            <a:r>
              <a:rPr lang="ja-JP" altLang="en-US" sz="1200" spc="-25" dirty="0">
                <a:latin typeface="Meiryo UI"/>
                <a:cs typeface="Meiryo UI"/>
              </a:rPr>
              <a:t>へ移行します</a:t>
            </a:r>
            <a:r>
              <a:rPr lang="ja-JP" altLang="en-US" sz="1200" spc="-35" dirty="0">
                <a:latin typeface="Meiryo UI"/>
                <a:cs typeface="Meiryo UI"/>
              </a:rPr>
              <a:t>。</a:t>
            </a:r>
            <a:endParaRPr lang="en-US" altLang="ja-JP" sz="1200" b="0" i="0" dirty="0">
              <a:solidFill>
                <a:srgbClr val="242424"/>
              </a:solidFill>
              <a:effectLst/>
              <a:latin typeface="Meiryo UI" panose="020B0604030504040204" pitchFamily="50" charset="-128"/>
              <a:ea typeface="Meiryo UI" panose="020B0604030504040204" pitchFamily="50" charset="-128"/>
            </a:endParaRPr>
          </a:p>
        </p:txBody>
      </p:sp>
      <p:sp>
        <p:nvSpPr>
          <p:cNvPr id="3" name="object 2">
            <a:extLst>
              <a:ext uri="{FF2B5EF4-FFF2-40B4-BE49-F238E27FC236}">
                <a16:creationId xmlns:a16="http://schemas.microsoft.com/office/drawing/2014/main" id="{538777B9-E72D-35AC-F451-D38920FB6F11}"/>
              </a:ext>
            </a:extLst>
          </p:cNvPr>
          <p:cNvSpPr txBox="1">
            <a:spLocks/>
          </p:cNvSpPr>
          <p:nvPr/>
        </p:nvSpPr>
        <p:spPr>
          <a:xfrm>
            <a:off x="4480791" y="5610528"/>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⑦</a:t>
            </a:r>
            <a:endParaRPr lang="en-US" altLang="ja-JP" sz="1200" b="1" spc="-15" dirty="0">
              <a:latin typeface="Meiryo UI" panose="020B0604030504040204" pitchFamily="50" charset="-128"/>
              <a:ea typeface="Meiryo UI" panose="020B0604030504040204" pitchFamily="50" charset="-128"/>
            </a:endParaRPr>
          </a:p>
        </p:txBody>
      </p:sp>
      <p:pic>
        <p:nvPicPr>
          <p:cNvPr id="6" name="Picture 2" descr="Organizational Logo">
            <a:extLst>
              <a:ext uri="{FF2B5EF4-FFF2-40B4-BE49-F238E27FC236}">
                <a16:creationId xmlns:a16="http://schemas.microsoft.com/office/drawing/2014/main" id="{97081380-F3D7-58A4-09D4-4DCDFAFEA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8177"/>
            <a:ext cx="1143000" cy="470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9ACF2D-04B4-A381-C733-3D5B52ED7382}"/>
              </a:ext>
            </a:extLst>
          </p:cNvPr>
          <p:cNvSpPr>
            <a:spLocks noGrp="1"/>
          </p:cNvSpPr>
          <p:nvPr>
            <p:ph type="title"/>
          </p:nvPr>
        </p:nvSpPr>
        <p:spPr>
          <a:xfrm>
            <a:off x="1219200" y="1078468"/>
            <a:ext cx="762000" cy="369332"/>
          </a:xfrm>
        </p:spPr>
        <p:txBody>
          <a:bodyPr/>
          <a:lstStyle/>
          <a:p>
            <a:r>
              <a:rPr kumimoji="1" lang="ja-JP" altLang="en-US" dirty="0">
                <a:solidFill>
                  <a:schemeClr val="tx1"/>
                </a:solidFill>
              </a:rPr>
              <a:t>目次</a:t>
            </a:r>
          </a:p>
        </p:txBody>
      </p:sp>
      <p:sp>
        <p:nvSpPr>
          <p:cNvPr id="5" name="object 6">
            <a:extLst>
              <a:ext uri="{FF2B5EF4-FFF2-40B4-BE49-F238E27FC236}">
                <a16:creationId xmlns:a16="http://schemas.microsoft.com/office/drawing/2014/main" id="{CBFD1713-5E06-5718-AA38-6D7485D17689}"/>
              </a:ext>
            </a:extLst>
          </p:cNvPr>
          <p:cNvSpPr txBox="1"/>
          <p:nvPr/>
        </p:nvSpPr>
        <p:spPr>
          <a:xfrm>
            <a:off x="1600200" y="1576070"/>
            <a:ext cx="6400800" cy="4596130"/>
          </a:xfrm>
          <a:prstGeom prst="rect">
            <a:avLst/>
          </a:prstGeom>
        </p:spPr>
        <p:txBody>
          <a:bodyPr vert="horz" wrap="square" lIns="0" tIns="12700" rIns="0" bIns="0" rtlCol="0">
            <a:spAutoFit/>
          </a:bodyPr>
          <a:lstStyle/>
          <a:p>
            <a:pPr marL="12700">
              <a:lnSpc>
                <a:spcPct val="100000"/>
              </a:lnSpc>
              <a:spcBef>
                <a:spcPts val="100"/>
              </a:spcBef>
            </a:pPr>
            <a:r>
              <a:rPr lang="en-US" altLang="ja-JP" sz="2000" spc="-15" dirty="0">
                <a:solidFill>
                  <a:schemeClr val="tx1"/>
                </a:solidFill>
                <a:latin typeface="Meiryo UI" panose="020B0604030504040204" pitchFamily="50" charset="-128"/>
                <a:ea typeface="Meiryo UI" panose="020B0604030504040204" pitchFamily="50" charset="-128"/>
                <a:cs typeface="Meiryo UI"/>
              </a:rPr>
              <a:t>1.</a:t>
            </a:r>
            <a:r>
              <a:rPr lang="ja-JP" altLang="en-US" sz="2000" spc="-15" dirty="0">
                <a:solidFill>
                  <a:schemeClr val="tx1"/>
                </a:solidFill>
                <a:latin typeface="Meiryo UI" panose="020B0604030504040204" pitchFamily="50" charset="-128"/>
                <a:ea typeface="Meiryo UI" panose="020B0604030504040204" pitchFamily="50" charset="-128"/>
                <a:cs typeface="Meiryo UI"/>
              </a:rPr>
              <a:t>概要　　　　　　　　　　　　　　　　　　　　　   </a:t>
            </a:r>
            <a:r>
              <a:rPr lang="ja-JP" altLang="en-US" sz="1600" spc="-15" dirty="0">
                <a:solidFill>
                  <a:schemeClr val="tx1"/>
                </a:solidFill>
                <a:latin typeface="Meiryo UI" panose="020B0604030504040204" pitchFamily="50" charset="-128"/>
                <a:ea typeface="Meiryo UI" panose="020B0604030504040204" pitchFamily="50" charset="-128"/>
                <a:cs typeface="Meiryo UI"/>
              </a:rPr>
              <a:t>・・・　</a:t>
            </a:r>
            <a:r>
              <a:rPr lang="en-US" altLang="ja-JP" sz="1600" spc="-15" dirty="0">
                <a:solidFill>
                  <a:schemeClr val="tx1"/>
                </a:solidFill>
                <a:latin typeface="Meiryo UI" panose="020B0604030504040204" pitchFamily="50" charset="-128"/>
                <a:ea typeface="Meiryo UI" panose="020B0604030504040204" pitchFamily="50" charset="-128"/>
                <a:cs typeface="Meiryo UI"/>
              </a:rPr>
              <a:t>P.2</a:t>
            </a:r>
          </a:p>
          <a:p>
            <a:pPr marL="12700">
              <a:spcBef>
                <a:spcPts val="100"/>
              </a:spcBef>
            </a:pPr>
            <a:r>
              <a:rPr lang="ja-JP" altLang="en-US" sz="1600" spc="-15" dirty="0">
                <a:solidFill>
                  <a:schemeClr val="tx1"/>
                </a:solidFill>
                <a:latin typeface="Meiryo UI" panose="020B0604030504040204" pitchFamily="50" charset="-128"/>
                <a:ea typeface="Meiryo UI" panose="020B0604030504040204" pitchFamily="50" charset="-128"/>
                <a:cs typeface="Meiryo UI"/>
              </a:rPr>
              <a:t>　　</a:t>
            </a:r>
            <a:r>
              <a:rPr lang="en-US" altLang="ja-JP" sz="1600" spc="-15" dirty="0">
                <a:solidFill>
                  <a:schemeClr val="tx1"/>
                </a:solidFill>
                <a:latin typeface="Meiryo UI" panose="020B0604030504040204" pitchFamily="50" charset="-128"/>
                <a:ea typeface="Meiryo UI" panose="020B0604030504040204" pitchFamily="50" charset="-128"/>
                <a:cs typeface="Meiryo UI"/>
              </a:rPr>
              <a:t>1-1.</a:t>
            </a:r>
            <a:r>
              <a:rPr lang="ja-JP" altLang="en-US" sz="1600" spc="-15" dirty="0">
                <a:solidFill>
                  <a:schemeClr val="tx1"/>
                </a:solidFill>
                <a:latin typeface="Meiryo UI" panose="020B0604030504040204" pitchFamily="50" charset="-128"/>
                <a:ea typeface="Meiryo UI" panose="020B0604030504040204" pitchFamily="50" charset="-128"/>
                <a:cs typeface="Meiryo UI"/>
              </a:rPr>
              <a:t>　</a:t>
            </a:r>
            <a:r>
              <a:rPr lang="ja-JP" altLang="en-US" sz="1600" spc="-15" dirty="0">
                <a:solidFill>
                  <a:schemeClr val="tx1"/>
                </a:solidFill>
                <a:latin typeface="Meiryo UI" panose="020B0604030504040204" pitchFamily="50" charset="-128"/>
                <a:ea typeface="Meiryo UI" panose="020B0604030504040204" pitchFamily="50" charset="-128"/>
              </a:rPr>
              <a:t>本ガイドの目的と対象範囲</a:t>
            </a:r>
            <a:endParaRPr lang="en-US" altLang="ja-JP" sz="1600" spc="-15"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r>
              <a:rPr lang="ja-JP" altLang="en-US" sz="1600" spc="-15" dirty="0">
                <a:solidFill>
                  <a:schemeClr val="tx1"/>
                </a:solidFill>
                <a:latin typeface="Meiryo UI" panose="020B0604030504040204" pitchFamily="50" charset="-128"/>
                <a:ea typeface="Meiryo UI" panose="020B0604030504040204" pitchFamily="50" charset="-128"/>
                <a:cs typeface="Meiryo UI"/>
              </a:rPr>
              <a:t>　　</a:t>
            </a:r>
            <a:r>
              <a:rPr lang="en-US" altLang="ja-JP" sz="1600" spc="-15" dirty="0">
                <a:solidFill>
                  <a:schemeClr val="tx1"/>
                </a:solidFill>
                <a:latin typeface="Meiryo UI" panose="020B0604030504040204" pitchFamily="50" charset="-128"/>
                <a:ea typeface="Meiryo UI" panose="020B0604030504040204" pitchFamily="50" charset="-128"/>
                <a:cs typeface="Meiryo UI"/>
              </a:rPr>
              <a:t>1-2.</a:t>
            </a:r>
            <a:r>
              <a:rPr lang="ja-JP" altLang="en-US" sz="1600" spc="-15" dirty="0">
                <a:solidFill>
                  <a:schemeClr val="tx1"/>
                </a:solidFill>
                <a:latin typeface="Meiryo UI" panose="020B0604030504040204" pitchFamily="50" charset="-128"/>
                <a:ea typeface="Meiryo UI" panose="020B0604030504040204" pitchFamily="50" charset="-128"/>
                <a:cs typeface="Meiryo UI"/>
              </a:rPr>
              <a:t>　お問い合わせ先</a:t>
            </a:r>
            <a:br>
              <a:rPr lang="en-US" altLang="ja-JP" sz="1600" spc="-15" dirty="0">
                <a:solidFill>
                  <a:schemeClr val="tx1"/>
                </a:solidFill>
                <a:latin typeface="Meiryo UI" panose="020B0604030504040204" pitchFamily="50" charset="-128"/>
                <a:ea typeface="Meiryo UI" panose="020B0604030504040204" pitchFamily="50" charset="-128"/>
                <a:cs typeface="Meiryo UI"/>
              </a:rPr>
            </a:br>
            <a:r>
              <a:rPr lang="en-US" altLang="ja-JP" sz="1600" spc="-15" dirty="0">
                <a:solidFill>
                  <a:schemeClr val="tx1"/>
                </a:solidFill>
                <a:latin typeface="Meiryo UI" panose="020B0604030504040204" pitchFamily="50" charset="-128"/>
                <a:ea typeface="Meiryo UI" panose="020B0604030504040204" pitchFamily="50" charset="-128"/>
                <a:cs typeface="Meiryo UI"/>
              </a:rPr>
              <a:t>    1-3.  </a:t>
            </a:r>
            <a:r>
              <a:rPr lang="ja-JP" altLang="en-US" sz="1600" spc="-30" dirty="0">
                <a:solidFill>
                  <a:schemeClr val="tx1"/>
                </a:solidFill>
                <a:latin typeface="Meiryo UI" panose="020B0604030504040204" pitchFamily="50" charset="-128"/>
                <a:ea typeface="Meiryo UI" panose="020B0604030504040204" pitchFamily="50" charset="-128"/>
                <a:cs typeface="Meiryo UI"/>
              </a:rPr>
              <a:t>更新履歴</a:t>
            </a:r>
            <a:endParaRPr lang="en-US" altLang="ja-JP" sz="1600" spc="-15" dirty="0">
              <a:solidFill>
                <a:schemeClr val="tx1"/>
              </a:solidFill>
              <a:latin typeface="Meiryo UI" panose="020B0604030504040204" pitchFamily="50" charset="-128"/>
              <a:ea typeface="Meiryo UI" panose="020B0604030504040204" pitchFamily="50" charset="-128"/>
              <a:cs typeface="Meiryo UI"/>
            </a:endParaRPr>
          </a:p>
          <a:p>
            <a:pPr marL="12700">
              <a:lnSpc>
                <a:spcPct val="100000"/>
              </a:lnSpc>
              <a:spcBef>
                <a:spcPts val="100"/>
              </a:spcBef>
            </a:pPr>
            <a:r>
              <a:rPr lang="en-US" sz="2400" spc="-15" dirty="0">
                <a:solidFill>
                  <a:schemeClr val="tx1"/>
                </a:solidFill>
                <a:latin typeface="Meiryo UI" panose="020B0604030504040204" pitchFamily="50" charset="-128"/>
                <a:ea typeface="Meiryo UI" panose="020B0604030504040204" pitchFamily="50" charset="-128"/>
                <a:cs typeface="Meiryo UI"/>
              </a:rPr>
              <a:t>  </a:t>
            </a:r>
          </a:p>
          <a:p>
            <a:pPr marL="12700">
              <a:lnSpc>
                <a:spcPct val="100000"/>
              </a:lnSpc>
              <a:spcBef>
                <a:spcPts val="100"/>
              </a:spcBef>
            </a:pPr>
            <a:r>
              <a:rPr lang="en-US" altLang="ja-JP" sz="2000" spc="-15" dirty="0">
                <a:solidFill>
                  <a:schemeClr val="tx1"/>
                </a:solidFill>
                <a:latin typeface="Meiryo UI" panose="020B0604030504040204" pitchFamily="50" charset="-128"/>
                <a:ea typeface="Meiryo UI" panose="020B0604030504040204" pitchFamily="50" charset="-128"/>
                <a:cs typeface="Meiryo UI"/>
              </a:rPr>
              <a:t>2.</a:t>
            </a:r>
            <a:r>
              <a:rPr lang="ja-JP" altLang="en-US" sz="2000" spc="-15" dirty="0">
                <a:solidFill>
                  <a:schemeClr val="tx1"/>
                </a:solidFill>
                <a:latin typeface="Meiryo UI" panose="020B0604030504040204" pitchFamily="50" charset="-128"/>
                <a:ea typeface="Meiryo UI" panose="020B0604030504040204" pitchFamily="50" charset="-128"/>
                <a:cs typeface="Meiryo UI"/>
              </a:rPr>
              <a:t> 派遣サービスのオペレーション                </a:t>
            </a:r>
            <a:r>
              <a:rPr lang="ja-JP" altLang="en-US" sz="1600" spc="-15" dirty="0">
                <a:solidFill>
                  <a:schemeClr val="tx1"/>
                </a:solidFill>
                <a:latin typeface="Meiryo UI" panose="020B0604030504040204" pitchFamily="50" charset="-128"/>
                <a:ea typeface="Meiryo UI" panose="020B0604030504040204" pitchFamily="50" charset="-128"/>
                <a:cs typeface="Meiryo UI"/>
              </a:rPr>
              <a:t>・・・　</a:t>
            </a:r>
            <a:r>
              <a:rPr lang="en-US" altLang="ja-JP" sz="1600" spc="-15" dirty="0">
                <a:solidFill>
                  <a:schemeClr val="tx1"/>
                </a:solidFill>
                <a:latin typeface="Meiryo UI" panose="020B0604030504040204" pitchFamily="50" charset="-128"/>
                <a:ea typeface="Meiryo UI" panose="020B0604030504040204" pitchFamily="50" charset="-128"/>
                <a:cs typeface="Meiryo UI"/>
              </a:rPr>
              <a:t>P.5</a:t>
            </a:r>
          </a:p>
          <a:p>
            <a:pPr marL="12700">
              <a:lnSpc>
                <a:spcPct val="100000"/>
              </a:lnSpc>
              <a:spcBef>
                <a:spcPts val="100"/>
              </a:spcBef>
            </a:pPr>
            <a:r>
              <a:rPr lang="ja-JP" altLang="en-US" sz="2000" spc="-15" dirty="0">
                <a:solidFill>
                  <a:schemeClr val="tx1"/>
                </a:solidFill>
                <a:latin typeface="Meiryo UI" panose="020B0604030504040204" pitchFamily="50" charset="-128"/>
                <a:ea typeface="Meiryo UI" panose="020B0604030504040204" pitchFamily="50" charset="-128"/>
                <a:cs typeface="Meiryo UI"/>
              </a:rPr>
              <a:t>　　</a:t>
            </a:r>
            <a:r>
              <a:rPr lang="en-US" altLang="ja-JP" sz="1600" spc="-15" dirty="0">
                <a:solidFill>
                  <a:schemeClr val="tx1"/>
                </a:solidFill>
                <a:latin typeface="Meiryo UI" panose="020B0604030504040204" pitchFamily="50" charset="-128"/>
                <a:ea typeface="Meiryo UI" panose="020B0604030504040204" pitchFamily="50" charset="-128"/>
                <a:cs typeface="Meiryo UI"/>
              </a:rPr>
              <a:t>2-1.</a:t>
            </a:r>
            <a:r>
              <a:rPr lang="ja-JP" altLang="en-US" sz="1600" spc="-15" dirty="0">
                <a:solidFill>
                  <a:schemeClr val="tx1"/>
                </a:solidFill>
                <a:latin typeface="Meiryo UI" panose="020B0604030504040204" pitchFamily="50" charset="-128"/>
                <a:ea typeface="Meiryo UI" panose="020B0604030504040204" pitchFamily="50" charset="-128"/>
                <a:cs typeface="Meiryo UI"/>
              </a:rPr>
              <a:t>　オペレーションの流れ全体像</a:t>
            </a:r>
            <a:endParaRPr lang="en-US" altLang="ja-JP" sz="1600" spc="-15" dirty="0">
              <a:solidFill>
                <a:schemeClr val="tx1"/>
              </a:solidFill>
              <a:latin typeface="Meiryo UI" panose="020B0604030504040204" pitchFamily="50" charset="-128"/>
              <a:ea typeface="Meiryo UI" panose="020B0604030504040204" pitchFamily="50" charset="-128"/>
              <a:cs typeface="Meiryo UI"/>
            </a:endParaRPr>
          </a:p>
          <a:p>
            <a:pPr marL="12700">
              <a:lnSpc>
                <a:spcPct val="100000"/>
              </a:lnSpc>
              <a:spcBef>
                <a:spcPts val="100"/>
              </a:spcBef>
            </a:pPr>
            <a:r>
              <a:rPr lang="ja-JP" altLang="en-US" sz="1600" spc="-15" dirty="0">
                <a:solidFill>
                  <a:schemeClr val="tx1"/>
                </a:solidFill>
                <a:latin typeface="Meiryo UI" panose="020B0604030504040204" pitchFamily="50" charset="-128"/>
                <a:ea typeface="Meiryo UI" panose="020B0604030504040204" pitchFamily="50" charset="-128"/>
                <a:cs typeface="Meiryo UI"/>
              </a:rPr>
              <a:t>　　 </a:t>
            </a:r>
            <a:r>
              <a:rPr lang="en-US" altLang="ja-JP" sz="1600" spc="-15" dirty="0">
                <a:solidFill>
                  <a:schemeClr val="tx1"/>
                </a:solidFill>
                <a:latin typeface="Meiryo UI" panose="020B0604030504040204" pitchFamily="50" charset="-128"/>
                <a:ea typeface="Meiryo UI" panose="020B0604030504040204" pitchFamily="50" charset="-128"/>
                <a:cs typeface="Meiryo UI"/>
              </a:rPr>
              <a:t>2-2.</a:t>
            </a:r>
            <a:r>
              <a:rPr lang="ja-JP" altLang="en-US" sz="1600" spc="-15" dirty="0">
                <a:solidFill>
                  <a:schemeClr val="tx1"/>
                </a:solidFill>
                <a:latin typeface="Meiryo UI" panose="020B0604030504040204" pitchFamily="50" charset="-128"/>
                <a:ea typeface="Meiryo UI" panose="020B0604030504040204" pitchFamily="50" charset="-128"/>
                <a:cs typeface="Meiryo UI"/>
              </a:rPr>
              <a:t>　オペレーションの詳細　　　　　　　　　　　　　　　・・・　</a:t>
            </a:r>
            <a:r>
              <a:rPr lang="en-US" altLang="ja-JP" sz="1600" spc="-15" dirty="0">
                <a:solidFill>
                  <a:schemeClr val="tx1"/>
                </a:solidFill>
                <a:latin typeface="Meiryo UI" panose="020B0604030504040204" pitchFamily="50" charset="-128"/>
                <a:ea typeface="Meiryo UI" panose="020B0604030504040204" pitchFamily="50" charset="-128"/>
                <a:cs typeface="Meiryo UI"/>
              </a:rPr>
              <a:t>P.6</a:t>
            </a:r>
          </a:p>
          <a:p>
            <a:pPr marL="12700">
              <a:lnSpc>
                <a:spcPct val="100000"/>
              </a:lnSpc>
              <a:spcBef>
                <a:spcPts val="100"/>
              </a:spcBef>
            </a:pPr>
            <a:r>
              <a:rPr lang="ja-JP" altLang="en-US" sz="1600" spc="-15" dirty="0">
                <a:solidFill>
                  <a:schemeClr val="tx1"/>
                </a:solidFill>
                <a:latin typeface="Meiryo UI" panose="020B0604030504040204" pitchFamily="50" charset="-128"/>
                <a:ea typeface="Meiryo UI" panose="020B0604030504040204" pitchFamily="50" charset="-128"/>
                <a:cs typeface="Meiryo UI"/>
              </a:rPr>
              <a:t>　  　　</a:t>
            </a:r>
            <a:r>
              <a:rPr lang="en-US" altLang="ja-JP" sz="1600" spc="-15" dirty="0">
                <a:solidFill>
                  <a:schemeClr val="tx1"/>
                </a:solidFill>
                <a:latin typeface="Meiryo UI" panose="020B0604030504040204" pitchFamily="50" charset="-128"/>
                <a:ea typeface="Meiryo UI" panose="020B0604030504040204" pitchFamily="50" charset="-128"/>
                <a:cs typeface="Meiryo UI"/>
              </a:rPr>
              <a:t>Step1.</a:t>
            </a:r>
            <a:r>
              <a:rPr lang="ja-JP" altLang="en-US" sz="1600" spc="-15" dirty="0">
                <a:solidFill>
                  <a:schemeClr val="tx1"/>
                </a:solidFill>
                <a:latin typeface="Meiryo UI" panose="020B0604030504040204" pitchFamily="50" charset="-128"/>
                <a:ea typeface="Meiryo UI" panose="020B0604030504040204" pitchFamily="50" charset="-128"/>
                <a:cs typeface="Meiryo UI"/>
              </a:rPr>
              <a:t>  見積回答</a:t>
            </a:r>
            <a:endParaRPr sz="1600" dirty="0">
              <a:solidFill>
                <a:schemeClr val="tx1"/>
              </a:solidFill>
              <a:latin typeface="Meiryo UI" panose="020B0604030504040204" pitchFamily="50" charset="-128"/>
              <a:ea typeface="Meiryo UI" panose="020B0604030504040204" pitchFamily="50" charset="-128"/>
              <a:cs typeface="Meiryo UI"/>
            </a:endParaRPr>
          </a:p>
          <a:p>
            <a:pPr marL="12700">
              <a:tabLst>
                <a:tab pos="299085" algn="l"/>
              </a:tabLst>
            </a:pPr>
            <a:r>
              <a:rPr lang="ja-JP" altLang="en-US" sz="1600" spc="-30" dirty="0">
                <a:solidFill>
                  <a:schemeClr val="tx1"/>
                </a:solidFill>
                <a:latin typeface="Meiryo UI" panose="020B0604030504040204" pitchFamily="50" charset="-128"/>
                <a:ea typeface="Meiryo UI" panose="020B0604030504040204" pitchFamily="50" charset="-128"/>
                <a:cs typeface="Meiryo UI"/>
              </a:rPr>
              <a:t>　  　　</a:t>
            </a:r>
            <a:r>
              <a:rPr lang="en-US" altLang="ja-JP" sz="1600" spc="-30" dirty="0">
                <a:solidFill>
                  <a:schemeClr val="tx1"/>
                </a:solidFill>
                <a:latin typeface="Meiryo UI" panose="020B0604030504040204" pitchFamily="50" charset="-128"/>
                <a:ea typeface="Meiryo UI" panose="020B0604030504040204" pitchFamily="50" charset="-128"/>
                <a:cs typeface="Meiryo UI"/>
              </a:rPr>
              <a:t>Step2.</a:t>
            </a:r>
            <a:r>
              <a:rPr lang="ja-JP" altLang="en-US" sz="1600" spc="-30" dirty="0">
                <a:solidFill>
                  <a:schemeClr val="tx1"/>
                </a:solidFill>
                <a:latin typeface="Meiryo UI" panose="020B0604030504040204" pitchFamily="50" charset="-128"/>
                <a:ea typeface="Meiryo UI" panose="020B0604030504040204" pitchFamily="50" charset="-128"/>
                <a:cs typeface="Meiryo UI"/>
              </a:rPr>
              <a:t>  発注の受諾</a:t>
            </a:r>
            <a:r>
              <a:rPr lang="en-US" altLang="ja-JP" sz="1600" spc="-30" dirty="0">
                <a:solidFill>
                  <a:schemeClr val="tx1"/>
                </a:solidFill>
                <a:latin typeface="Meiryo UI" panose="020B0604030504040204" pitchFamily="50" charset="-128"/>
                <a:ea typeface="Meiryo UI" panose="020B0604030504040204" pitchFamily="50" charset="-128"/>
                <a:cs typeface="Meiryo UI"/>
              </a:rPr>
              <a:t>(</a:t>
            </a:r>
            <a:r>
              <a:rPr lang="ja-JP" altLang="en-US" sz="1600" spc="-30" dirty="0">
                <a:solidFill>
                  <a:schemeClr val="tx1"/>
                </a:solidFill>
                <a:latin typeface="Meiryo UI" panose="020B0604030504040204" pitchFamily="50" charset="-128"/>
                <a:ea typeface="Meiryo UI" panose="020B0604030504040204" pitchFamily="50" charset="-128"/>
                <a:cs typeface="Meiryo UI"/>
              </a:rPr>
              <a:t>アクセプト</a:t>
            </a:r>
            <a:r>
              <a:rPr lang="en-US" altLang="ja-JP" sz="1600" spc="-30" dirty="0">
                <a:solidFill>
                  <a:schemeClr val="tx1"/>
                </a:solidFill>
                <a:latin typeface="Meiryo UI" panose="020B0604030504040204" pitchFamily="50" charset="-128"/>
                <a:ea typeface="Meiryo UI" panose="020B0604030504040204" pitchFamily="50" charset="-128"/>
                <a:cs typeface="Meiryo UI"/>
              </a:rPr>
              <a:t>)</a:t>
            </a:r>
            <a:r>
              <a:rPr lang="ja-JP" altLang="en-US" sz="1600" spc="-30" dirty="0">
                <a:solidFill>
                  <a:schemeClr val="tx1"/>
                </a:solidFill>
                <a:latin typeface="Meiryo UI" panose="020B0604030504040204" pitchFamily="50" charset="-128"/>
                <a:ea typeface="Meiryo UI" panose="020B0604030504040204" pitchFamily="50" charset="-128"/>
                <a:cs typeface="Meiryo UI"/>
              </a:rPr>
              <a:t>処理</a:t>
            </a:r>
            <a:endParaRPr lang="en-US" altLang="ja-JP" sz="1600" spc="-30" dirty="0">
              <a:solidFill>
                <a:schemeClr val="tx1"/>
              </a:solidFill>
              <a:latin typeface="Meiryo UI" panose="020B0604030504040204" pitchFamily="50" charset="-128"/>
              <a:ea typeface="Meiryo UI" panose="020B0604030504040204" pitchFamily="50" charset="-128"/>
              <a:cs typeface="Meiryo UI"/>
            </a:endParaRPr>
          </a:p>
          <a:p>
            <a:pPr marL="12700">
              <a:tabLst>
                <a:tab pos="299085" algn="l"/>
              </a:tabLst>
            </a:pPr>
            <a:r>
              <a:rPr lang="ja-JP" altLang="en-US" sz="1600" spc="-30" dirty="0">
                <a:solidFill>
                  <a:schemeClr val="tx1"/>
                </a:solidFill>
                <a:latin typeface="Meiryo UI" panose="020B0604030504040204" pitchFamily="50" charset="-128"/>
                <a:ea typeface="Meiryo UI" panose="020B0604030504040204" pitchFamily="50" charset="-128"/>
                <a:cs typeface="Meiryo UI"/>
              </a:rPr>
              <a:t>　  　　</a:t>
            </a:r>
            <a:r>
              <a:rPr lang="en-US" altLang="ja-JP" sz="1600" spc="-30" dirty="0">
                <a:solidFill>
                  <a:schemeClr val="tx1"/>
                </a:solidFill>
                <a:latin typeface="Meiryo UI" panose="020B0604030504040204" pitchFamily="50" charset="-128"/>
                <a:ea typeface="Meiryo UI" panose="020B0604030504040204" pitchFamily="50" charset="-128"/>
                <a:cs typeface="Meiryo UI"/>
              </a:rPr>
              <a:t>Step3.</a:t>
            </a:r>
            <a:r>
              <a:rPr lang="ja-JP" altLang="en-US" sz="1600" spc="-30" dirty="0">
                <a:solidFill>
                  <a:schemeClr val="tx1"/>
                </a:solidFill>
                <a:latin typeface="Meiryo UI" panose="020B0604030504040204" pitchFamily="50" charset="-128"/>
                <a:ea typeface="Meiryo UI" panose="020B0604030504040204" pitchFamily="50" charset="-128"/>
                <a:cs typeface="Meiryo UI"/>
              </a:rPr>
              <a:t>　派遣社員の審査と</a:t>
            </a:r>
            <a:r>
              <a:rPr lang="en-US" altLang="ja-JP" sz="1600" spc="-30" dirty="0">
                <a:solidFill>
                  <a:schemeClr val="tx1"/>
                </a:solidFill>
                <a:latin typeface="Meiryo UI" panose="020B0604030504040204" pitchFamily="50" charset="-128"/>
                <a:ea typeface="Meiryo UI" panose="020B0604030504040204" pitchFamily="50" charset="-128"/>
                <a:cs typeface="Meiryo UI"/>
              </a:rPr>
              <a:t>Fieldglass</a:t>
            </a:r>
            <a:r>
              <a:rPr lang="ja-JP" altLang="en-US" sz="1600" spc="-30" dirty="0">
                <a:solidFill>
                  <a:schemeClr val="tx1"/>
                </a:solidFill>
                <a:latin typeface="Meiryo UI" panose="020B0604030504040204" pitchFamily="50" charset="-128"/>
                <a:ea typeface="Meiryo UI" panose="020B0604030504040204" pitchFamily="50" charset="-128"/>
                <a:cs typeface="Meiryo UI"/>
              </a:rPr>
              <a:t>の登録</a:t>
            </a:r>
            <a:endParaRPr lang="en-US" altLang="ja-JP" sz="1600" dirty="0">
              <a:solidFill>
                <a:schemeClr val="tx1"/>
              </a:solidFill>
              <a:latin typeface="Meiryo UI" panose="020B0604030504040204" pitchFamily="50" charset="-128"/>
              <a:ea typeface="Meiryo UI" panose="020B0604030504040204" pitchFamily="50" charset="-128"/>
              <a:cs typeface="Meiryo UI"/>
            </a:endParaRPr>
          </a:p>
          <a:p>
            <a:pPr marL="12700">
              <a:tabLst>
                <a:tab pos="299085" algn="l"/>
              </a:tabLst>
            </a:pPr>
            <a:r>
              <a:rPr lang="ja-JP" altLang="en-US" sz="1600" spc="-30" dirty="0">
                <a:solidFill>
                  <a:schemeClr val="tx1"/>
                </a:solidFill>
                <a:latin typeface="Meiryo UI" panose="020B0604030504040204" pitchFamily="50" charset="-128"/>
                <a:ea typeface="Meiryo UI" panose="020B0604030504040204" pitchFamily="50" charset="-128"/>
                <a:cs typeface="Meiryo UI"/>
              </a:rPr>
              <a:t>　  　　</a:t>
            </a:r>
            <a:r>
              <a:rPr lang="en-US" altLang="ja-JP" sz="1600" spc="-30" dirty="0">
                <a:solidFill>
                  <a:schemeClr val="tx1"/>
                </a:solidFill>
                <a:latin typeface="Meiryo UI" panose="020B0604030504040204" pitchFamily="50" charset="-128"/>
                <a:ea typeface="Meiryo UI" panose="020B0604030504040204" pitchFamily="50" charset="-128"/>
                <a:cs typeface="Meiryo UI"/>
              </a:rPr>
              <a:t>Step4.</a:t>
            </a:r>
            <a:r>
              <a:rPr lang="ja-JP" altLang="en-US" sz="1600" spc="-30" dirty="0">
                <a:solidFill>
                  <a:schemeClr val="tx1"/>
                </a:solidFill>
                <a:latin typeface="Meiryo UI" panose="020B0604030504040204" pitchFamily="50" charset="-128"/>
                <a:ea typeface="Meiryo UI" panose="020B0604030504040204" pitchFamily="50" charset="-128"/>
                <a:cs typeface="Meiryo UI"/>
              </a:rPr>
              <a:t>　請求とお支払い</a:t>
            </a:r>
            <a:br>
              <a:rPr lang="en-US" altLang="ja-JP" sz="1600" spc="-30" dirty="0">
                <a:solidFill>
                  <a:schemeClr val="tx1"/>
                </a:solidFill>
                <a:latin typeface="Meiryo UI" panose="020B0604030504040204" pitchFamily="50" charset="-128"/>
                <a:ea typeface="Meiryo UI" panose="020B0604030504040204" pitchFamily="50" charset="-128"/>
                <a:cs typeface="Meiryo UI"/>
              </a:rPr>
            </a:br>
            <a:r>
              <a:rPr lang="ja-JP" altLang="en-US" sz="1600" spc="-30" dirty="0">
                <a:solidFill>
                  <a:schemeClr val="tx1"/>
                </a:solidFill>
                <a:latin typeface="Meiryo UI" panose="020B0604030504040204" pitchFamily="50" charset="-128"/>
                <a:ea typeface="Meiryo UI" panose="020B0604030504040204" pitchFamily="50" charset="-128"/>
                <a:cs typeface="Meiryo UI"/>
              </a:rPr>
              <a:t>　　 </a:t>
            </a:r>
            <a:r>
              <a:rPr lang="en-US" altLang="ja-JP" sz="1600" spc="-15" dirty="0">
                <a:solidFill>
                  <a:schemeClr val="tx1"/>
                </a:solidFill>
                <a:latin typeface="Meiryo UI" panose="020B0604030504040204" pitchFamily="50" charset="-128"/>
                <a:ea typeface="Meiryo UI" panose="020B0604030504040204" pitchFamily="50" charset="-128"/>
                <a:cs typeface="Meiryo UI"/>
              </a:rPr>
              <a:t>2-3.</a:t>
            </a:r>
            <a:r>
              <a:rPr lang="ja-JP" altLang="en-US" sz="1600" spc="-15" dirty="0">
                <a:solidFill>
                  <a:schemeClr val="tx1"/>
                </a:solidFill>
                <a:latin typeface="Meiryo UI" panose="020B0604030504040204" pitchFamily="50" charset="-128"/>
                <a:ea typeface="Meiryo UI" panose="020B0604030504040204" pitchFamily="50" charset="-128"/>
                <a:cs typeface="Meiryo UI"/>
              </a:rPr>
              <a:t>　派遣契約の継続と更新処理　　　　　　　　　　・・・ </a:t>
            </a:r>
            <a:r>
              <a:rPr lang="en-US" altLang="ja-JP" sz="1600" spc="-15" dirty="0">
                <a:solidFill>
                  <a:schemeClr val="tx1"/>
                </a:solidFill>
                <a:latin typeface="Meiryo UI" panose="020B0604030504040204" pitchFamily="50" charset="-128"/>
                <a:ea typeface="Meiryo UI" panose="020B0604030504040204" pitchFamily="50" charset="-128"/>
                <a:cs typeface="Meiryo UI"/>
              </a:rPr>
              <a:t>P.30</a:t>
            </a:r>
            <a:endParaRPr lang="en-US" altLang="ja-JP" sz="1600" dirty="0">
              <a:solidFill>
                <a:schemeClr val="tx1"/>
              </a:solidFill>
              <a:latin typeface="Meiryo UI" panose="020B0604030504040204" pitchFamily="50" charset="-128"/>
              <a:ea typeface="Meiryo UI" panose="020B0604030504040204" pitchFamily="50" charset="-128"/>
              <a:cs typeface="Meiryo UI"/>
            </a:endParaRPr>
          </a:p>
          <a:p>
            <a:pPr marL="12700">
              <a:lnSpc>
                <a:spcPct val="100000"/>
              </a:lnSpc>
              <a:tabLst>
                <a:tab pos="299085" algn="l"/>
              </a:tabLst>
            </a:pPr>
            <a:r>
              <a:rPr lang="ja-JP" altLang="en-US" sz="2400" spc="-30" dirty="0">
                <a:solidFill>
                  <a:schemeClr val="tx1"/>
                </a:solidFill>
                <a:latin typeface="Meiryo UI" panose="020B0604030504040204" pitchFamily="50" charset="-128"/>
                <a:ea typeface="Meiryo UI" panose="020B0604030504040204" pitchFamily="50" charset="-128"/>
                <a:cs typeface="Meiryo UI"/>
              </a:rPr>
              <a:t>　　</a:t>
            </a:r>
            <a:endParaRPr lang="en-US" sz="2400" spc="-30" dirty="0">
              <a:solidFill>
                <a:schemeClr val="tx1"/>
              </a:solidFill>
              <a:latin typeface="Meiryo UI" panose="020B0604030504040204" pitchFamily="50" charset="-128"/>
              <a:ea typeface="Meiryo UI" panose="020B0604030504040204" pitchFamily="50" charset="-128"/>
              <a:cs typeface="Meiryo UI"/>
            </a:endParaRPr>
          </a:p>
          <a:p>
            <a:pPr marL="12700">
              <a:lnSpc>
                <a:spcPct val="100000"/>
              </a:lnSpc>
              <a:tabLst>
                <a:tab pos="299085" algn="l"/>
              </a:tabLst>
            </a:pPr>
            <a:r>
              <a:rPr lang="en-US" altLang="ja-JP" sz="2000" spc="-30" dirty="0">
                <a:solidFill>
                  <a:schemeClr val="tx1"/>
                </a:solidFill>
                <a:latin typeface="Meiryo UI" panose="020B0604030504040204" pitchFamily="50" charset="-128"/>
                <a:ea typeface="Meiryo UI" panose="020B0604030504040204" pitchFamily="50" charset="-128"/>
                <a:cs typeface="Meiryo UI"/>
              </a:rPr>
              <a:t>3.</a:t>
            </a:r>
            <a:r>
              <a:rPr lang="ja-JP" altLang="en-US" sz="2000" spc="-30" dirty="0">
                <a:solidFill>
                  <a:schemeClr val="tx1"/>
                </a:solidFill>
                <a:latin typeface="Meiryo UI" panose="020B0604030504040204" pitchFamily="50" charset="-128"/>
                <a:ea typeface="Meiryo UI" panose="020B0604030504040204" pitchFamily="50" charset="-128"/>
                <a:cs typeface="Meiryo UI"/>
              </a:rPr>
              <a:t> その他　　　　　　　　　　　　　　　　　　　　　 </a:t>
            </a:r>
            <a:r>
              <a:rPr lang="ja-JP" altLang="en-US" sz="1600" spc="-30" dirty="0">
                <a:solidFill>
                  <a:schemeClr val="tx1"/>
                </a:solidFill>
                <a:latin typeface="Meiryo UI" panose="020B0604030504040204" pitchFamily="50" charset="-128"/>
                <a:ea typeface="Meiryo UI" panose="020B0604030504040204" pitchFamily="50" charset="-128"/>
                <a:cs typeface="Meiryo UI"/>
              </a:rPr>
              <a:t>・・・　</a:t>
            </a:r>
            <a:r>
              <a:rPr lang="en-US" altLang="ja-JP" sz="1600" spc="-30" dirty="0">
                <a:solidFill>
                  <a:schemeClr val="tx1"/>
                </a:solidFill>
                <a:latin typeface="Meiryo UI" panose="020B0604030504040204" pitchFamily="50" charset="-128"/>
                <a:ea typeface="Meiryo UI" panose="020B0604030504040204" pitchFamily="50" charset="-128"/>
                <a:cs typeface="Meiryo UI"/>
              </a:rPr>
              <a:t>P.33</a:t>
            </a:r>
          </a:p>
          <a:p>
            <a:pPr marL="12700">
              <a:lnSpc>
                <a:spcPct val="100000"/>
              </a:lnSpc>
              <a:tabLst>
                <a:tab pos="299085" algn="l"/>
              </a:tabLst>
            </a:pPr>
            <a:r>
              <a:rPr lang="ja-JP" altLang="en-US" sz="2000" spc="-30" dirty="0">
                <a:solidFill>
                  <a:schemeClr val="tx1"/>
                </a:solidFill>
                <a:latin typeface="Meiryo UI" panose="020B0604030504040204" pitchFamily="50" charset="-128"/>
                <a:ea typeface="Meiryo UI" panose="020B0604030504040204" pitchFamily="50" charset="-128"/>
                <a:cs typeface="Meiryo UI"/>
              </a:rPr>
              <a:t>　　</a:t>
            </a:r>
            <a:r>
              <a:rPr lang="en-US" altLang="ja-JP" sz="1600" spc="-30" dirty="0">
                <a:solidFill>
                  <a:schemeClr val="tx1"/>
                </a:solidFill>
                <a:latin typeface="Meiryo UI" panose="020B0604030504040204" pitchFamily="50" charset="-128"/>
                <a:ea typeface="Meiryo UI" panose="020B0604030504040204" pitchFamily="50" charset="-128"/>
                <a:cs typeface="Meiryo UI"/>
              </a:rPr>
              <a:t>3-1.</a:t>
            </a:r>
            <a:r>
              <a:rPr lang="ja-JP" altLang="en-US" sz="1600" spc="-30" dirty="0">
                <a:solidFill>
                  <a:schemeClr val="tx1"/>
                </a:solidFill>
                <a:latin typeface="Meiryo UI" panose="020B0604030504040204" pitchFamily="50" charset="-128"/>
                <a:ea typeface="Meiryo UI" panose="020B0604030504040204" pitchFamily="50" charset="-128"/>
                <a:cs typeface="Meiryo UI"/>
              </a:rPr>
              <a:t> 　よくある質問</a:t>
            </a:r>
            <a:r>
              <a:rPr lang="en-US" altLang="ja-JP" sz="1600" spc="-30" dirty="0">
                <a:solidFill>
                  <a:schemeClr val="tx1"/>
                </a:solidFill>
                <a:latin typeface="Meiryo UI" panose="020B0604030504040204" pitchFamily="50" charset="-128"/>
                <a:ea typeface="Meiryo UI" panose="020B0604030504040204" pitchFamily="50" charset="-128"/>
                <a:cs typeface="Meiryo UI"/>
              </a:rPr>
              <a:t>/FAQ</a:t>
            </a:r>
          </a:p>
        </p:txBody>
      </p:sp>
      <p:sp>
        <p:nvSpPr>
          <p:cNvPr id="3" name="スライド番号プレースホルダー 2">
            <a:extLst>
              <a:ext uri="{FF2B5EF4-FFF2-40B4-BE49-F238E27FC236}">
                <a16:creationId xmlns:a16="http://schemas.microsoft.com/office/drawing/2014/main" id="{798BC309-3F15-AD07-B75E-C4F630C798E3}"/>
              </a:ext>
            </a:extLst>
          </p:cNvPr>
          <p:cNvSpPr>
            <a:spLocks noGrp="1"/>
          </p:cNvSpPr>
          <p:nvPr>
            <p:ph type="sldNum" sz="quarter" idx="7"/>
          </p:nvPr>
        </p:nvSpPr>
        <p:spPr/>
        <p:txBody>
          <a:bodyPr/>
          <a:lstStyle/>
          <a:p>
            <a:fld id="{B6F15528-21DE-4FAA-801E-634DDDAF4B2B}" type="slidenum">
              <a:rPr lang="en-US" altLang="ja-JP" smtClean="0"/>
              <a:t>2</a:t>
            </a:fld>
            <a:endParaRPr lang="ja-JP" altLang="en-US"/>
          </a:p>
        </p:txBody>
      </p:sp>
      <p:pic>
        <p:nvPicPr>
          <p:cNvPr id="6" name="Picture 2" descr="Organizational Logo">
            <a:extLst>
              <a:ext uri="{FF2B5EF4-FFF2-40B4-BE49-F238E27FC236}">
                <a16:creationId xmlns:a16="http://schemas.microsoft.com/office/drawing/2014/main" id="{0EE17059-32E1-098C-6DB8-9BCE94748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6" y="250646"/>
            <a:ext cx="1246094" cy="62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1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3565851-17E4-C7A3-F221-0C5BE5779FFC}"/>
              </a:ext>
            </a:extLst>
          </p:cNvPr>
          <p:cNvSpPr>
            <a:spLocks noGrp="1"/>
          </p:cNvSpPr>
          <p:nvPr>
            <p:ph type="sldNum" sz="quarter" idx="7"/>
          </p:nvPr>
        </p:nvSpPr>
        <p:spPr>
          <a:xfrm>
            <a:off x="11430000" y="6377940"/>
            <a:ext cx="457200" cy="342900"/>
          </a:xfrm>
        </p:spPr>
        <p:txBody>
          <a:bodyPr/>
          <a:lstStyle/>
          <a:p>
            <a:fld id="{B6F15528-21DE-4FAA-801E-634DDDAF4B2B}" type="slidenum">
              <a:rPr lang="en-US" altLang="ja-JP" smtClean="0"/>
              <a:t>20</a:t>
            </a:fld>
            <a:endParaRPr lang="ja-JP" altLang="en-US" dirty="0"/>
          </a:p>
        </p:txBody>
      </p:sp>
      <p:sp>
        <p:nvSpPr>
          <p:cNvPr id="6" name="object 2">
            <a:extLst>
              <a:ext uri="{FF2B5EF4-FFF2-40B4-BE49-F238E27FC236}">
                <a16:creationId xmlns:a16="http://schemas.microsoft.com/office/drawing/2014/main" id="{1D776F75-6B2D-75AE-4408-855AC63ACACF}"/>
              </a:ext>
            </a:extLst>
          </p:cNvPr>
          <p:cNvSpPr txBox="1">
            <a:spLocks/>
          </p:cNvSpPr>
          <p:nvPr/>
        </p:nvSpPr>
        <p:spPr>
          <a:xfrm>
            <a:off x="228600" y="6084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Step2.</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発注の受諾</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アクセプト</a:t>
            </a:r>
            <a:r>
              <a:rPr lang="en-US" altLang="ja-JP" sz="2400" spc="-30" dirty="0">
                <a:solidFill>
                  <a:schemeClr val="bg1"/>
                </a:solidFill>
                <a:latin typeface="Meiryo UI" panose="020B0604030504040204" pitchFamily="50" charset="-128"/>
                <a:ea typeface="Meiryo UI" panose="020B0604030504040204" pitchFamily="50" charset="-128"/>
                <a:cs typeface="Meiryo UI"/>
              </a:rPr>
              <a:t>)</a:t>
            </a:r>
            <a:r>
              <a:rPr lang="ja-JP" altLang="en-US" sz="2400" spc="-30" dirty="0">
                <a:solidFill>
                  <a:schemeClr val="bg1"/>
                </a:solidFill>
                <a:latin typeface="Meiryo UI" panose="020B0604030504040204" pitchFamily="50" charset="-128"/>
                <a:ea typeface="Meiryo UI" panose="020B0604030504040204" pitchFamily="50" charset="-128"/>
                <a:cs typeface="Meiryo UI"/>
              </a:rPr>
              <a:t>処理</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C2C34FE7-179A-368B-E176-E0DA27CAD097}"/>
              </a:ext>
            </a:extLst>
          </p:cNvPr>
          <p:cNvPicPr>
            <a:picLocks noChangeAspect="1"/>
          </p:cNvPicPr>
          <p:nvPr/>
        </p:nvPicPr>
        <p:blipFill>
          <a:blip r:embed="rId2"/>
          <a:stretch>
            <a:fillRect/>
          </a:stretch>
        </p:blipFill>
        <p:spPr>
          <a:xfrm>
            <a:off x="381000" y="1285220"/>
            <a:ext cx="4191000" cy="3651006"/>
          </a:xfrm>
          <a:prstGeom prst="rect">
            <a:avLst/>
          </a:prstGeom>
          <a:ln>
            <a:solidFill>
              <a:schemeClr val="bg1">
                <a:lumMod val="75000"/>
              </a:schemeClr>
            </a:solidFill>
          </a:ln>
        </p:spPr>
      </p:pic>
      <p:sp>
        <p:nvSpPr>
          <p:cNvPr id="9" name="正方形/長方形 8">
            <a:extLst>
              <a:ext uri="{FF2B5EF4-FFF2-40B4-BE49-F238E27FC236}">
                <a16:creationId xmlns:a16="http://schemas.microsoft.com/office/drawing/2014/main" id="{8E539D62-6D4A-8C33-FDB4-6636456972CC}"/>
              </a:ext>
            </a:extLst>
          </p:cNvPr>
          <p:cNvSpPr/>
          <p:nvPr/>
        </p:nvSpPr>
        <p:spPr>
          <a:xfrm>
            <a:off x="1447800" y="1465582"/>
            <a:ext cx="990600" cy="2768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object 6">
            <a:extLst>
              <a:ext uri="{FF2B5EF4-FFF2-40B4-BE49-F238E27FC236}">
                <a16:creationId xmlns:a16="http://schemas.microsoft.com/office/drawing/2014/main" id="{EF3CF6F0-526B-CF5C-9BF9-51CB1C5712B4}"/>
              </a:ext>
            </a:extLst>
          </p:cNvPr>
          <p:cNvSpPr txBox="1"/>
          <p:nvPr/>
        </p:nvSpPr>
        <p:spPr>
          <a:xfrm>
            <a:off x="4953000" y="1285220"/>
            <a:ext cx="662940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画面 </a:t>
            </a:r>
            <a:r>
              <a:rPr lang="en-US" altLang="ja-JP" sz="1400" spc="-25" dirty="0">
                <a:latin typeface="Meiryo UI"/>
                <a:cs typeface="Meiryo UI"/>
              </a:rPr>
              <a:t>[Review and Submit]</a:t>
            </a:r>
            <a:r>
              <a:rPr lang="ja-JP" altLang="en-US" sz="1400" spc="-25" dirty="0">
                <a:latin typeface="Meiryo UI"/>
                <a:cs typeface="Meiryo UI"/>
              </a:rPr>
              <a:t> での確認、注意事項について説明しています。</a:t>
            </a:r>
            <a:endParaRPr lang="en-US" altLang="ja-JP" sz="1400" spc="-25" dirty="0">
              <a:latin typeface="Meiryo UI"/>
              <a:cs typeface="Meiryo UI"/>
            </a:endParaRPr>
          </a:p>
        </p:txBody>
      </p:sp>
      <p:cxnSp>
        <p:nvCxnSpPr>
          <p:cNvPr id="11" name="コネクタ: カギ線 10">
            <a:extLst>
              <a:ext uri="{FF2B5EF4-FFF2-40B4-BE49-F238E27FC236}">
                <a16:creationId xmlns:a16="http://schemas.microsoft.com/office/drawing/2014/main" id="{6B3D03BD-AC2F-C6CA-24FC-44F4BB45F95E}"/>
              </a:ext>
            </a:extLst>
          </p:cNvPr>
          <p:cNvCxnSpPr>
            <a:cxnSpLocks/>
            <a:endCxn id="10" idx="1"/>
          </p:cNvCxnSpPr>
          <p:nvPr/>
        </p:nvCxnSpPr>
        <p:spPr>
          <a:xfrm flipV="1">
            <a:off x="2438400" y="1399354"/>
            <a:ext cx="2514600" cy="190666"/>
          </a:xfrm>
          <a:prstGeom prst="bentConnector3">
            <a:avLst/>
          </a:prstGeom>
        </p:spPr>
        <p:style>
          <a:lnRef idx="1">
            <a:schemeClr val="accent2"/>
          </a:lnRef>
          <a:fillRef idx="0">
            <a:schemeClr val="accent2"/>
          </a:fillRef>
          <a:effectRef idx="0">
            <a:schemeClr val="accent2"/>
          </a:effectRef>
          <a:fontRef idx="minor">
            <a:schemeClr val="tx1"/>
          </a:fontRef>
        </p:style>
      </p:cxnSp>
      <p:sp>
        <p:nvSpPr>
          <p:cNvPr id="14" name="object 4">
            <a:extLst>
              <a:ext uri="{FF2B5EF4-FFF2-40B4-BE49-F238E27FC236}">
                <a16:creationId xmlns:a16="http://schemas.microsoft.com/office/drawing/2014/main" id="{F43D2CB0-24E6-3C3D-11C6-5D0EDAC7B4DD}"/>
              </a:ext>
            </a:extLst>
          </p:cNvPr>
          <p:cNvSpPr txBox="1"/>
          <p:nvPr/>
        </p:nvSpPr>
        <p:spPr>
          <a:xfrm>
            <a:off x="4953000" y="1846824"/>
            <a:ext cx="5334000" cy="409728"/>
          </a:xfrm>
          <a:prstGeom prst="rect">
            <a:avLst/>
          </a:prstGeom>
        </p:spPr>
        <p:txBody>
          <a:bodyPr vert="horz" wrap="square" lIns="0" tIns="12065" rIns="0" bIns="0" rtlCol="0">
            <a:spAutoFit/>
          </a:bodyPr>
          <a:lstStyle/>
          <a:p>
            <a:pPr marL="12700">
              <a:lnSpc>
                <a:spcPct val="100000"/>
              </a:lnSpc>
              <a:spcBef>
                <a:spcPts val="95"/>
              </a:spcBef>
            </a:pPr>
            <a:r>
              <a:rPr lang="en-US" sz="1400" spc="-10" dirty="0">
                <a:solidFill>
                  <a:schemeClr val="tx1"/>
                </a:solidFill>
                <a:latin typeface="Meiryo UI"/>
                <a:cs typeface="Meiryo UI"/>
              </a:rPr>
              <a:t>[</a:t>
            </a:r>
            <a:r>
              <a:rPr sz="1400" spc="-10" dirty="0">
                <a:solidFill>
                  <a:schemeClr val="tx1"/>
                </a:solidFill>
                <a:latin typeface="Meiryo UI"/>
                <a:cs typeface="Meiryo UI"/>
              </a:rPr>
              <a:t>Accept</a:t>
            </a:r>
            <a:r>
              <a:rPr lang="en-US" altLang="ja-JP" sz="1400" spc="-10" dirty="0">
                <a:solidFill>
                  <a:schemeClr val="tx1"/>
                </a:solidFill>
                <a:latin typeface="Meiryo UI"/>
                <a:cs typeface="Meiryo UI"/>
              </a:rPr>
              <a:t>] </a:t>
            </a:r>
            <a:r>
              <a:rPr sz="1400" spc="-30" dirty="0">
                <a:solidFill>
                  <a:schemeClr val="tx1"/>
                </a:solidFill>
                <a:latin typeface="Meiryo UI"/>
                <a:cs typeface="Meiryo UI"/>
              </a:rPr>
              <a:t>を</a:t>
            </a:r>
            <a:r>
              <a:rPr lang="ja-JP" altLang="en-US" sz="1400" spc="-30" dirty="0">
                <a:solidFill>
                  <a:schemeClr val="tx1"/>
                </a:solidFill>
                <a:latin typeface="Meiryo UI"/>
                <a:cs typeface="Meiryo UI"/>
              </a:rPr>
              <a:t>押下</a:t>
            </a:r>
            <a:endParaRPr lang="en-US" altLang="ja-JP" sz="1400" spc="-30" dirty="0">
              <a:solidFill>
                <a:schemeClr val="tx1"/>
              </a:solidFill>
              <a:latin typeface="Meiryo UI"/>
              <a:cs typeface="Meiryo UI"/>
            </a:endParaRPr>
          </a:p>
          <a:p>
            <a:pPr marL="12700">
              <a:lnSpc>
                <a:spcPct val="100000"/>
              </a:lnSpc>
              <a:spcBef>
                <a:spcPts val="95"/>
              </a:spcBef>
            </a:pPr>
            <a:r>
              <a:rPr lang="en-US" sz="1100" spc="-30" dirty="0">
                <a:solidFill>
                  <a:schemeClr val="tx1"/>
                </a:solidFill>
                <a:latin typeface="Meiryo UI"/>
                <a:cs typeface="Meiryo UI"/>
              </a:rPr>
              <a:t>[Details/</a:t>
            </a:r>
            <a:r>
              <a:rPr lang="ja-JP" altLang="en-US" sz="1100" spc="-30" dirty="0">
                <a:solidFill>
                  <a:schemeClr val="tx1"/>
                </a:solidFill>
                <a:latin typeface="Meiryo UI"/>
                <a:cs typeface="Meiryo UI"/>
              </a:rPr>
              <a:t>詳細</a:t>
            </a:r>
            <a:r>
              <a:rPr lang="en-US" altLang="ja-JP" sz="1100" spc="-30" dirty="0">
                <a:solidFill>
                  <a:schemeClr val="tx1"/>
                </a:solidFill>
                <a:latin typeface="Meiryo UI"/>
                <a:cs typeface="Meiryo UI"/>
              </a:rPr>
              <a:t>] </a:t>
            </a:r>
            <a:r>
              <a:rPr lang="ja-JP" altLang="en-US" sz="1100" spc="-30" dirty="0">
                <a:solidFill>
                  <a:schemeClr val="tx1"/>
                </a:solidFill>
                <a:latin typeface="Meiryo UI"/>
                <a:cs typeface="Meiryo UI"/>
              </a:rPr>
              <a:t>に表示されている内容が正しい事を確認して処理を実行。</a:t>
            </a:r>
            <a:endParaRPr lang="en-US" altLang="ja-JP" sz="1100" spc="-30" dirty="0">
              <a:solidFill>
                <a:schemeClr val="tx1"/>
              </a:solidFill>
              <a:latin typeface="Meiryo UI"/>
              <a:cs typeface="Meiryo UI"/>
            </a:endParaRPr>
          </a:p>
        </p:txBody>
      </p:sp>
      <p:sp>
        <p:nvSpPr>
          <p:cNvPr id="15" name="object 4">
            <a:extLst>
              <a:ext uri="{FF2B5EF4-FFF2-40B4-BE49-F238E27FC236}">
                <a16:creationId xmlns:a16="http://schemas.microsoft.com/office/drawing/2014/main" id="{C29D902A-613F-D9DD-E16F-14C0C0EEDEE5}"/>
              </a:ext>
            </a:extLst>
          </p:cNvPr>
          <p:cNvSpPr txBox="1"/>
          <p:nvPr/>
        </p:nvSpPr>
        <p:spPr>
          <a:xfrm>
            <a:off x="4953001" y="3200400"/>
            <a:ext cx="7086598" cy="1017586"/>
          </a:xfrm>
          <a:prstGeom prst="rect">
            <a:avLst/>
          </a:prstGeom>
          <a:ln>
            <a:solidFill>
              <a:schemeClr val="tx1"/>
            </a:solidFill>
          </a:ln>
        </p:spPr>
        <p:txBody>
          <a:bodyPr vert="horz" wrap="square" lIns="0" tIns="12065" rIns="0" bIns="0" rtlCol="0">
            <a:spAutoFit/>
          </a:bodyPr>
          <a:lstStyle/>
          <a:p>
            <a:pPr marL="12700">
              <a:lnSpc>
                <a:spcPct val="100000"/>
              </a:lnSpc>
              <a:spcBef>
                <a:spcPts val="95"/>
              </a:spcBef>
            </a:pPr>
            <a:r>
              <a:rPr lang="ja-JP" altLang="en-US" sz="1200" spc="-10" dirty="0">
                <a:latin typeface="Meiryo UI"/>
                <a:cs typeface="Meiryo UI"/>
              </a:rPr>
              <a:t>後続処理では、</a:t>
            </a:r>
            <a:endParaRPr lang="en-US" altLang="ja-JP" sz="1200" spc="-10" dirty="0">
              <a:latin typeface="Meiryo UI"/>
              <a:cs typeface="Meiryo UI"/>
            </a:endParaRPr>
          </a:p>
          <a:p>
            <a:pPr marL="12700">
              <a:lnSpc>
                <a:spcPct val="100000"/>
              </a:lnSpc>
              <a:spcBef>
                <a:spcPts val="95"/>
              </a:spcBef>
            </a:pPr>
            <a:r>
              <a:rPr lang="ja-JP" altLang="en-US" sz="1000" spc="-10" dirty="0">
                <a:latin typeface="Meiryo UI"/>
                <a:cs typeface="Meiryo UI"/>
              </a:rPr>
              <a:t>受諾</a:t>
            </a:r>
            <a:r>
              <a:rPr lang="en-US" altLang="ja-JP" sz="1000" spc="-10" dirty="0">
                <a:latin typeface="Meiryo UI"/>
                <a:cs typeface="Meiryo UI"/>
              </a:rPr>
              <a:t>(</a:t>
            </a:r>
            <a:r>
              <a:rPr lang="ja-JP" altLang="en-US" sz="1000" spc="-10" dirty="0">
                <a:latin typeface="Meiryo UI"/>
                <a:cs typeface="Meiryo UI"/>
              </a:rPr>
              <a:t>アクセプト</a:t>
            </a:r>
            <a:r>
              <a:rPr lang="en-US" altLang="ja-JP" sz="1000" spc="-10" dirty="0">
                <a:latin typeface="Meiryo UI"/>
                <a:cs typeface="Meiryo UI"/>
              </a:rPr>
              <a:t>)</a:t>
            </a:r>
            <a:r>
              <a:rPr lang="ja-JP" altLang="en-US" sz="1000" spc="-10" dirty="0">
                <a:latin typeface="Meiryo UI"/>
                <a:cs typeface="Meiryo UI"/>
              </a:rPr>
              <a:t>処理はキンドリルの担当者へ送付され、</a:t>
            </a:r>
            <a:r>
              <a:rPr lang="ja-JP" altLang="en-US" sz="1000" spc="-30" dirty="0">
                <a:latin typeface="Meiryo UI"/>
                <a:cs typeface="Meiryo UI"/>
              </a:rPr>
              <a:t>作業オーダーの 「有効化</a:t>
            </a:r>
            <a:r>
              <a:rPr lang="en-US" altLang="ja-JP" sz="1000" spc="-30" dirty="0">
                <a:latin typeface="Meiryo UI"/>
                <a:cs typeface="Meiryo UI"/>
              </a:rPr>
              <a:t>/</a:t>
            </a:r>
            <a:r>
              <a:rPr lang="ja-JP" altLang="en-US" sz="1000" spc="-30" dirty="0">
                <a:latin typeface="Meiryo UI"/>
                <a:cs typeface="Meiryo UI"/>
              </a:rPr>
              <a:t>アクティベート処理」 が実行されます。</a:t>
            </a:r>
            <a:endParaRPr lang="en-US" altLang="ja-JP" sz="1000" spc="-30" dirty="0">
              <a:latin typeface="Meiryo UI"/>
              <a:cs typeface="Meiryo UI"/>
            </a:endParaRPr>
          </a:p>
          <a:p>
            <a:pPr marL="12700">
              <a:lnSpc>
                <a:spcPct val="100000"/>
              </a:lnSpc>
              <a:spcBef>
                <a:spcPts val="95"/>
              </a:spcBef>
            </a:pPr>
            <a:r>
              <a:rPr lang="ja-JP" altLang="en-US" sz="1000" spc="-30" dirty="0">
                <a:latin typeface="Meiryo UI"/>
                <a:cs typeface="Meiryo UI"/>
              </a:rPr>
              <a:t>以下の</a:t>
            </a:r>
            <a:r>
              <a:rPr lang="en-US" altLang="ja-JP" sz="1000" spc="-30" dirty="0">
                <a:latin typeface="Meiryo UI"/>
                <a:cs typeface="Meiryo UI"/>
              </a:rPr>
              <a:t>2</a:t>
            </a:r>
            <a:r>
              <a:rPr lang="ja-JP" altLang="en-US" sz="1000" spc="-30" dirty="0">
                <a:latin typeface="Meiryo UI"/>
                <a:cs typeface="Meiryo UI"/>
              </a:rPr>
              <a:t>点の受信をお待ちください。</a:t>
            </a:r>
            <a:br>
              <a:rPr lang="en-US" altLang="ja-JP" sz="1000" spc="-30" dirty="0">
                <a:latin typeface="Meiryo UI"/>
                <a:cs typeface="Meiryo UI"/>
              </a:rPr>
            </a:br>
            <a:r>
              <a:rPr lang="ja-JP" altLang="en-US" sz="1000" spc="-30" dirty="0">
                <a:latin typeface="Meiryo UI"/>
                <a:cs typeface="Meiryo UI"/>
              </a:rPr>
              <a:t>　　</a:t>
            </a:r>
            <a:r>
              <a:rPr lang="en-US" altLang="ja-JP" sz="1000" spc="-30" dirty="0">
                <a:latin typeface="Meiryo UI"/>
                <a:cs typeface="Meiryo UI"/>
              </a:rPr>
              <a:t>-----------------</a:t>
            </a:r>
          </a:p>
          <a:p>
            <a:pPr marL="12700">
              <a:lnSpc>
                <a:spcPct val="100000"/>
              </a:lnSpc>
              <a:spcBef>
                <a:spcPts val="95"/>
              </a:spcBef>
            </a:pPr>
            <a:r>
              <a:rPr lang="ja-JP" altLang="en-US" sz="1000" spc="-30" dirty="0">
                <a:latin typeface="Meiryo UI"/>
                <a:cs typeface="Meiryo UI"/>
              </a:rPr>
              <a:t>　　・　</a:t>
            </a:r>
            <a:r>
              <a:rPr lang="en-US" altLang="ja-JP" sz="1000" spc="-30" dirty="0">
                <a:latin typeface="Meiryo UI"/>
                <a:cs typeface="Meiryo UI"/>
              </a:rPr>
              <a:t>Fieldglass</a:t>
            </a:r>
            <a:r>
              <a:rPr lang="ja-JP" altLang="en-US" sz="1000" spc="-30" dirty="0">
                <a:latin typeface="Meiryo UI"/>
                <a:cs typeface="Meiryo UI"/>
              </a:rPr>
              <a:t>で受信する 「</a:t>
            </a:r>
            <a:r>
              <a:rPr lang="ja-JP" altLang="en-US" sz="1000" spc="-30" dirty="0">
                <a:solidFill>
                  <a:schemeClr val="tx1"/>
                </a:solidFill>
                <a:latin typeface="Meiryo UI" panose="020B0604030504040204" pitchFamily="50" charset="-128"/>
                <a:ea typeface="Meiryo UI" panose="020B0604030504040204" pitchFamily="50" charset="-128"/>
                <a:cs typeface="Meiryo UI"/>
              </a:rPr>
              <a:t>派遣社員の審査」 </a:t>
            </a:r>
            <a:endParaRPr lang="en-US" altLang="ja-JP" sz="1000" spc="-30" dirty="0">
              <a:solidFill>
                <a:schemeClr val="tx1"/>
              </a:solidFill>
              <a:latin typeface="Meiryo UI" panose="020B0604030504040204" pitchFamily="50" charset="-128"/>
              <a:ea typeface="Meiryo UI" panose="020B0604030504040204" pitchFamily="50" charset="-128"/>
              <a:cs typeface="Meiryo UI"/>
            </a:endParaRPr>
          </a:p>
          <a:p>
            <a:pPr marL="12700">
              <a:lnSpc>
                <a:spcPct val="100000"/>
              </a:lnSpc>
              <a:spcBef>
                <a:spcPts val="95"/>
              </a:spcBef>
            </a:pPr>
            <a:r>
              <a:rPr lang="ja-JP" altLang="en-US" sz="1000" spc="-30" dirty="0">
                <a:solidFill>
                  <a:schemeClr val="tx1"/>
                </a:solidFill>
                <a:latin typeface="Meiryo UI" panose="020B0604030504040204" pitchFamily="50" charset="-128"/>
                <a:ea typeface="Meiryo UI" panose="020B0604030504040204" pitchFamily="50" charset="-128"/>
                <a:cs typeface="Meiryo UI"/>
              </a:rPr>
              <a:t>　　・　</a:t>
            </a:r>
            <a:r>
              <a:rPr lang="ja-JP" altLang="en-US" sz="1000" spc="-25" dirty="0">
                <a:latin typeface="Meiryo UI"/>
                <a:cs typeface="Meiryo UI"/>
              </a:rPr>
              <a:t>招待メール 「</a:t>
            </a:r>
            <a:r>
              <a:rPr lang="en-US" altLang="ja-JP" sz="1000" spc="-25" dirty="0">
                <a:latin typeface="Meiryo UI"/>
                <a:cs typeface="Meiryo UI"/>
              </a:rPr>
              <a:t>Fieldglass</a:t>
            </a:r>
            <a:r>
              <a:rPr lang="ja-JP" altLang="en-US" sz="1000" spc="-25" dirty="0">
                <a:latin typeface="Meiryo UI"/>
                <a:cs typeface="Meiryo UI"/>
              </a:rPr>
              <a:t>の登録」</a:t>
            </a:r>
            <a:r>
              <a:rPr lang="ja-JP" altLang="en-US" sz="1000" spc="-30" dirty="0">
                <a:uFill>
                  <a:solidFill>
                    <a:srgbClr val="000000"/>
                  </a:solidFill>
                </a:uFill>
                <a:latin typeface="Meiryo UI"/>
                <a:cs typeface="Meiryo UI"/>
              </a:rPr>
              <a:t>完了させて下さい。</a:t>
            </a:r>
            <a:endParaRPr sz="1000" dirty="0">
              <a:latin typeface="Meiryo UI"/>
              <a:cs typeface="Meiryo UI"/>
            </a:endParaRPr>
          </a:p>
        </p:txBody>
      </p:sp>
      <p:cxnSp>
        <p:nvCxnSpPr>
          <p:cNvPr id="16" name="コネクタ: カギ線 15">
            <a:extLst>
              <a:ext uri="{FF2B5EF4-FFF2-40B4-BE49-F238E27FC236}">
                <a16:creationId xmlns:a16="http://schemas.microsoft.com/office/drawing/2014/main" id="{1D1FDB57-675C-34CD-8019-864FD1B932F7}"/>
              </a:ext>
            </a:extLst>
          </p:cNvPr>
          <p:cNvCxnSpPr>
            <a:cxnSpLocks/>
            <a:stCxn id="21" idx="3"/>
            <a:endCxn id="14" idx="1"/>
          </p:cNvCxnSpPr>
          <p:nvPr/>
        </p:nvCxnSpPr>
        <p:spPr>
          <a:xfrm flipV="1">
            <a:off x="4114800" y="2051688"/>
            <a:ext cx="838200" cy="2691637"/>
          </a:xfrm>
          <a:prstGeom prst="bentConnector3">
            <a:avLst>
              <a:gd name="adj1" fmla="val 73141"/>
            </a:avLst>
          </a:prstGeom>
        </p:spPr>
        <p:style>
          <a:lnRef idx="1">
            <a:schemeClr val="accent2"/>
          </a:lnRef>
          <a:fillRef idx="0">
            <a:schemeClr val="accent2"/>
          </a:fillRef>
          <a:effectRef idx="0">
            <a:schemeClr val="accent2"/>
          </a:effectRef>
          <a:fontRef idx="minor">
            <a:schemeClr val="tx1"/>
          </a:fontRef>
        </p:style>
      </p:cxnSp>
      <p:sp>
        <p:nvSpPr>
          <p:cNvPr id="21" name="正方形/長方形 20">
            <a:extLst>
              <a:ext uri="{FF2B5EF4-FFF2-40B4-BE49-F238E27FC236}">
                <a16:creationId xmlns:a16="http://schemas.microsoft.com/office/drawing/2014/main" id="{74BDD027-E858-5D58-5C35-F832931B8C9F}"/>
              </a:ext>
            </a:extLst>
          </p:cNvPr>
          <p:cNvSpPr/>
          <p:nvPr/>
        </p:nvSpPr>
        <p:spPr>
          <a:xfrm>
            <a:off x="3676650" y="4561820"/>
            <a:ext cx="438150" cy="3630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グラフィックス 2" descr="警告 単色塗りつぶし">
            <a:extLst>
              <a:ext uri="{FF2B5EF4-FFF2-40B4-BE49-F238E27FC236}">
                <a16:creationId xmlns:a16="http://schemas.microsoft.com/office/drawing/2014/main" id="{21349966-E4C2-3E99-D770-0C35E4688C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0150" y="4531778"/>
            <a:ext cx="244448" cy="244448"/>
          </a:xfrm>
          <a:prstGeom prst="rect">
            <a:avLst/>
          </a:prstGeom>
        </p:spPr>
      </p:pic>
      <p:sp>
        <p:nvSpPr>
          <p:cNvPr id="4" name="object 4">
            <a:extLst>
              <a:ext uri="{FF2B5EF4-FFF2-40B4-BE49-F238E27FC236}">
                <a16:creationId xmlns:a16="http://schemas.microsoft.com/office/drawing/2014/main" id="{272A6CD8-DFA5-6972-7950-0F6C90425354}"/>
              </a:ext>
            </a:extLst>
          </p:cNvPr>
          <p:cNvSpPr txBox="1"/>
          <p:nvPr/>
        </p:nvSpPr>
        <p:spPr>
          <a:xfrm>
            <a:off x="4953000" y="4531778"/>
            <a:ext cx="7086598" cy="1335622"/>
          </a:xfrm>
          <a:prstGeom prst="rect">
            <a:avLst/>
          </a:prstGeom>
          <a:ln>
            <a:solidFill>
              <a:schemeClr val="tx1"/>
            </a:solidFill>
            <a:prstDash val="lgDashDot"/>
          </a:ln>
        </p:spPr>
        <p:txBody>
          <a:bodyPr vert="horz" wrap="square" lIns="0" tIns="12065" rIns="0" bIns="0" rtlCol="0">
            <a:spAutoFit/>
          </a:bodyPr>
          <a:lstStyle/>
          <a:p>
            <a:pPr marL="53340" marR="341630" algn="l">
              <a:lnSpc>
                <a:spcPct val="100000"/>
              </a:lnSpc>
            </a:pPr>
            <a:r>
              <a:rPr lang="ja-JP" altLang="en-US" sz="1200" spc="-5" dirty="0">
                <a:latin typeface="Meiryo UI"/>
                <a:cs typeface="Meiryo UI"/>
              </a:rPr>
              <a:t>　　　</a:t>
            </a:r>
            <a:r>
              <a:rPr lang="ja-JP" altLang="en-US" sz="1400" spc="-5" dirty="0">
                <a:latin typeface="Meiryo UI"/>
                <a:cs typeface="Meiryo UI"/>
              </a:rPr>
              <a:t>次項へ進む前に</a:t>
            </a:r>
            <a:endParaRPr lang="en-US" altLang="ja-JP" sz="1400" spc="-5" dirty="0">
              <a:latin typeface="Meiryo UI"/>
              <a:cs typeface="Meiryo UI"/>
            </a:endParaRPr>
          </a:p>
          <a:p>
            <a:pPr marL="53340" marR="341630" algn="l">
              <a:lnSpc>
                <a:spcPct val="100000"/>
              </a:lnSpc>
            </a:pPr>
            <a:r>
              <a:rPr lang="ja-JP" altLang="en-US" sz="1000" spc="-5" dirty="0">
                <a:latin typeface="Meiryo UI"/>
                <a:cs typeface="Meiryo UI"/>
              </a:rPr>
              <a:t>　  　　次の項では</a:t>
            </a:r>
            <a:r>
              <a:rPr lang="en-US" altLang="ja-JP" sz="1000" spc="-5" dirty="0">
                <a:latin typeface="Meiryo UI"/>
                <a:cs typeface="Meiryo UI"/>
              </a:rPr>
              <a:t>Fieldglass</a:t>
            </a:r>
            <a:r>
              <a:rPr lang="ja-JP" altLang="en-US" sz="1000" spc="-5" dirty="0">
                <a:latin typeface="Meiryo UI"/>
                <a:cs typeface="Meiryo UI"/>
              </a:rPr>
              <a:t>の登録について説明に進みますが、</a:t>
            </a:r>
            <a:r>
              <a:rPr lang="en-US" altLang="ja-JP" sz="1000" spc="-5" dirty="0">
                <a:latin typeface="Meiryo UI"/>
                <a:cs typeface="Meiryo UI"/>
              </a:rPr>
              <a:t>Fieldglass</a:t>
            </a:r>
            <a:r>
              <a:rPr lang="ja-JP" altLang="en-US" sz="1000" spc="-5" dirty="0">
                <a:latin typeface="Meiryo UI"/>
                <a:cs typeface="Meiryo UI"/>
              </a:rPr>
              <a:t>の登録が未登録だと請求処理が出来ません。</a:t>
            </a:r>
            <a:br>
              <a:rPr lang="en-US" altLang="ja-JP" sz="1000" spc="-5" dirty="0">
                <a:latin typeface="Meiryo UI"/>
                <a:cs typeface="Meiryo UI"/>
              </a:rPr>
            </a:br>
            <a:r>
              <a:rPr lang="ja-JP" altLang="en-US" sz="1000" spc="-5" dirty="0">
                <a:latin typeface="Meiryo UI"/>
                <a:cs typeface="Meiryo UI"/>
              </a:rPr>
              <a:t>　  　　派遣社員自身が登録を行う場合は、処理日程を加味し、ご対応の旨ご案内頂けますようお願いいたします。</a:t>
            </a:r>
            <a:endParaRPr lang="en-US" altLang="ja-JP" sz="1000" spc="-5" dirty="0">
              <a:latin typeface="Meiryo UI"/>
              <a:cs typeface="Meiryo UI"/>
            </a:endParaRPr>
          </a:p>
          <a:p>
            <a:pPr marL="53340" marR="341630" algn="l">
              <a:lnSpc>
                <a:spcPct val="100000"/>
              </a:lnSpc>
            </a:pPr>
            <a:r>
              <a:rPr lang="ja-JP" altLang="en-US" sz="1000" spc="-5" dirty="0">
                <a:latin typeface="Meiryo UI"/>
                <a:cs typeface="Meiryo UI"/>
              </a:rPr>
              <a:t>　  　　</a:t>
            </a:r>
            <a:r>
              <a:rPr lang="en-US" altLang="ja-JP" sz="1000" spc="-5" dirty="0">
                <a:latin typeface="Meiryo UI"/>
                <a:cs typeface="Meiryo UI"/>
              </a:rPr>
              <a:t>※P.18</a:t>
            </a:r>
            <a:r>
              <a:rPr lang="ja-JP" altLang="en-US" sz="1000" spc="-5" dirty="0">
                <a:latin typeface="Meiryo UI"/>
                <a:cs typeface="Meiryo UI"/>
              </a:rPr>
              <a:t>のステータス </a:t>
            </a:r>
            <a:r>
              <a:rPr lang="en-US" altLang="ja-JP" sz="1000" b="1" spc="-5" dirty="0">
                <a:solidFill>
                  <a:srgbClr val="00B050"/>
                </a:solidFill>
                <a:latin typeface="Meiryo UI"/>
                <a:cs typeface="Meiryo UI"/>
              </a:rPr>
              <a:t>[Confirmed/</a:t>
            </a:r>
            <a:r>
              <a:rPr lang="ja-JP" altLang="en-US" sz="1000" b="1" spc="-5" dirty="0">
                <a:solidFill>
                  <a:srgbClr val="00B050"/>
                </a:solidFill>
                <a:latin typeface="Meiryo UI"/>
                <a:cs typeface="Meiryo UI"/>
              </a:rPr>
              <a:t>確認済</a:t>
            </a:r>
            <a:r>
              <a:rPr lang="en-US" altLang="ja-JP" sz="1000" b="1" spc="-5" dirty="0">
                <a:solidFill>
                  <a:srgbClr val="00B050"/>
                </a:solidFill>
                <a:latin typeface="Meiryo UI"/>
                <a:cs typeface="Meiryo UI"/>
              </a:rPr>
              <a:t>] </a:t>
            </a:r>
            <a:r>
              <a:rPr lang="ja-JP" altLang="en-US" sz="1000" spc="-5" dirty="0">
                <a:latin typeface="Meiryo UI"/>
                <a:cs typeface="Meiryo UI"/>
              </a:rPr>
              <a:t>のステータスまで完了をさせてください。</a:t>
            </a:r>
            <a:endParaRPr lang="en-US" altLang="ja-JP" sz="1000" spc="-5" dirty="0">
              <a:latin typeface="Meiryo UI"/>
              <a:cs typeface="Meiryo UI"/>
            </a:endParaRPr>
          </a:p>
          <a:p>
            <a:pPr marL="53340" marR="314960" algn="l">
              <a:lnSpc>
                <a:spcPct val="100000"/>
              </a:lnSpc>
              <a:spcBef>
                <a:spcPts val="5"/>
              </a:spcBef>
            </a:pPr>
            <a:endParaRPr lang="en-US" altLang="ja-JP" sz="1000" spc="-30" dirty="0">
              <a:uFill>
                <a:solidFill>
                  <a:srgbClr val="000000"/>
                </a:solidFill>
              </a:uFill>
              <a:latin typeface="Meiryo UI"/>
              <a:cs typeface="Meiryo UI"/>
            </a:endParaRPr>
          </a:p>
          <a:p>
            <a:pPr marL="53340" marR="314960" algn="l">
              <a:lnSpc>
                <a:spcPct val="100000"/>
              </a:lnSpc>
              <a:spcBef>
                <a:spcPts val="5"/>
              </a:spcBef>
            </a:pPr>
            <a:r>
              <a:rPr lang="ja-JP" altLang="en-US" sz="1000" spc="-30" dirty="0">
                <a:uFill>
                  <a:solidFill>
                    <a:srgbClr val="000000"/>
                  </a:solidFill>
                </a:uFill>
                <a:latin typeface="Meiryo UI"/>
                <a:cs typeface="Meiryo UI"/>
              </a:rPr>
              <a:t>　　</a:t>
            </a:r>
            <a:r>
              <a:rPr lang="ja-JP" altLang="en-US" sz="1200" spc="-20" dirty="0">
                <a:uFill>
                  <a:solidFill>
                    <a:srgbClr val="000000"/>
                  </a:solidFill>
                </a:uFill>
                <a:latin typeface="Meiryo UI"/>
                <a:cs typeface="Meiryo UI"/>
              </a:rPr>
              <a:t>　</a:t>
            </a:r>
            <a:r>
              <a:rPr lang="en-US" altLang="ja-JP" sz="1200" spc="-20" dirty="0">
                <a:uFill>
                  <a:solidFill>
                    <a:srgbClr val="000000"/>
                  </a:solidFill>
                </a:uFill>
                <a:latin typeface="Meiryo UI"/>
                <a:cs typeface="Meiryo UI"/>
              </a:rPr>
              <a:t>Fieldglass</a:t>
            </a:r>
            <a:r>
              <a:rPr lang="ja-JP" altLang="en-US" sz="1200" spc="-20" dirty="0">
                <a:uFill>
                  <a:solidFill>
                    <a:srgbClr val="000000"/>
                  </a:solidFill>
                </a:uFill>
                <a:latin typeface="Meiryo UI"/>
                <a:cs typeface="Meiryo UI"/>
              </a:rPr>
              <a:t>登録期日と請求処理について</a:t>
            </a:r>
            <a:endParaRPr lang="en-US" altLang="ja-JP" sz="1200" spc="-20" dirty="0">
              <a:uFill>
                <a:solidFill>
                  <a:srgbClr val="000000"/>
                </a:solidFill>
              </a:uFill>
              <a:latin typeface="Meiryo UI"/>
              <a:cs typeface="Meiryo UI"/>
            </a:endParaRPr>
          </a:p>
          <a:p>
            <a:pPr marL="53340" algn="l">
              <a:lnSpc>
                <a:spcPct val="100000"/>
              </a:lnSpc>
            </a:pPr>
            <a:r>
              <a:rPr lang="ja-JP" altLang="en-US" sz="1000" spc="-20" dirty="0">
                <a:uFill>
                  <a:solidFill>
                    <a:srgbClr val="000000"/>
                  </a:solidFill>
                </a:uFill>
                <a:latin typeface="Meiryo UI"/>
                <a:cs typeface="Meiryo UI"/>
              </a:rPr>
              <a:t>　　　　 派遣会社からキンドリルへの請求処理は</a:t>
            </a:r>
            <a:r>
              <a:rPr lang="en-US" altLang="ja-JP" sz="1000" spc="-20" dirty="0">
                <a:uFill>
                  <a:solidFill>
                    <a:srgbClr val="000000"/>
                  </a:solidFill>
                </a:uFill>
                <a:latin typeface="Meiryo UI"/>
                <a:cs typeface="Meiryo UI"/>
              </a:rPr>
              <a:t>Fieldglass</a:t>
            </a:r>
            <a:r>
              <a:rPr lang="ja-JP" altLang="en-US" sz="1000" spc="-20" dirty="0">
                <a:uFill>
                  <a:solidFill>
                    <a:srgbClr val="000000"/>
                  </a:solidFill>
                </a:uFill>
                <a:latin typeface="Meiryo UI"/>
                <a:cs typeface="Meiryo UI"/>
              </a:rPr>
              <a:t>経由でお願いしております。</a:t>
            </a:r>
            <a:endParaRPr lang="en-US" altLang="ja-JP" sz="1000" spc="-20" dirty="0">
              <a:uFill>
                <a:solidFill>
                  <a:srgbClr val="000000"/>
                </a:solidFill>
              </a:uFill>
              <a:latin typeface="Meiryo UI"/>
              <a:cs typeface="Meiryo UI"/>
            </a:endParaRPr>
          </a:p>
          <a:p>
            <a:pPr marL="53340" algn="l">
              <a:lnSpc>
                <a:spcPct val="100000"/>
              </a:lnSpc>
            </a:pPr>
            <a:r>
              <a:rPr lang="ja-JP" altLang="en-US" sz="1000" spc="-20" dirty="0">
                <a:uFill>
                  <a:solidFill>
                    <a:srgbClr val="000000"/>
                  </a:solidFill>
                </a:uFill>
                <a:latin typeface="Meiryo UI"/>
                <a:cs typeface="Meiryo UI"/>
              </a:rPr>
              <a:t>　　　　 </a:t>
            </a:r>
            <a:r>
              <a:rPr lang="en-US" altLang="ja-JP" sz="1000" spc="-20" dirty="0">
                <a:uFill>
                  <a:solidFill>
                    <a:srgbClr val="000000"/>
                  </a:solidFill>
                </a:uFill>
                <a:latin typeface="Meiryo UI"/>
                <a:cs typeface="Meiryo UI"/>
              </a:rPr>
              <a:t>Fieldglass</a:t>
            </a:r>
            <a:r>
              <a:rPr lang="ja-JP" altLang="en-US" sz="1000" spc="-20" dirty="0">
                <a:uFill>
                  <a:solidFill>
                    <a:srgbClr val="000000"/>
                  </a:solidFill>
                </a:uFill>
                <a:latin typeface="Meiryo UI"/>
                <a:cs typeface="Meiryo UI"/>
              </a:rPr>
              <a:t>に</a:t>
            </a:r>
            <a:r>
              <a:rPr lang="ja-JP" altLang="en-US" sz="1000" spc="-30" dirty="0">
                <a:uFill>
                  <a:solidFill>
                    <a:srgbClr val="000000"/>
                  </a:solidFill>
                </a:uFill>
                <a:latin typeface="Meiryo UI"/>
                <a:cs typeface="Meiryo UI"/>
              </a:rPr>
              <a:t>対象となる派遣社員が存在しないと請求処理が出来ませんので、派遣開始日前までに登録を完了させて下さい。</a:t>
            </a:r>
            <a:endParaRPr sz="1000" dirty="0">
              <a:latin typeface="Meiryo UI"/>
              <a:cs typeface="Meiryo UI"/>
            </a:endParaRPr>
          </a:p>
        </p:txBody>
      </p:sp>
      <p:sp>
        <p:nvSpPr>
          <p:cNvPr id="12" name="object 4">
            <a:extLst>
              <a:ext uri="{FF2B5EF4-FFF2-40B4-BE49-F238E27FC236}">
                <a16:creationId xmlns:a16="http://schemas.microsoft.com/office/drawing/2014/main" id="{B861C335-F222-E23D-7B30-244A1ED5E9BC}"/>
              </a:ext>
            </a:extLst>
          </p:cNvPr>
          <p:cNvSpPr txBox="1"/>
          <p:nvPr/>
        </p:nvSpPr>
        <p:spPr>
          <a:xfrm>
            <a:off x="4953000" y="2636903"/>
            <a:ext cx="3200400" cy="181460"/>
          </a:xfrm>
          <a:prstGeom prst="rect">
            <a:avLst/>
          </a:prstGeom>
        </p:spPr>
        <p:txBody>
          <a:bodyPr vert="horz" wrap="square" lIns="0" tIns="12065" rIns="0" bIns="0" rtlCol="0">
            <a:spAutoFit/>
          </a:bodyPr>
          <a:lstStyle/>
          <a:p>
            <a:pPr marL="12700">
              <a:lnSpc>
                <a:spcPct val="100000"/>
              </a:lnSpc>
              <a:spcBef>
                <a:spcPts val="95"/>
              </a:spcBef>
            </a:pPr>
            <a:r>
              <a:rPr lang="ja-JP" altLang="en-US" sz="1100" spc="-35" dirty="0">
                <a:solidFill>
                  <a:schemeClr val="tx1"/>
                </a:solidFill>
                <a:latin typeface="Meiryo UI"/>
                <a:cs typeface="Meiryo UI"/>
              </a:rPr>
              <a:t>「</a:t>
            </a:r>
            <a:r>
              <a:rPr lang="en-US" altLang="ja-JP" sz="1100" spc="-35" dirty="0">
                <a:solidFill>
                  <a:schemeClr val="tx1"/>
                </a:solidFill>
                <a:latin typeface="Meiryo UI"/>
                <a:cs typeface="Meiryo UI"/>
              </a:rPr>
              <a:t>Step2</a:t>
            </a:r>
            <a:r>
              <a:rPr lang="ja-JP" altLang="en-US" sz="1100" spc="-30" dirty="0">
                <a:solidFill>
                  <a:schemeClr val="tx1"/>
                </a:solidFill>
                <a:latin typeface="Meiryo UI" panose="020B0604030504040204" pitchFamily="50" charset="-128"/>
                <a:ea typeface="Meiryo UI" panose="020B0604030504040204" pitchFamily="50" charset="-128"/>
                <a:cs typeface="Meiryo UI"/>
              </a:rPr>
              <a:t>発注の受諾</a:t>
            </a:r>
            <a:r>
              <a:rPr lang="en-US" altLang="ja-JP" sz="1100" spc="-30" dirty="0">
                <a:solidFill>
                  <a:schemeClr val="tx1"/>
                </a:solidFill>
                <a:latin typeface="Meiryo UI" panose="020B0604030504040204" pitchFamily="50" charset="-128"/>
                <a:ea typeface="Meiryo UI" panose="020B0604030504040204" pitchFamily="50" charset="-128"/>
                <a:cs typeface="Meiryo UI"/>
              </a:rPr>
              <a:t>(</a:t>
            </a:r>
            <a:r>
              <a:rPr lang="ja-JP" altLang="en-US" sz="1100" spc="-30" dirty="0">
                <a:solidFill>
                  <a:schemeClr val="tx1"/>
                </a:solidFill>
                <a:latin typeface="Meiryo UI" panose="020B0604030504040204" pitchFamily="50" charset="-128"/>
                <a:ea typeface="Meiryo UI" panose="020B0604030504040204" pitchFamily="50" charset="-128"/>
                <a:cs typeface="Meiryo UI"/>
              </a:rPr>
              <a:t>アクセプト</a:t>
            </a:r>
            <a:r>
              <a:rPr lang="en-US" altLang="ja-JP" sz="1100" spc="-30" dirty="0">
                <a:solidFill>
                  <a:schemeClr val="tx1"/>
                </a:solidFill>
                <a:latin typeface="Meiryo UI" panose="020B0604030504040204" pitchFamily="50" charset="-128"/>
                <a:ea typeface="Meiryo UI" panose="020B0604030504040204" pitchFamily="50" charset="-128"/>
                <a:cs typeface="Meiryo UI"/>
              </a:rPr>
              <a:t>)</a:t>
            </a:r>
            <a:r>
              <a:rPr lang="ja-JP" altLang="en-US" sz="1100" spc="-30" dirty="0">
                <a:solidFill>
                  <a:schemeClr val="tx1"/>
                </a:solidFill>
                <a:latin typeface="Meiryo UI" panose="020B0604030504040204" pitchFamily="50" charset="-128"/>
                <a:ea typeface="Meiryo UI" panose="020B0604030504040204" pitchFamily="50" charset="-128"/>
                <a:cs typeface="Meiryo UI"/>
              </a:rPr>
              <a:t>処理</a:t>
            </a:r>
            <a:r>
              <a:rPr lang="ja-JP" altLang="en-US" sz="1100" spc="-35" dirty="0">
                <a:solidFill>
                  <a:schemeClr val="tx1"/>
                </a:solidFill>
                <a:latin typeface="Meiryo UI"/>
                <a:cs typeface="Meiryo UI"/>
              </a:rPr>
              <a:t>」 は完了です。</a:t>
            </a:r>
            <a:endParaRPr sz="1100" dirty="0">
              <a:solidFill>
                <a:schemeClr val="tx1"/>
              </a:solidFill>
              <a:latin typeface="Meiryo UI"/>
              <a:cs typeface="Meiryo UI"/>
            </a:endParaRPr>
          </a:p>
        </p:txBody>
      </p:sp>
      <p:pic>
        <p:nvPicPr>
          <p:cNvPr id="2" name="Picture 2" descr="Organizational Logo">
            <a:extLst>
              <a:ext uri="{FF2B5EF4-FFF2-40B4-BE49-F238E27FC236}">
                <a16:creationId xmlns:a16="http://schemas.microsoft.com/office/drawing/2014/main" id="{2E5BB100-CEB2-2C7D-101A-722E432506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8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AF50"/>
          </a:solidFill>
        </p:spPr>
        <p:txBody>
          <a:bodyPr wrap="square" lIns="0" tIns="0" rIns="0" bIns="0" rtlCol="0"/>
          <a:lstStyle/>
          <a:p>
            <a:endParaRPr/>
          </a:p>
        </p:txBody>
      </p:sp>
      <p:pic>
        <p:nvPicPr>
          <p:cNvPr id="3" name="object 3"/>
          <p:cNvPicPr/>
          <p:nvPr/>
        </p:nvPicPr>
        <p:blipFill>
          <a:blip r:embed="rId2" cstate="print"/>
          <a:stretch>
            <a:fillRect/>
          </a:stretch>
        </p:blipFill>
        <p:spPr>
          <a:xfrm>
            <a:off x="228600" y="228600"/>
            <a:ext cx="1382268" cy="440436"/>
          </a:xfrm>
          <a:prstGeom prst="rect">
            <a:avLst/>
          </a:prstGeom>
        </p:spPr>
      </p:pic>
      <p:sp>
        <p:nvSpPr>
          <p:cNvPr id="8" name="object 8"/>
          <p:cNvSpPr txBox="1"/>
          <p:nvPr/>
        </p:nvSpPr>
        <p:spPr>
          <a:xfrm>
            <a:off x="6547412" y="3962400"/>
            <a:ext cx="1583690" cy="1417696"/>
          </a:xfrm>
          <a:prstGeom prst="rect">
            <a:avLst/>
          </a:prstGeom>
          <a:solidFill>
            <a:srgbClr val="5B9BD4"/>
          </a:solidFill>
          <a:ln>
            <a:solidFill>
              <a:srgbClr val="FFFFFF"/>
            </a:solidFill>
          </a:ln>
        </p:spPr>
        <p:txBody>
          <a:bodyPr vert="horz" wrap="square" lIns="0" tIns="215265" rIns="0" bIns="0" rtlCol="0">
            <a:spAutoFit/>
          </a:bodyPr>
          <a:lstStyle/>
          <a:p>
            <a:pPr marL="85090" marR="16510" indent="-60960" algn="ctr">
              <a:lnSpc>
                <a:spcPct val="100000"/>
              </a:lnSpc>
              <a:spcBef>
                <a:spcPts val="1695"/>
              </a:spcBef>
            </a:pPr>
            <a:r>
              <a:rPr sz="1400" spc="-10" dirty="0" err="1">
                <a:latin typeface="Meiryo UI"/>
                <a:cs typeface="Meiryo UI"/>
              </a:rPr>
              <a:t>Activate</a:t>
            </a:r>
            <a:r>
              <a:rPr sz="1400" spc="-25" dirty="0" err="1">
                <a:latin typeface="Meiryo UI"/>
                <a:cs typeface="Meiryo UI"/>
              </a:rPr>
              <a:t>されると</a:t>
            </a:r>
            <a:br>
              <a:rPr lang="en-US" sz="1400" spc="-25" dirty="0">
                <a:latin typeface="Meiryo UI"/>
                <a:cs typeface="Meiryo UI"/>
              </a:rPr>
            </a:br>
            <a:r>
              <a:rPr lang="en-US" altLang="ja-JP" sz="1400" spc="-30" dirty="0">
                <a:latin typeface="Meiryo UI"/>
                <a:cs typeface="Meiryo UI"/>
              </a:rPr>
              <a:t>Fieldglass</a:t>
            </a:r>
            <a:r>
              <a:rPr lang="ja-JP" altLang="en-US" sz="1400" spc="-30" dirty="0">
                <a:latin typeface="Meiryo UI"/>
                <a:cs typeface="Meiryo UI"/>
              </a:rPr>
              <a:t>から</a:t>
            </a:r>
            <a:r>
              <a:rPr sz="1400" spc="-30" dirty="0" err="1">
                <a:latin typeface="Meiryo UI"/>
                <a:cs typeface="Meiryo UI"/>
              </a:rPr>
              <a:t>派遣社員</a:t>
            </a:r>
            <a:r>
              <a:rPr lang="ja-JP" altLang="en-US" sz="1400" spc="-30" dirty="0">
                <a:latin typeface="Meiryo UI"/>
                <a:cs typeface="Meiryo UI"/>
              </a:rPr>
              <a:t>へ</a:t>
            </a:r>
            <a:r>
              <a:rPr sz="1400" spc="-35" dirty="0" err="1">
                <a:latin typeface="Meiryo UI"/>
                <a:cs typeface="Meiryo UI"/>
              </a:rPr>
              <a:t>登録依頼メール</a:t>
            </a:r>
            <a:r>
              <a:rPr sz="1400" spc="-30" dirty="0" err="1">
                <a:latin typeface="Meiryo UI"/>
                <a:cs typeface="Meiryo UI"/>
              </a:rPr>
              <a:t>が送付される</a:t>
            </a:r>
            <a:br>
              <a:rPr lang="en-US" sz="1400" spc="-30" dirty="0">
                <a:latin typeface="Meiryo UI"/>
                <a:cs typeface="Meiryo UI"/>
              </a:rPr>
            </a:br>
            <a:r>
              <a:rPr lang="en-US" altLang="ja-JP" sz="1100" spc="-30" dirty="0">
                <a:latin typeface="Meiryo UI"/>
                <a:cs typeface="Meiryo UI"/>
              </a:rPr>
              <a:t>※</a:t>
            </a:r>
            <a:r>
              <a:rPr lang="ja-JP" altLang="en-US" sz="1100" spc="-30" dirty="0">
                <a:latin typeface="Meiryo UI"/>
                <a:cs typeface="Meiryo UI"/>
              </a:rPr>
              <a:t>ページ</a:t>
            </a:r>
            <a:r>
              <a:rPr lang="en-US" altLang="ja-JP" sz="1100" spc="-30" dirty="0">
                <a:latin typeface="Meiryo UI"/>
                <a:cs typeface="Meiryo UI"/>
              </a:rPr>
              <a:t>.24-25</a:t>
            </a:r>
            <a:r>
              <a:rPr lang="ja-JP" altLang="en-US" sz="1100" spc="-30" dirty="0">
                <a:latin typeface="Meiryo UI"/>
                <a:cs typeface="Meiryo UI"/>
              </a:rPr>
              <a:t>参照</a:t>
            </a:r>
            <a:br>
              <a:rPr lang="en-US" altLang="ja-JP" sz="1100" spc="-30" dirty="0">
                <a:latin typeface="Meiryo UI"/>
                <a:cs typeface="Meiryo UI"/>
              </a:rPr>
            </a:br>
            <a:endParaRPr sz="1100" dirty="0">
              <a:latin typeface="Meiryo UI"/>
              <a:cs typeface="Meiryo UI"/>
            </a:endParaRPr>
          </a:p>
        </p:txBody>
      </p:sp>
      <p:sp>
        <p:nvSpPr>
          <p:cNvPr id="35" name="object 35"/>
          <p:cNvSpPr/>
          <p:nvPr/>
        </p:nvSpPr>
        <p:spPr>
          <a:xfrm>
            <a:off x="3631777" y="2271600"/>
            <a:ext cx="7874423" cy="3302174"/>
          </a:xfrm>
          <a:custGeom>
            <a:avLst/>
            <a:gdLst/>
            <a:ahLst/>
            <a:cxnLst/>
            <a:rect l="l" t="t" r="r" b="b"/>
            <a:pathLst>
              <a:path w="6757670" h="3776979">
                <a:moveTo>
                  <a:pt x="0" y="629412"/>
                </a:moveTo>
                <a:lnTo>
                  <a:pt x="1726" y="582440"/>
                </a:lnTo>
                <a:lnTo>
                  <a:pt x="6824" y="536405"/>
                </a:lnTo>
                <a:lnTo>
                  <a:pt x="15173" y="491430"/>
                </a:lnTo>
                <a:lnTo>
                  <a:pt x="26649" y="447635"/>
                </a:lnTo>
                <a:lnTo>
                  <a:pt x="41133" y="405142"/>
                </a:lnTo>
                <a:lnTo>
                  <a:pt x="58501" y="364074"/>
                </a:lnTo>
                <a:lnTo>
                  <a:pt x="78633" y="324552"/>
                </a:lnTo>
                <a:lnTo>
                  <a:pt x="101406" y="286697"/>
                </a:lnTo>
                <a:lnTo>
                  <a:pt x="126698" y="250632"/>
                </a:lnTo>
                <a:lnTo>
                  <a:pt x="154389" y="216477"/>
                </a:lnTo>
                <a:lnTo>
                  <a:pt x="184356" y="184356"/>
                </a:lnTo>
                <a:lnTo>
                  <a:pt x="216477" y="154389"/>
                </a:lnTo>
                <a:lnTo>
                  <a:pt x="250632" y="126698"/>
                </a:lnTo>
                <a:lnTo>
                  <a:pt x="286697" y="101406"/>
                </a:lnTo>
                <a:lnTo>
                  <a:pt x="324552" y="78633"/>
                </a:lnTo>
                <a:lnTo>
                  <a:pt x="364074" y="58501"/>
                </a:lnTo>
                <a:lnTo>
                  <a:pt x="405142" y="41133"/>
                </a:lnTo>
                <a:lnTo>
                  <a:pt x="447635" y="26649"/>
                </a:lnTo>
                <a:lnTo>
                  <a:pt x="491430" y="15173"/>
                </a:lnTo>
                <a:lnTo>
                  <a:pt x="536405" y="6824"/>
                </a:lnTo>
                <a:lnTo>
                  <a:pt x="582440" y="1726"/>
                </a:lnTo>
                <a:lnTo>
                  <a:pt x="629412" y="0"/>
                </a:lnTo>
                <a:lnTo>
                  <a:pt x="6128004" y="0"/>
                </a:lnTo>
                <a:lnTo>
                  <a:pt x="6174975" y="1726"/>
                </a:lnTo>
                <a:lnTo>
                  <a:pt x="6221010" y="6824"/>
                </a:lnTo>
                <a:lnTo>
                  <a:pt x="6265985" y="15173"/>
                </a:lnTo>
                <a:lnTo>
                  <a:pt x="6309780" y="26649"/>
                </a:lnTo>
                <a:lnTo>
                  <a:pt x="6352273" y="41133"/>
                </a:lnTo>
                <a:lnTo>
                  <a:pt x="6393341" y="58501"/>
                </a:lnTo>
                <a:lnTo>
                  <a:pt x="6432863" y="78633"/>
                </a:lnTo>
                <a:lnTo>
                  <a:pt x="6470718" y="101406"/>
                </a:lnTo>
                <a:lnTo>
                  <a:pt x="6506783" y="126698"/>
                </a:lnTo>
                <a:lnTo>
                  <a:pt x="6540938" y="154389"/>
                </a:lnTo>
                <a:lnTo>
                  <a:pt x="6573059" y="184356"/>
                </a:lnTo>
                <a:lnTo>
                  <a:pt x="6603026" y="216477"/>
                </a:lnTo>
                <a:lnTo>
                  <a:pt x="6630717" y="250632"/>
                </a:lnTo>
                <a:lnTo>
                  <a:pt x="6656009" y="286697"/>
                </a:lnTo>
                <a:lnTo>
                  <a:pt x="6678782" y="324552"/>
                </a:lnTo>
                <a:lnTo>
                  <a:pt x="6698914" y="364074"/>
                </a:lnTo>
                <a:lnTo>
                  <a:pt x="6716282" y="405142"/>
                </a:lnTo>
                <a:lnTo>
                  <a:pt x="6730766" y="447635"/>
                </a:lnTo>
                <a:lnTo>
                  <a:pt x="6742242" y="491430"/>
                </a:lnTo>
                <a:lnTo>
                  <a:pt x="6750591" y="536405"/>
                </a:lnTo>
                <a:lnTo>
                  <a:pt x="6755689" y="582440"/>
                </a:lnTo>
                <a:lnTo>
                  <a:pt x="6757415" y="629412"/>
                </a:lnTo>
                <a:lnTo>
                  <a:pt x="6757415" y="3147060"/>
                </a:lnTo>
                <a:lnTo>
                  <a:pt x="6755689" y="3194031"/>
                </a:lnTo>
                <a:lnTo>
                  <a:pt x="6750591" y="3240066"/>
                </a:lnTo>
                <a:lnTo>
                  <a:pt x="6742242" y="3285041"/>
                </a:lnTo>
                <a:lnTo>
                  <a:pt x="6730766" y="3328836"/>
                </a:lnTo>
                <a:lnTo>
                  <a:pt x="6716282" y="3371329"/>
                </a:lnTo>
                <a:lnTo>
                  <a:pt x="6698914" y="3412397"/>
                </a:lnTo>
                <a:lnTo>
                  <a:pt x="6678782" y="3451919"/>
                </a:lnTo>
                <a:lnTo>
                  <a:pt x="6656009" y="3489774"/>
                </a:lnTo>
                <a:lnTo>
                  <a:pt x="6630717" y="3525839"/>
                </a:lnTo>
                <a:lnTo>
                  <a:pt x="6603026" y="3559994"/>
                </a:lnTo>
                <a:lnTo>
                  <a:pt x="6573059" y="3592115"/>
                </a:lnTo>
                <a:lnTo>
                  <a:pt x="6540938" y="3622082"/>
                </a:lnTo>
                <a:lnTo>
                  <a:pt x="6506783" y="3649773"/>
                </a:lnTo>
                <a:lnTo>
                  <a:pt x="6470718" y="3675065"/>
                </a:lnTo>
                <a:lnTo>
                  <a:pt x="6432863" y="3697838"/>
                </a:lnTo>
                <a:lnTo>
                  <a:pt x="6393341" y="3717970"/>
                </a:lnTo>
                <a:lnTo>
                  <a:pt x="6352273" y="3735338"/>
                </a:lnTo>
                <a:lnTo>
                  <a:pt x="6309780" y="3749822"/>
                </a:lnTo>
                <a:lnTo>
                  <a:pt x="6265985" y="3761298"/>
                </a:lnTo>
                <a:lnTo>
                  <a:pt x="6221010" y="3769647"/>
                </a:lnTo>
                <a:lnTo>
                  <a:pt x="6174975" y="3774745"/>
                </a:lnTo>
                <a:lnTo>
                  <a:pt x="6128004" y="3776472"/>
                </a:lnTo>
                <a:lnTo>
                  <a:pt x="629412" y="3776472"/>
                </a:lnTo>
                <a:lnTo>
                  <a:pt x="582440" y="3774745"/>
                </a:lnTo>
                <a:lnTo>
                  <a:pt x="536405" y="3769647"/>
                </a:lnTo>
                <a:lnTo>
                  <a:pt x="491430" y="3761298"/>
                </a:lnTo>
                <a:lnTo>
                  <a:pt x="447635" y="3749822"/>
                </a:lnTo>
                <a:lnTo>
                  <a:pt x="405142" y="3735338"/>
                </a:lnTo>
                <a:lnTo>
                  <a:pt x="364074" y="3717970"/>
                </a:lnTo>
                <a:lnTo>
                  <a:pt x="324552" y="3697838"/>
                </a:lnTo>
                <a:lnTo>
                  <a:pt x="286697" y="3675065"/>
                </a:lnTo>
                <a:lnTo>
                  <a:pt x="250632" y="3649773"/>
                </a:lnTo>
                <a:lnTo>
                  <a:pt x="216477" y="3622082"/>
                </a:lnTo>
                <a:lnTo>
                  <a:pt x="184356" y="3592115"/>
                </a:lnTo>
                <a:lnTo>
                  <a:pt x="154389" y="3559994"/>
                </a:lnTo>
                <a:lnTo>
                  <a:pt x="126698" y="3525839"/>
                </a:lnTo>
                <a:lnTo>
                  <a:pt x="101406" y="3489774"/>
                </a:lnTo>
                <a:lnTo>
                  <a:pt x="78633" y="3451919"/>
                </a:lnTo>
                <a:lnTo>
                  <a:pt x="58501" y="3412397"/>
                </a:lnTo>
                <a:lnTo>
                  <a:pt x="41133" y="3371329"/>
                </a:lnTo>
                <a:lnTo>
                  <a:pt x="26649" y="3328836"/>
                </a:lnTo>
                <a:lnTo>
                  <a:pt x="15173" y="3285041"/>
                </a:lnTo>
                <a:lnTo>
                  <a:pt x="6824" y="3240066"/>
                </a:lnTo>
                <a:lnTo>
                  <a:pt x="1726" y="3194031"/>
                </a:lnTo>
                <a:lnTo>
                  <a:pt x="0" y="3147060"/>
                </a:lnTo>
                <a:lnTo>
                  <a:pt x="0" y="629412"/>
                </a:lnTo>
                <a:close/>
              </a:path>
            </a:pathLst>
          </a:custGeom>
          <a:ln w="76200">
            <a:solidFill>
              <a:srgbClr val="FF6600"/>
            </a:solidFill>
          </a:ln>
        </p:spPr>
        <p:txBody>
          <a:bodyPr wrap="square" lIns="0" tIns="0" rIns="0" bIns="0" rtlCol="0"/>
          <a:lstStyle/>
          <a:p>
            <a:endParaRPr/>
          </a:p>
        </p:txBody>
      </p:sp>
      <p:sp>
        <p:nvSpPr>
          <p:cNvPr id="36" name="object 36"/>
          <p:cNvSpPr txBox="1"/>
          <p:nvPr/>
        </p:nvSpPr>
        <p:spPr>
          <a:xfrm>
            <a:off x="6951641" y="2369240"/>
            <a:ext cx="1174242" cy="319959"/>
          </a:xfrm>
          <a:prstGeom prst="rect">
            <a:avLst/>
          </a:prstGeom>
        </p:spPr>
        <p:txBody>
          <a:bodyPr vert="horz" wrap="square" lIns="0" tIns="12065" rIns="0" bIns="0" rtlCol="0">
            <a:spAutoFit/>
          </a:bodyPr>
          <a:lstStyle/>
          <a:p>
            <a:pPr marL="12700">
              <a:lnSpc>
                <a:spcPct val="100000"/>
              </a:lnSpc>
              <a:spcBef>
                <a:spcPts val="95"/>
              </a:spcBef>
            </a:pPr>
            <a:r>
              <a:rPr sz="2000" spc="-25" dirty="0">
                <a:solidFill>
                  <a:srgbClr val="FFFFFF"/>
                </a:solidFill>
                <a:latin typeface="Meiryo UI"/>
                <a:cs typeface="Meiryo UI"/>
              </a:rPr>
              <a:t>当プロセス</a:t>
            </a:r>
            <a:endParaRPr sz="2000" dirty="0">
              <a:latin typeface="Meiryo UI"/>
              <a:cs typeface="Meiryo UI"/>
            </a:endParaRPr>
          </a:p>
        </p:txBody>
      </p:sp>
      <p:sp>
        <p:nvSpPr>
          <p:cNvPr id="49" name="object 49"/>
          <p:cNvSpPr txBox="1"/>
          <p:nvPr/>
        </p:nvSpPr>
        <p:spPr>
          <a:xfrm>
            <a:off x="1107495" y="3063611"/>
            <a:ext cx="1372870" cy="321242"/>
          </a:xfrm>
          <a:prstGeom prst="rect">
            <a:avLst/>
          </a:prstGeom>
        </p:spPr>
        <p:txBody>
          <a:bodyPr vert="horz" wrap="square" lIns="0" tIns="13335" rIns="0" bIns="0" rtlCol="0">
            <a:spAutoFit/>
          </a:bodyPr>
          <a:lstStyle/>
          <a:p>
            <a:pPr marL="12700">
              <a:lnSpc>
                <a:spcPct val="100000"/>
              </a:lnSpc>
              <a:spcBef>
                <a:spcPts val="105"/>
              </a:spcBef>
            </a:pPr>
            <a:r>
              <a:rPr lang="ja-JP" altLang="en-US" sz="2000" spc="-20" dirty="0">
                <a:solidFill>
                  <a:srgbClr val="FFFFFF"/>
                </a:solidFill>
                <a:latin typeface="Meiryo UI"/>
                <a:cs typeface="Meiryo UI"/>
              </a:rPr>
              <a:t>事前</a:t>
            </a:r>
            <a:r>
              <a:rPr sz="2000" spc="-20" dirty="0" err="1">
                <a:solidFill>
                  <a:srgbClr val="FFFFFF"/>
                </a:solidFill>
                <a:latin typeface="Meiryo UI"/>
                <a:cs typeface="Meiryo UI"/>
              </a:rPr>
              <a:t>プロセス</a:t>
            </a:r>
            <a:endParaRPr sz="2000" dirty="0">
              <a:latin typeface="Meiryo UI"/>
              <a:cs typeface="Meiryo UI"/>
            </a:endParaRPr>
          </a:p>
        </p:txBody>
      </p:sp>
      <p:sp>
        <p:nvSpPr>
          <p:cNvPr id="50" name="object 50"/>
          <p:cNvSpPr/>
          <p:nvPr/>
        </p:nvSpPr>
        <p:spPr>
          <a:xfrm>
            <a:off x="3733800" y="2851404"/>
            <a:ext cx="465582" cy="2315210"/>
          </a:xfrm>
          <a:custGeom>
            <a:avLst/>
            <a:gdLst/>
            <a:ahLst/>
            <a:cxnLst/>
            <a:rect l="l" t="t" r="r" b="b"/>
            <a:pathLst>
              <a:path w="546100" h="2315210">
                <a:moveTo>
                  <a:pt x="545591" y="2314956"/>
                </a:moveTo>
                <a:lnTo>
                  <a:pt x="473085" y="2313334"/>
                </a:lnTo>
                <a:lnTo>
                  <a:pt x="407924" y="2308756"/>
                </a:lnTo>
                <a:lnTo>
                  <a:pt x="352710" y="2301652"/>
                </a:lnTo>
                <a:lnTo>
                  <a:pt x="310049" y="2292453"/>
                </a:lnTo>
                <a:lnTo>
                  <a:pt x="272795" y="2269490"/>
                </a:lnTo>
                <a:lnTo>
                  <a:pt x="272795" y="1202944"/>
                </a:lnTo>
                <a:lnTo>
                  <a:pt x="263048" y="1190844"/>
                </a:lnTo>
                <a:lnTo>
                  <a:pt x="192881" y="1170781"/>
                </a:lnTo>
                <a:lnTo>
                  <a:pt x="137667" y="1163677"/>
                </a:lnTo>
                <a:lnTo>
                  <a:pt x="72506" y="1159099"/>
                </a:lnTo>
                <a:lnTo>
                  <a:pt x="0" y="1157478"/>
                </a:lnTo>
                <a:lnTo>
                  <a:pt x="72506" y="1155856"/>
                </a:lnTo>
                <a:lnTo>
                  <a:pt x="137667" y="1151278"/>
                </a:lnTo>
                <a:lnTo>
                  <a:pt x="192881" y="1144174"/>
                </a:lnTo>
                <a:lnTo>
                  <a:pt x="235542" y="1134975"/>
                </a:lnTo>
                <a:lnTo>
                  <a:pt x="272795" y="1112012"/>
                </a:lnTo>
                <a:lnTo>
                  <a:pt x="272795" y="45466"/>
                </a:lnTo>
                <a:lnTo>
                  <a:pt x="282543" y="33366"/>
                </a:lnTo>
                <a:lnTo>
                  <a:pt x="310049" y="22502"/>
                </a:lnTo>
                <a:lnTo>
                  <a:pt x="352710" y="13303"/>
                </a:lnTo>
                <a:lnTo>
                  <a:pt x="407924" y="6199"/>
                </a:lnTo>
                <a:lnTo>
                  <a:pt x="473085" y="1621"/>
                </a:lnTo>
                <a:lnTo>
                  <a:pt x="545591" y="0"/>
                </a:lnTo>
              </a:path>
            </a:pathLst>
          </a:custGeom>
          <a:noFill/>
          <a:ln w="38100">
            <a:solidFill>
              <a:schemeClr val="accent1">
                <a:lumMod val="40000"/>
                <a:lumOff val="60000"/>
              </a:schemeClr>
            </a:solidFill>
          </a:ln>
        </p:spPr>
        <p:txBody>
          <a:bodyPr wrap="square" lIns="0" tIns="0" rIns="0" bIns="0" rtlCol="0"/>
          <a:lstStyle/>
          <a:p>
            <a:endParaRPr/>
          </a:p>
        </p:txBody>
      </p:sp>
      <p:sp>
        <p:nvSpPr>
          <p:cNvPr id="38" name="スライド番号プレースホルダー 37">
            <a:extLst>
              <a:ext uri="{FF2B5EF4-FFF2-40B4-BE49-F238E27FC236}">
                <a16:creationId xmlns:a16="http://schemas.microsoft.com/office/drawing/2014/main" id="{19DAF9C4-A8A3-0689-66A7-6FEF659E5E3A}"/>
              </a:ext>
            </a:extLst>
          </p:cNvPr>
          <p:cNvSpPr>
            <a:spLocks noGrp="1"/>
          </p:cNvSpPr>
          <p:nvPr>
            <p:ph type="sldNum" sz="quarter" idx="7"/>
          </p:nvPr>
        </p:nvSpPr>
        <p:spPr>
          <a:xfrm>
            <a:off x="11195303" y="6377940"/>
            <a:ext cx="691897" cy="276999"/>
          </a:xfrm>
        </p:spPr>
        <p:txBody>
          <a:bodyPr/>
          <a:lstStyle/>
          <a:p>
            <a:fld id="{B6F15528-21DE-4FAA-801E-634DDDAF4B2B}" type="slidenum">
              <a:rPr lang="en-US" altLang="ja-JP" smtClean="0">
                <a:solidFill>
                  <a:schemeClr val="bg1"/>
                </a:solidFill>
              </a:rPr>
              <a:t>21</a:t>
            </a:fld>
            <a:endParaRPr lang="ja-JP" altLang="en-US" dirty="0">
              <a:solidFill>
                <a:schemeClr val="bg1"/>
              </a:solidFill>
            </a:endParaRPr>
          </a:p>
        </p:txBody>
      </p:sp>
      <p:sp>
        <p:nvSpPr>
          <p:cNvPr id="37" name="object 4">
            <a:extLst>
              <a:ext uri="{FF2B5EF4-FFF2-40B4-BE49-F238E27FC236}">
                <a16:creationId xmlns:a16="http://schemas.microsoft.com/office/drawing/2014/main" id="{0EFECF8E-762D-E055-BADA-334E551CBBEF}"/>
              </a:ext>
            </a:extLst>
          </p:cNvPr>
          <p:cNvSpPr txBox="1">
            <a:spLocks/>
          </p:cNvSpPr>
          <p:nvPr/>
        </p:nvSpPr>
        <p:spPr>
          <a:xfrm>
            <a:off x="457200" y="685800"/>
            <a:ext cx="8565390" cy="1052851"/>
          </a:xfrm>
          <a:prstGeom prst="rect">
            <a:avLst/>
          </a:prstGeom>
        </p:spPr>
        <p:txBody>
          <a:bodyPr vert="horz" wrap="square" lIns="0" tIns="64769" rIns="0" bIns="0" rtlCol="0">
            <a:spAutoFit/>
          </a:bodyPr>
          <a:lstStyle>
            <a:lvl1pPr>
              <a:defRPr sz="2400" b="0" i="0">
                <a:solidFill>
                  <a:srgbClr val="FF0000"/>
                </a:solidFill>
                <a:latin typeface="Meiryo UI"/>
                <a:ea typeface="+mj-ea"/>
                <a:cs typeface="Meiryo UI"/>
              </a:defRPr>
            </a:lvl1pPr>
          </a:lstStyle>
          <a:p>
            <a:pPr marL="12700">
              <a:spcBef>
                <a:spcPts val="509"/>
              </a:spcBef>
            </a:pPr>
            <a:r>
              <a:rPr lang="en-US" altLang="ja-JP" sz="3200" spc="-15" dirty="0">
                <a:solidFill>
                  <a:schemeClr val="bg1"/>
                </a:solidFill>
                <a:latin typeface="Meiryo UI" panose="020B0604030504040204" pitchFamily="50" charset="-128"/>
                <a:ea typeface="Meiryo UI" panose="020B0604030504040204" pitchFamily="50" charset="-128"/>
                <a:cs typeface="Meiryo UI"/>
              </a:rPr>
              <a:t>2-2.</a:t>
            </a:r>
            <a:r>
              <a:rPr lang="ja-JP" altLang="en-US" sz="3200" spc="-15" dirty="0">
                <a:solidFill>
                  <a:schemeClr val="bg1"/>
                </a:solidFill>
                <a:latin typeface="Meiryo UI" panose="020B0604030504040204" pitchFamily="50" charset="-128"/>
                <a:ea typeface="Meiryo UI" panose="020B0604030504040204" pitchFamily="50" charset="-128"/>
                <a:cs typeface="Meiryo UI"/>
              </a:rPr>
              <a:t>　オペレーションの詳細　</a:t>
            </a:r>
          </a:p>
          <a:p>
            <a:pPr marL="12700">
              <a:spcBef>
                <a:spcPts val="509"/>
              </a:spcBef>
            </a:pPr>
            <a:r>
              <a:rPr lang="en-US" altLang="ja-JP" sz="2800" spc="-30" dirty="0">
                <a:solidFill>
                  <a:schemeClr val="bg1"/>
                </a:solidFill>
                <a:latin typeface="Meiryo UI" panose="020B0604030504040204" pitchFamily="50" charset="-128"/>
                <a:ea typeface="Meiryo UI" panose="020B0604030504040204" pitchFamily="50" charset="-128"/>
              </a:rPr>
              <a:t>Step3.</a:t>
            </a:r>
            <a:r>
              <a:rPr lang="ja-JP" altLang="en-US" sz="2800" spc="-30" dirty="0">
                <a:solidFill>
                  <a:schemeClr val="bg1"/>
                </a:solidFill>
                <a:latin typeface="Meiryo UI" panose="020B0604030504040204" pitchFamily="50" charset="-128"/>
                <a:ea typeface="Meiryo UI" panose="020B0604030504040204" pitchFamily="50" charset="-128"/>
              </a:rPr>
              <a:t> </a:t>
            </a:r>
            <a:r>
              <a:rPr lang="ja-JP" altLang="en-US" sz="2800" spc="-30" dirty="0">
                <a:solidFill>
                  <a:schemeClr val="bg1"/>
                </a:solidFill>
                <a:latin typeface="Meiryo UI" panose="020B0604030504040204" pitchFamily="50" charset="-128"/>
                <a:ea typeface="Meiryo UI" panose="020B0604030504040204" pitchFamily="50" charset="-128"/>
                <a:cs typeface="Meiryo UI"/>
              </a:rPr>
              <a:t>派遣社員の審査と</a:t>
            </a:r>
            <a:r>
              <a:rPr lang="en-US" altLang="ja-JP" sz="2800" spc="-30" dirty="0">
                <a:solidFill>
                  <a:schemeClr val="bg1"/>
                </a:solidFill>
                <a:latin typeface="Meiryo UI" panose="020B0604030504040204" pitchFamily="50" charset="-128"/>
                <a:ea typeface="Meiryo UI" panose="020B0604030504040204" pitchFamily="50" charset="-128"/>
                <a:cs typeface="Meiryo UI"/>
              </a:rPr>
              <a:t>Fieldglass</a:t>
            </a:r>
            <a:r>
              <a:rPr lang="ja-JP" altLang="en-US" sz="2800" spc="-30" dirty="0">
                <a:solidFill>
                  <a:schemeClr val="bg1"/>
                </a:solidFill>
                <a:latin typeface="Meiryo UI" panose="020B0604030504040204" pitchFamily="50" charset="-128"/>
                <a:ea typeface="Meiryo UI" panose="020B0604030504040204" pitchFamily="50" charset="-128"/>
                <a:cs typeface="Meiryo UI"/>
              </a:rPr>
              <a:t>の登録</a:t>
            </a:r>
            <a:endParaRPr lang="ja-JP" altLang="en-US" sz="2800" dirty="0">
              <a:solidFill>
                <a:schemeClr val="bg1"/>
              </a:solidFill>
            </a:endParaRPr>
          </a:p>
        </p:txBody>
      </p:sp>
      <p:sp>
        <p:nvSpPr>
          <p:cNvPr id="52" name="object 4">
            <a:extLst>
              <a:ext uri="{FF2B5EF4-FFF2-40B4-BE49-F238E27FC236}">
                <a16:creationId xmlns:a16="http://schemas.microsoft.com/office/drawing/2014/main" id="{D9334D45-657C-253A-3164-F31526A22535}"/>
              </a:ext>
            </a:extLst>
          </p:cNvPr>
          <p:cNvSpPr txBox="1">
            <a:spLocks/>
          </p:cNvSpPr>
          <p:nvPr/>
        </p:nvSpPr>
        <p:spPr>
          <a:xfrm>
            <a:off x="685800" y="1767577"/>
            <a:ext cx="9078469" cy="289823"/>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800" spc="-10" dirty="0">
                <a:solidFill>
                  <a:schemeClr val="bg1"/>
                </a:solidFill>
                <a:latin typeface="Meiryo UI" panose="020B0604030504040204" pitchFamily="50" charset="-128"/>
                <a:ea typeface="Meiryo UI" panose="020B0604030504040204" pitchFamily="50" charset="-128"/>
              </a:rPr>
              <a:t>キンドリルから送付される通知 </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派遣社員の審査</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 と </a:t>
            </a:r>
            <a:r>
              <a:rPr lang="en-US" altLang="ja-JP" sz="1800" spc="-10" dirty="0">
                <a:solidFill>
                  <a:schemeClr val="bg1"/>
                </a:solidFill>
                <a:latin typeface="Meiryo UI" panose="020B0604030504040204" pitchFamily="50" charset="-128"/>
                <a:ea typeface="Meiryo UI" panose="020B0604030504040204" pitchFamily="50" charset="-128"/>
              </a:rPr>
              <a:t>[Fieldglass</a:t>
            </a:r>
            <a:r>
              <a:rPr lang="ja-JP" altLang="en-US" sz="1800" spc="-10" dirty="0">
                <a:solidFill>
                  <a:schemeClr val="bg1"/>
                </a:solidFill>
                <a:latin typeface="Meiryo UI" panose="020B0604030504040204" pitchFamily="50" charset="-128"/>
                <a:ea typeface="Meiryo UI" panose="020B0604030504040204" pitchFamily="50" charset="-128"/>
              </a:rPr>
              <a:t>の登録</a:t>
            </a:r>
            <a:r>
              <a:rPr lang="en-US" altLang="ja-JP" sz="1800" spc="-10" dirty="0">
                <a:solidFill>
                  <a:schemeClr val="bg1"/>
                </a:solidFill>
                <a:latin typeface="Meiryo UI" panose="020B0604030504040204" pitchFamily="50" charset="-128"/>
                <a:ea typeface="Meiryo UI" panose="020B0604030504040204" pitchFamily="50" charset="-128"/>
              </a:rPr>
              <a:t>] </a:t>
            </a:r>
            <a:r>
              <a:rPr lang="ja-JP" altLang="en-US" sz="1800" spc="-10" dirty="0">
                <a:solidFill>
                  <a:schemeClr val="bg1"/>
                </a:solidFill>
                <a:latin typeface="Meiryo UI" panose="020B0604030504040204" pitchFamily="50" charset="-128"/>
                <a:ea typeface="Meiryo UI" panose="020B0604030504040204" pitchFamily="50" charset="-128"/>
              </a:rPr>
              <a:t>について説明を</a:t>
            </a:r>
            <a:r>
              <a:rPr lang="ja-JP" altLang="en-US" sz="1800" spc="-30" dirty="0">
                <a:solidFill>
                  <a:schemeClr val="bg1"/>
                </a:solidFill>
                <a:latin typeface="Meiryo UI" panose="020B0604030504040204" pitchFamily="50" charset="-128"/>
                <a:ea typeface="Meiryo UI" panose="020B0604030504040204" pitchFamily="50" charset="-128"/>
              </a:rPr>
              <a:t>しています。</a:t>
            </a:r>
            <a:endParaRPr lang="en-US" altLang="ja-JP" sz="1800" spc="-30" dirty="0">
              <a:solidFill>
                <a:schemeClr val="bg1"/>
              </a:solidFill>
              <a:latin typeface="Meiryo UI" panose="020B0604030504040204" pitchFamily="50" charset="-128"/>
              <a:ea typeface="Meiryo UI" panose="020B0604030504040204" pitchFamily="50" charset="-128"/>
            </a:endParaRPr>
          </a:p>
        </p:txBody>
      </p:sp>
      <p:pic>
        <p:nvPicPr>
          <p:cNvPr id="4" name="object 37" descr="派遣">
            <a:extLst>
              <a:ext uri="{FF2B5EF4-FFF2-40B4-BE49-F238E27FC236}">
                <a16:creationId xmlns:a16="http://schemas.microsoft.com/office/drawing/2014/main" id="{4B188919-2897-157B-A7DB-54238B68B6C5}"/>
              </a:ext>
              <a:ext uri="{C183D7F6-B498-43B3-948B-1728B52AA6E4}">
                <adec:decorative xmlns:adec="http://schemas.microsoft.com/office/drawing/2017/decorative" val="0"/>
              </a:ext>
            </a:extLst>
          </p:cNvPr>
          <p:cNvPicPr/>
          <p:nvPr/>
        </p:nvPicPr>
        <p:blipFill>
          <a:blip r:embed="rId3" cstate="print"/>
          <a:stretch>
            <a:fillRect/>
          </a:stretch>
        </p:blipFill>
        <p:spPr>
          <a:xfrm>
            <a:off x="4199382" y="5752941"/>
            <a:ext cx="2049018" cy="1024890"/>
          </a:xfrm>
          <a:prstGeom prst="rect">
            <a:avLst/>
          </a:prstGeom>
        </p:spPr>
      </p:pic>
      <p:sp>
        <p:nvSpPr>
          <p:cNvPr id="39" name="object 38">
            <a:extLst>
              <a:ext uri="{FF2B5EF4-FFF2-40B4-BE49-F238E27FC236}">
                <a16:creationId xmlns:a16="http://schemas.microsoft.com/office/drawing/2014/main" id="{54B27F94-BD80-5943-0187-722EC1998F26}"/>
              </a:ext>
            </a:extLst>
          </p:cNvPr>
          <p:cNvSpPr txBox="1"/>
          <p:nvPr/>
        </p:nvSpPr>
        <p:spPr>
          <a:xfrm>
            <a:off x="4590330" y="5872886"/>
            <a:ext cx="1616075" cy="680314"/>
          </a:xfrm>
          <a:prstGeom prst="rect">
            <a:avLst/>
          </a:prstGeom>
        </p:spPr>
        <p:txBody>
          <a:bodyPr vert="horz" wrap="square" lIns="0" tIns="38735" rIns="0" bIns="0" rtlCol="0">
            <a:spAutoFit/>
          </a:bodyPr>
          <a:lstStyle/>
          <a:p>
            <a:pPr marL="198120">
              <a:lnSpc>
                <a:spcPct val="100000"/>
              </a:lnSpc>
              <a:spcBef>
                <a:spcPts val="305"/>
              </a:spcBef>
            </a:pPr>
            <a:r>
              <a:rPr sz="2000" spc="-20" dirty="0">
                <a:latin typeface="Meiryo UI"/>
                <a:cs typeface="Meiryo UI"/>
              </a:rPr>
              <a:t>派遣会社</a:t>
            </a:r>
            <a:endParaRPr sz="2000" dirty="0">
              <a:latin typeface="Meiryo UI"/>
              <a:cs typeface="Meiryo UI"/>
            </a:endParaRPr>
          </a:p>
          <a:p>
            <a:pPr marL="12700">
              <a:lnSpc>
                <a:spcPct val="100000"/>
              </a:lnSpc>
              <a:spcBef>
                <a:spcPts val="209"/>
              </a:spcBef>
            </a:pPr>
            <a:r>
              <a:rPr sz="2000" spc="-35" dirty="0">
                <a:latin typeface="Meiryo UI"/>
                <a:cs typeface="Meiryo UI"/>
              </a:rPr>
              <a:t>オペレーション</a:t>
            </a:r>
            <a:endParaRPr sz="2000" dirty="0">
              <a:latin typeface="Meiryo UI"/>
              <a:cs typeface="Meiryo UI"/>
            </a:endParaRPr>
          </a:p>
        </p:txBody>
      </p:sp>
      <p:pic>
        <p:nvPicPr>
          <p:cNvPr id="51" name="object 37" descr="派遣">
            <a:extLst>
              <a:ext uri="{FF2B5EF4-FFF2-40B4-BE49-F238E27FC236}">
                <a16:creationId xmlns:a16="http://schemas.microsoft.com/office/drawing/2014/main" id="{B054405F-E90C-7A86-875D-5EA1B2748DB8}"/>
              </a:ext>
              <a:ext uri="{C183D7F6-B498-43B3-948B-1728B52AA6E4}">
                <adec:decorative xmlns:adec="http://schemas.microsoft.com/office/drawing/2017/decorative" val="0"/>
              </a:ext>
            </a:extLst>
          </p:cNvPr>
          <p:cNvPicPr/>
          <p:nvPr/>
        </p:nvPicPr>
        <p:blipFill>
          <a:blip r:embed="rId3" cstate="print"/>
          <a:stretch>
            <a:fillRect/>
          </a:stretch>
        </p:blipFill>
        <p:spPr>
          <a:xfrm>
            <a:off x="4267200" y="2421528"/>
            <a:ext cx="2049018" cy="1716906"/>
          </a:xfrm>
          <a:prstGeom prst="rect">
            <a:avLst/>
          </a:prstGeom>
        </p:spPr>
      </p:pic>
      <p:sp>
        <p:nvSpPr>
          <p:cNvPr id="53" name="object 12"/>
          <p:cNvSpPr txBox="1"/>
          <p:nvPr/>
        </p:nvSpPr>
        <p:spPr>
          <a:xfrm>
            <a:off x="4315078" y="2654017"/>
            <a:ext cx="1953261" cy="1125949"/>
          </a:xfrm>
          <a:prstGeom prst="rect">
            <a:avLst/>
          </a:prstGeom>
          <a:noFill/>
        </p:spPr>
        <p:txBody>
          <a:bodyPr vert="horz" wrap="square" lIns="0" tIns="93980" rIns="0" bIns="0" rtlCol="0">
            <a:spAutoFit/>
          </a:bodyPr>
          <a:lstStyle/>
          <a:p>
            <a:pPr marL="101600" marR="90805" indent="-1905" algn="ctr">
              <a:lnSpc>
                <a:spcPct val="100000"/>
              </a:lnSpc>
              <a:spcBef>
                <a:spcPts val="740"/>
              </a:spcBef>
            </a:pPr>
            <a:r>
              <a:rPr sz="1400" spc="-30" dirty="0" err="1">
                <a:latin typeface="Meiryo UI"/>
                <a:cs typeface="Meiryo UI"/>
              </a:rPr>
              <a:t>派遣会社が要求元に</a:t>
            </a:r>
            <a:r>
              <a:rPr sz="1400" spc="-25" dirty="0" err="1">
                <a:latin typeface="Meiryo UI"/>
                <a:cs typeface="Meiryo UI"/>
              </a:rPr>
              <a:t>Activate</a:t>
            </a:r>
            <a:r>
              <a:rPr sz="1400" spc="-50" dirty="0" err="1">
                <a:latin typeface="Meiryo UI"/>
                <a:cs typeface="Meiryo UI"/>
              </a:rPr>
              <a:t>さ</a:t>
            </a:r>
            <a:r>
              <a:rPr sz="1400" spc="-35" dirty="0" err="1">
                <a:latin typeface="Meiryo UI"/>
                <a:cs typeface="Meiryo UI"/>
              </a:rPr>
              <a:t>れた</a:t>
            </a:r>
            <a:r>
              <a:rPr lang="ja-JP" altLang="en-US" sz="1400" spc="-35" dirty="0">
                <a:latin typeface="Meiryo UI"/>
                <a:cs typeface="Meiryo UI"/>
              </a:rPr>
              <a:t>作業オーダー</a:t>
            </a:r>
            <a:r>
              <a:rPr sz="1400" spc="-35" dirty="0" err="1">
                <a:latin typeface="Meiryo UI"/>
                <a:cs typeface="Meiryo UI"/>
              </a:rPr>
              <a:t>に当</a:t>
            </a:r>
            <a:r>
              <a:rPr sz="1400" spc="-30" dirty="0" err="1">
                <a:latin typeface="Meiryo UI"/>
                <a:cs typeface="Meiryo UI"/>
              </a:rPr>
              <a:t>てる候補者に</a:t>
            </a:r>
            <a:br>
              <a:rPr lang="en-US" sz="1400" spc="-30" dirty="0">
                <a:latin typeface="Meiryo UI"/>
                <a:cs typeface="Meiryo UI"/>
              </a:rPr>
            </a:br>
            <a:r>
              <a:rPr sz="1400" spc="-30" dirty="0" err="1">
                <a:latin typeface="Meiryo UI"/>
                <a:cs typeface="Meiryo UI"/>
              </a:rPr>
              <a:t>審</a:t>
            </a:r>
            <a:r>
              <a:rPr sz="1400" spc="-35" dirty="0" err="1">
                <a:latin typeface="Meiryo UI"/>
                <a:cs typeface="Meiryo UI"/>
              </a:rPr>
              <a:t>査を行う</a:t>
            </a:r>
            <a:br>
              <a:rPr lang="en-US" sz="1100" spc="-35" dirty="0">
                <a:latin typeface="Meiryo UI"/>
                <a:cs typeface="Meiryo UI"/>
              </a:rPr>
            </a:br>
            <a:r>
              <a:rPr lang="en-US" altLang="ja-JP" sz="1100" spc="-35" dirty="0">
                <a:latin typeface="Meiryo UI"/>
                <a:cs typeface="Meiryo UI"/>
              </a:rPr>
              <a:t>※</a:t>
            </a:r>
            <a:r>
              <a:rPr lang="ja-JP" altLang="en-US" sz="1100" spc="-35" dirty="0">
                <a:latin typeface="Meiryo UI"/>
                <a:cs typeface="Meiryo UI"/>
              </a:rPr>
              <a:t>ページ</a:t>
            </a:r>
            <a:r>
              <a:rPr lang="en-US" altLang="ja-JP" sz="1100" spc="-35" dirty="0">
                <a:latin typeface="Meiryo UI"/>
                <a:cs typeface="Meiryo UI"/>
              </a:rPr>
              <a:t>.22-23</a:t>
            </a:r>
            <a:r>
              <a:rPr lang="ja-JP" altLang="en-US" sz="1100" spc="-35" dirty="0">
                <a:latin typeface="Meiryo UI"/>
                <a:cs typeface="Meiryo UI"/>
              </a:rPr>
              <a:t> 参照</a:t>
            </a:r>
            <a:endParaRPr sz="1100" dirty="0">
              <a:latin typeface="Meiryo UI"/>
              <a:cs typeface="Meiryo UI"/>
            </a:endParaRPr>
          </a:p>
        </p:txBody>
      </p:sp>
      <p:sp>
        <p:nvSpPr>
          <p:cNvPr id="57" name="矢印: 山形 56">
            <a:extLst>
              <a:ext uri="{FF2B5EF4-FFF2-40B4-BE49-F238E27FC236}">
                <a16:creationId xmlns:a16="http://schemas.microsoft.com/office/drawing/2014/main" id="{DD1FDEA1-506F-FE3B-032A-5A269D9C4E05}"/>
              </a:ext>
            </a:extLst>
          </p:cNvPr>
          <p:cNvSpPr/>
          <p:nvPr/>
        </p:nvSpPr>
        <p:spPr>
          <a:xfrm>
            <a:off x="8267668" y="4191000"/>
            <a:ext cx="534372" cy="933841"/>
          </a:xfrm>
          <a:prstGeom prst="chevron">
            <a:avLst/>
          </a:prstGeom>
          <a:solidFill>
            <a:schemeClr val="accent5">
              <a:lumMod val="60000"/>
              <a:lumOff val="4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object 35">
            <a:extLst>
              <a:ext uri="{FF2B5EF4-FFF2-40B4-BE49-F238E27FC236}">
                <a16:creationId xmlns:a16="http://schemas.microsoft.com/office/drawing/2014/main" id="{0A1A5612-67CA-29A7-B8D3-F3828C9B7BE3}"/>
              </a:ext>
            </a:extLst>
          </p:cNvPr>
          <p:cNvSpPr/>
          <p:nvPr/>
        </p:nvSpPr>
        <p:spPr>
          <a:xfrm>
            <a:off x="664401" y="2239900"/>
            <a:ext cx="2231199" cy="3302174"/>
          </a:xfrm>
          <a:custGeom>
            <a:avLst/>
            <a:gdLst/>
            <a:ahLst/>
            <a:cxnLst/>
            <a:rect l="l" t="t" r="r" b="b"/>
            <a:pathLst>
              <a:path w="6757670" h="3776979">
                <a:moveTo>
                  <a:pt x="0" y="629412"/>
                </a:moveTo>
                <a:lnTo>
                  <a:pt x="1726" y="582440"/>
                </a:lnTo>
                <a:lnTo>
                  <a:pt x="6824" y="536405"/>
                </a:lnTo>
                <a:lnTo>
                  <a:pt x="15173" y="491430"/>
                </a:lnTo>
                <a:lnTo>
                  <a:pt x="26649" y="447635"/>
                </a:lnTo>
                <a:lnTo>
                  <a:pt x="41133" y="405142"/>
                </a:lnTo>
                <a:lnTo>
                  <a:pt x="58501" y="364074"/>
                </a:lnTo>
                <a:lnTo>
                  <a:pt x="78633" y="324552"/>
                </a:lnTo>
                <a:lnTo>
                  <a:pt x="101406" y="286697"/>
                </a:lnTo>
                <a:lnTo>
                  <a:pt x="126698" y="250632"/>
                </a:lnTo>
                <a:lnTo>
                  <a:pt x="154389" y="216477"/>
                </a:lnTo>
                <a:lnTo>
                  <a:pt x="184356" y="184356"/>
                </a:lnTo>
                <a:lnTo>
                  <a:pt x="216477" y="154389"/>
                </a:lnTo>
                <a:lnTo>
                  <a:pt x="250632" y="126698"/>
                </a:lnTo>
                <a:lnTo>
                  <a:pt x="286697" y="101406"/>
                </a:lnTo>
                <a:lnTo>
                  <a:pt x="324552" y="78633"/>
                </a:lnTo>
                <a:lnTo>
                  <a:pt x="364074" y="58501"/>
                </a:lnTo>
                <a:lnTo>
                  <a:pt x="405142" y="41133"/>
                </a:lnTo>
                <a:lnTo>
                  <a:pt x="447635" y="26649"/>
                </a:lnTo>
                <a:lnTo>
                  <a:pt x="491430" y="15173"/>
                </a:lnTo>
                <a:lnTo>
                  <a:pt x="536405" y="6824"/>
                </a:lnTo>
                <a:lnTo>
                  <a:pt x="582440" y="1726"/>
                </a:lnTo>
                <a:lnTo>
                  <a:pt x="629412" y="0"/>
                </a:lnTo>
                <a:lnTo>
                  <a:pt x="6128004" y="0"/>
                </a:lnTo>
                <a:lnTo>
                  <a:pt x="6174975" y="1726"/>
                </a:lnTo>
                <a:lnTo>
                  <a:pt x="6221010" y="6824"/>
                </a:lnTo>
                <a:lnTo>
                  <a:pt x="6265985" y="15173"/>
                </a:lnTo>
                <a:lnTo>
                  <a:pt x="6309780" y="26649"/>
                </a:lnTo>
                <a:lnTo>
                  <a:pt x="6352273" y="41133"/>
                </a:lnTo>
                <a:lnTo>
                  <a:pt x="6393341" y="58501"/>
                </a:lnTo>
                <a:lnTo>
                  <a:pt x="6432863" y="78633"/>
                </a:lnTo>
                <a:lnTo>
                  <a:pt x="6470718" y="101406"/>
                </a:lnTo>
                <a:lnTo>
                  <a:pt x="6506783" y="126698"/>
                </a:lnTo>
                <a:lnTo>
                  <a:pt x="6540938" y="154389"/>
                </a:lnTo>
                <a:lnTo>
                  <a:pt x="6573059" y="184356"/>
                </a:lnTo>
                <a:lnTo>
                  <a:pt x="6603026" y="216477"/>
                </a:lnTo>
                <a:lnTo>
                  <a:pt x="6630717" y="250632"/>
                </a:lnTo>
                <a:lnTo>
                  <a:pt x="6656009" y="286697"/>
                </a:lnTo>
                <a:lnTo>
                  <a:pt x="6678782" y="324552"/>
                </a:lnTo>
                <a:lnTo>
                  <a:pt x="6698914" y="364074"/>
                </a:lnTo>
                <a:lnTo>
                  <a:pt x="6716282" y="405142"/>
                </a:lnTo>
                <a:lnTo>
                  <a:pt x="6730766" y="447635"/>
                </a:lnTo>
                <a:lnTo>
                  <a:pt x="6742242" y="491430"/>
                </a:lnTo>
                <a:lnTo>
                  <a:pt x="6750591" y="536405"/>
                </a:lnTo>
                <a:lnTo>
                  <a:pt x="6755689" y="582440"/>
                </a:lnTo>
                <a:lnTo>
                  <a:pt x="6757415" y="629412"/>
                </a:lnTo>
                <a:lnTo>
                  <a:pt x="6757415" y="3147060"/>
                </a:lnTo>
                <a:lnTo>
                  <a:pt x="6755689" y="3194031"/>
                </a:lnTo>
                <a:lnTo>
                  <a:pt x="6750591" y="3240066"/>
                </a:lnTo>
                <a:lnTo>
                  <a:pt x="6742242" y="3285041"/>
                </a:lnTo>
                <a:lnTo>
                  <a:pt x="6730766" y="3328836"/>
                </a:lnTo>
                <a:lnTo>
                  <a:pt x="6716282" y="3371329"/>
                </a:lnTo>
                <a:lnTo>
                  <a:pt x="6698914" y="3412397"/>
                </a:lnTo>
                <a:lnTo>
                  <a:pt x="6678782" y="3451919"/>
                </a:lnTo>
                <a:lnTo>
                  <a:pt x="6656009" y="3489774"/>
                </a:lnTo>
                <a:lnTo>
                  <a:pt x="6630717" y="3525839"/>
                </a:lnTo>
                <a:lnTo>
                  <a:pt x="6603026" y="3559994"/>
                </a:lnTo>
                <a:lnTo>
                  <a:pt x="6573059" y="3592115"/>
                </a:lnTo>
                <a:lnTo>
                  <a:pt x="6540938" y="3622082"/>
                </a:lnTo>
                <a:lnTo>
                  <a:pt x="6506783" y="3649773"/>
                </a:lnTo>
                <a:lnTo>
                  <a:pt x="6470718" y="3675065"/>
                </a:lnTo>
                <a:lnTo>
                  <a:pt x="6432863" y="3697838"/>
                </a:lnTo>
                <a:lnTo>
                  <a:pt x="6393341" y="3717970"/>
                </a:lnTo>
                <a:lnTo>
                  <a:pt x="6352273" y="3735338"/>
                </a:lnTo>
                <a:lnTo>
                  <a:pt x="6309780" y="3749822"/>
                </a:lnTo>
                <a:lnTo>
                  <a:pt x="6265985" y="3761298"/>
                </a:lnTo>
                <a:lnTo>
                  <a:pt x="6221010" y="3769647"/>
                </a:lnTo>
                <a:lnTo>
                  <a:pt x="6174975" y="3774745"/>
                </a:lnTo>
                <a:lnTo>
                  <a:pt x="6128004" y="3776472"/>
                </a:lnTo>
                <a:lnTo>
                  <a:pt x="629412" y="3776472"/>
                </a:lnTo>
                <a:lnTo>
                  <a:pt x="582440" y="3774745"/>
                </a:lnTo>
                <a:lnTo>
                  <a:pt x="536405" y="3769647"/>
                </a:lnTo>
                <a:lnTo>
                  <a:pt x="491430" y="3761298"/>
                </a:lnTo>
                <a:lnTo>
                  <a:pt x="447635" y="3749822"/>
                </a:lnTo>
                <a:lnTo>
                  <a:pt x="405142" y="3735338"/>
                </a:lnTo>
                <a:lnTo>
                  <a:pt x="364074" y="3717970"/>
                </a:lnTo>
                <a:lnTo>
                  <a:pt x="324552" y="3697838"/>
                </a:lnTo>
                <a:lnTo>
                  <a:pt x="286697" y="3675065"/>
                </a:lnTo>
                <a:lnTo>
                  <a:pt x="250632" y="3649773"/>
                </a:lnTo>
                <a:lnTo>
                  <a:pt x="216477" y="3622082"/>
                </a:lnTo>
                <a:lnTo>
                  <a:pt x="184356" y="3592115"/>
                </a:lnTo>
                <a:lnTo>
                  <a:pt x="154389" y="3559994"/>
                </a:lnTo>
                <a:lnTo>
                  <a:pt x="126698" y="3525839"/>
                </a:lnTo>
                <a:lnTo>
                  <a:pt x="101406" y="3489774"/>
                </a:lnTo>
                <a:lnTo>
                  <a:pt x="78633" y="3451919"/>
                </a:lnTo>
                <a:lnTo>
                  <a:pt x="58501" y="3412397"/>
                </a:lnTo>
                <a:lnTo>
                  <a:pt x="41133" y="3371329"/>
                </a:lnTo>
                <a:lnTo>
                  <a:pt x="26649" y="3328836"/>
                </a:lnTo>
                <a:lnTo>
                  <a:pt x="15173" y="3285041"/>
                </a:lnTo>
                <a:lnTo>
                  <a:pt x="6824" y="3240066"/>
                </a:lnTo>
                <a:lnTo>
                  <a:pt x="1726" y="3194031"/>
                </a:lnTo>
                <a:lnTo>
                  <a:pt x="0" y="3147060"/>
                </a:lnTo>
                <a:lnTo>
                  <a:pt x="0" y="629412"/>
                </a:lnTo>
                <a:close/>
              </a:path>
            </a:pathLst>
          </a:custGeom>
          <a:ln w="76200">
            <a:solidFill>
              <a:srgbClr val="FF6600"/>
            </a:solidFill>
          </a:ln>
        </p:spPr>
        <p:txBody>
          <a:bodyPr wrap="square" lIns="0" tIns="0" rIns="0" bIns="0" rtlCol="0"/>
          <a:lstStyle/>
          <a:p>
            <a:endParaRPr/>
          </a:p>
        </p:txBody>
      </p:sp>
      <p:sp>
        <p:nvSpPr>
          <p:cNvPr id="59" name="矢印: 山形 58">
            <a:extLst>
              <a:ext uri="{FF2B5EF4-FFF2-40B4-BE49-F238E27FC236}">
                <a16:creationId xmlns:a16="http://schemas.microsoft.com/office/drawing/2014/main" id="{A55A3513-6FAE-53FA-B3D5-09182BF47FBB}"/>
              </a:ext>
            </a:extLst>
          </p:cNvPr>
          <p:cNvSpPr/>
          <p:nvPr/>
        </p:nvSpPr>
        <p:spPr>
          <a:xfrm>
            <a:off x="2991135" y="3585560"/>
            <a:ext cx="504076" cy="933841"/>
          </a:xfrm>
          <a:prstGeom prst="chevron">
            <a:avLst/>
          </a:prstGeom>
          <a:solidFill>
            <a:schemeClr val="accent5">
              <a:lumMod val="60000"/>
              <a:lumOff val="4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object 8">
            <a:extLst>
              <a:ext uri="{FF2B5EF4-FFF2-40B4-BE49-F238E27FC236}">
                <a16:creationId xmlns:a16="http://schemas.microsoft.com/office/drawing/2014/main" id="{5D81F4F9-3195-A17D-D0FC-B046DE534A4E}"/>
              </a:ext>
            </a:extLst>
          </p:cNvPr>
          <p:cNvSpPr txBox="1"/>
          <p:nvPr/>
        </p:nvSpPr>
        <p:spPr>
          <a:xfrm>
            <a:off x="8938606" y="3962400"/>
            <a:ext cx="1737600" cy="1294585"/>
          </a:xfrm>
          <a:prstGeom prst="rect">
            <a:avLst/>
          </a:prstGeom>
          <a:solidFill>
            <a:srgbClr val="FFD966"/>
          </a:solidFill>
          <a:ln>
            <a:solidFill>
              <a:srgbClr val="FFFFFF"/>
            </a:solidFill>
          </a:ln>
        </p:spPr>
        <p:txBody>
          <a:bodyPr vert="horz" wrap="square" lIns="0" tIns="215265" rIns="0" bIns="0" rtlCol="0">
            <a:spAutoFit/>
          </a:bodyPr>
          <a:lstStyle/>
          <a:p>
            <a:pPr marL="146050" marR="137795" indent="-635" algn="ctr">
              <a:lnSpc>
                <a:spcPct val="100000"/>
              </a:lnSpc>
              <a:spcBef>
                <a:spcPts val="740"/>
              </a:spcBef>
            </a:pPr>
            <a:r>
              <a:rPr lang="ja-JP" altLang="en-US" sz="1400" spc="-35" dirty="0">
                <a:latin typeface="Meiryo UI"/>
                <a:cs typeface="Meiryo UI"/>
              </a:rPr>
              <a:t>派遣社員にて</a:t>
            </a:r>
            <a:r>
              <a:rPr lang="en-US" altLang="ja-JP" sz="1400" spc="-20" dirty="0">
                <a:latin typeface="Meiryo UI"/>
                <a:cs typeface="Meiryo UI"/>
              </a:rPr>
              <a:t>FG</a:t>
            </a:r>
            <a:r>
              <a:rPr lang="ja-JP" altLang="en-US" sz="1400" spc="-20" dirty="0">
                <a:latin typeface="Meiryo UI"/>
                <a:cs typeface="Meiryo UI"/>
              </a:rPr>
              <a:t>に</a:t>
            </a:r>
            <a:r>
              <a:rPr lang="ja-JP" altLang="en-US" sz="1400" spc="-25" dirty="0">
                <a:latin typeface="Meiryo UI"/>
                <a:cs typeface="Meiryo UI"/>
              </a:rPr>
              <a:t>アカウント登</a:t>
            </a:r>
            <a:r>
              <a:rPr lang="ja-JP" altLang="en-US" sz="1400" spc="-35" dirty="0">
                <a:latin typeface="Meiryo UI"/>
                <a:cs typeface="Meiryo UI"/>
              </a:rPr>
              <a:t>録をして</a:t>
            </a:r>
            <a:r>
              <a:rPr lang="ja-JP" altLang="en-US" sz="1400" spc="-10" dirty="0">
                <a:latin typeface="Meiryo UI"/>
                <a:cs typeface="Meiryo UI"/>
              </a:rPr>
              <a:t>就業前の準備が</a:t>
            </a:r>
            <a:br>
              <a:rPr lang="en-US" altLang="ja-JP" sz="1400" spc="-10" dirty="0">
                <a:latin typeface="Meiryo UI"/>
                <a:cs typeface="Meiryo UI"/>
              </a:rPr>
            </a:br>
            <a:r>
              <a:rPr lang="ja-JP" altLang="en-US" sz="1400" spc="-45" dirty="0">
                <a:latin typeface="Meiryo UI"/>
                <a:cs typeface="Meiryo UI"/>
              </a:rPr>
              <a:t>完了する</a:t>
            </a:r>
            <a:br>
              <a:rPr lang="en-US" altLang="ja-JP" sz="1400" spc="-45" dirty="0">
                <a:latin typeface="Meiryo UI"/>
                <a:cs typeface="Meiryo UI"/>
              </a:rPr>
            </a:br>
            <a:endParaRPr lang="en-US" altLang="ja-JP" sz="1400" spc="-45" dirty="0">
              <a:latin typeface="Meiryo UI"/>
              <a:cs typeface="Meiryo UI"/>
            </a:endParaRPr>
          </a:p>
        </p:txBody>
      </p:sp>
      <p:sp>
        <p:nvSpPr>
          <p:cNvPr id="66" name="object 22">
            <a:extLst>
              <a:ext uri="{FF2B5EF4-FFF2-40B4-BE49-F238E27FC236}">
                <a16:creationId xmlns:a16="http://schemas.microsoft.com/office/drawing/2014/main" id="{D29BEA1D-8A70-2BD8-4B0C-8D89F6AD0C62}"/>
              </a:ext>
            </a:extLst>
          </p:cNvPr>
          <p:cNvSpPr txBox="1"/>
          <p:nvPr/>
        </p:nvSpPr>
        <p:spPr>
          <a:xfrm>
            <a:off x="8953973" y="5860541"/>
            <a:ext cx="1722234" cy="809837"/>
          </a:xfrm>
          <a:prstGeom prst="rect">
            <a:avLst/>
          </a:prstGeom>
          <a:solidFill>
            <a:srgbClr val="FFD966"/>
          </a:solidFill>
          <a:ln>
            <a:solidFill>
              <a:srgbClr val="FFFFFF"/>
            </a:solidFill>
          </a:ln>
        </p:spPr>
        <p:txBody>
          <a:bodyPr vert="horz" wrap="square" lIns="0" tIns="192405" rIns="0" bIns="0" rtlCol="0">
            <a:spAutoFit/>
          </a:bodyPr>
          <a:lstStyle/>
          <a:p>
            <a:pPr marL="167005" algn="ctr">
              <a:lnSpc>
                <a:spcPct val="100000"/>
              </a:lnSpc>
              <a:spcBef>
                <a:spcPts val="1515"/>
              </a:spcBef>
            </a:pPr>
            <a:br>
              <a:rPr lang="en-US" sz="2000" dirty="0">
                <a:latin typeface="Meiryo UI"/>
                <a:cs typeface="Meiryo UI"/>
              </a:rPr>
            </a:br>
            <a:endParaRPr sz="2000" dirty="0">
              <a:latin typeface="Meiryo UI"/>
              <a:cs typeface="Meiryo UI"/>
            </a:endParaRPr>
          </a:p>
        </p:txBody>
      </p:sp>
      <p:sp>
        <p:nvSpPr>
          <p:cNvPr id="67" name="object 38">
            <a:extLst>
              <a:ext uri="{FF2B5EF4-FFF2-40B4-BE49-F238E27FC236}">
                <a16:creationId xmlns:a16="http://schemas.microsoft.com/office/drawing/2014/main" id="{DC38AF4E-C8C1-A7E4-9F64-69D306A59797}"/>
              </a:ext>
            </a:extLst>
          </p:cNvPr>
          <p:cNvSpPr txBox="1"/>
          <p:nvPr/>
        </p:nvSpPr>
        <p:spPr>
          <a:xfrm>
            <a:off x="9128909" y="5925229"/>
            <a:ext cx="1616075" cy="680314"/>
          </a:xfrm>
          <a:prstGeom prst="rect">
            <a:avLst/>
          </a:prstGeom>
        </p:spPr>
        <p:txBody>
          <a:bodyPr vert="horz" wrap="square" lIns="0" tIns="38735" rIns="0" bIns="0" rtlCol="0">
            <a:spAutoFit/>
          </a:bodyPr>
          <a:lstStyle/>
          <a:p>
            <a:pPr marL="198120">
              <a:lnSpc>
                <a:spcPct val="100000"/>
              </a:lnSpc>
              <a:spcBef>
                <a:spcPts val="305"/>
              </a:spcBef>
            </a:pPr>
            <a:r>
              <a:rPr sz="2000" spc="-20" dirty="0" err="1">
                <a:latin typeface="Meiryo UI"/>
                <a:cs typeface="Meiryo UI"/>
              </a:rPr>
              <a:t>派遣</a:t>
            </a:r>
            <a:r>
              <a:rPr lang="ja-JP" altLang="en-US" sz="2000" spc="-20" dirty="0">
                <a:latin typeface="Meiryo UI"/>
                <a:cs typeface="Meiryo UI"/>
              </a:rPr>
              <a:t>社員</a:t>
            </a:r>
            <a:endParaRPr sz="2000" dirty="0">
              <a:latin typeface="Meiryo UI"/>
              <a:cs typeface="Meiryo UI"/>
            </a:endParaRPr>
          </a:p>
          <a:p>
            <a:pPr marL="12700">
              <a:lnSpc>
                <a:spcPct val="100000"/>
              </a:lnSpc>
              <a:spcBef>
                <a:spcPts val="209"/>
              </a:spcBef>
            </a:pPr>
            <a:r>
              <a:rPr sz="2000" spc="-35" dirty="0">
                <a:latin typeface="Meiryo UI"/>
                <a:cs typeface="Meiryo UI"/>
              </a:rPr>
              <a:t>オペレーション</a:t>
            </a:r>
            <a:endParaRPr sz="2000" dirty="0">
              <a:latin typeface="Meiryo UI"/>
              <a:cs typeface="Meiryo UI"/>
            </a:endParaRPr>
          </a:p>
        </p:txBody>
      </p:sp>
      <p:sp>
        <p:nvSpPr>
          <p:cNvPr id="69" name="object 22">
            <a:extLst>
              <a:ext uri="{FF2B5EF4-FFF2-40B4-BE49-F238E27FC236}">
                <a16:creationId xmlns:a16="http://schemas.microsoft.com/office/drawing/2014/main" id="{D3A2F055-5F1C-DDFD-0B62-2D6A727AAD14}"/>
              </a:ext>
            </a:extLst>
          </p:cNvPr>
          <p:cNvSpPr txBox="1"/>
          <p:nvPr/>
        </p:nvSpPr>
        <p:spPr>
          <a:xfrm>
            <a:off x="1042466" y="5791271"/>
            <a:ext cx="1583690" cy="817531"/>
          </a:xfrm>
          <a:prstGeom prst="rect">
            <a:avLst/>
          </a:prstGeom>
          <a:solidFill>
            <a:srgbClr val="FF6600"/>
          </a:solidFill>
          <a:ln>
            <a:solidFill>
              <a:srgbClr val="FFFFFF"/>
            </a:solidFill>
          </a:ln>
        </p:spPr>
        <p:txBody>
          <a:bodyPr vert="horz" wrap="square" lIns="0" tIns="192405" rIns="0" bIns="0" rtlCol="0">
            <a:spAutoFit/>
          </a:bodyPr>
          <a:lstStyle/>
          <a:p>
            <a:pPr marL="167005">
              <a:lnSpc>
                <a:spcPct val="100000"/>
              </a:lnSpc>
              <a:spcBef>
                <a:spcPts val="1515"/>
              </a:spcBef>
            </a:pPr>
            <a:endParaRPr lang="en-US" sz="1400" dirty="0">
              <a:latin typeface="Meiryo UI"/>
              <a:cs typeface="Meiryo UI"/>
            </a:endParaRPr>
          </a:p>
          <a:p>
            <a:pPr marL="167005">
              <a:lnSpc>
                <a:spcPct val="100000"/>
              </a:lnSpc>
              <a:spcBef>
                <a:spcPts val="1515"/>
              </a:spcBef>
            </a:pPr>
            <a:endParaRPr sz="1400" dirty="0">
              <a:latin typeface="Meiryo UI"/>
              <a:cs typeface="Meiryo UI"/>
            </a:endParaRPr>
          </a:p>
        </p:txBody>
      </p:sp>
      <p:sp>
        <p:nvSpPr>
          <p:cNvPr id="70" name="object 38">
            <a:extLst>
              <a:ext uri="{FF2B5EF4-FFF2-40B4-BE49-F238E27FC236}">
                <a16:creationId xmlns:a16="http://schemas.microsoft.com/office/drawing/2014/main" id="{77D0531D-A2B0-DBDA-6A30-3E311F7703F6}"/>
              </a:ext>
            </a:extLst>
          </p:cNvPr>
          <p:cNvSpPr txBox="1"/>
          <p:nvPr/>
        </p:nvSpPr>
        <p:spPr>
          <a:xfrm>
            <a:off x="1159063" y="5832043"/>
            <a:ext cx="1417637" cy="680314"/>
          </a:xfrm>
          <a:prstGeom prst="rect">
            <a:avLst/>
          </a:prstGeom>
        </p:spPr>
        <p:txBody>
          <a:bodyPr vert="horz" wrap="square" lIns="0" tIns="38735" rIns="0" bIns="0" rtlCol="0">
            <a:spAutoFit/>
          </a:bodyPr>
          <a:lstStyle/>
          <a:p>
            <a:pPr marL="198120">
              <a:lnSpc>
                <a:spcPct val="100000"/>
              </a:lnSpc>
              <a:spcBef>
                <a:spcPts val="305"/>
              </a:spcBef>
            </a:pPr>
            <a:r>
              <a:rPr lang="ja-JP" altLang="en-US" sz="2000" dirty="0">
                <a:latin typeface="Meiryo UI"/>
                <a:cs typeface="Meiryo UI"/>
              </a:rPr>
              <a:t>キンドリル</a:t>
            </a:r>
            <a:endParaRPr sz="2000" dirty="0">
              <a:latin typeface="Meiryo UI"/>
              <a:cs typeface="Meiryo UI"/>
            </a:endParaRPr>
          </a:p>
          <a:p>
            <a:pPr marL="12700">
              <a:lnSpc>
                <a:spcPct val="100000"/>
              </a:lnSpc>
              <a:spcBef>
                <a:spcPts val="209"/>
              </a:spcBef>
            </a:pPr>
            <a:r>
              <a:rPr sz="2000" spc="-35" dirty="0" err="1">
                <a:latin typeface="Meiryo UI"/>
                <a:cs typeface="Meiryo UI"/>
              </a:rPr>
              <a:t>オペレーション</a:t>
            </a:r>
            <a:endParaRPr sz="2000" dirty="0">
              <a:latin typeface="Meiryo UI"/>
              <a:cs typeface="Meiryo UI"/>
            </a:endParaRPr>
          </a:p>
        </p:txBody>
      </p:sp>
      <p:sp>
        <p:nvSpPr>
          <p:cNvPr id="5" name="正方形/長方形 4">
            <a:extLst>
              <a:ext uri="{FF2B5EF4-FFF2-40B4-BE49-F238E27FC236}">
                <a16:creationId xmlns:a16="http://schemas.microsoft.com/office/drawing/2014/main" id="{DEEF1BD9-9ABB-5BF2-A6CC-CCFE0FB877F0}"/>
              </a:ext>
            </a:extLst>
          </p:cNvPr>
          <p:cNvSpPr/>
          <p:nvPr/>
        </p:nvSpPr>
        <p:spPr>
          <a:xfrm>
            <a:off x="1080571" y="3442880"/>
            <a:ext cx="1372869" cy="128152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object 40"/>
          <p:cNvSpPr txBox="1"/>
          <p:nvPr/>
        </p:nvSpPr>
        <p:spPr>
          <a:xfrm>
            <a:off x="1008594" y="3666751"/>
            <a:ext cx="1568106" cy="752129"/>
          </a:xfrm>
          <a:prstGeom prst="rect">
            <a:avLst/>
          </a:prstGeom>
          <a:noFill/>
          <a:ln>
            <a:noFill/>
          </a:ln>
        </p:spPr>
        <p:txBody>
          <a:bodyPr vert="horz" wrap="square" lIns="0" tIns="104775" rIns="0" bIns="0" rtlCol="0">
            <a:spAutoFit/>
          </a:bodyPr>
          <a:lstStyle/>
          <a:p>
            <a:pPr marL="133350" marR="91440" indent="-35560" algn="just">
              <a:lnSpc>
                <a:spcPct val="100000"/>
              </a:lnSpc>
            </a:pPr>
            <a:r>
              <a:rPr sz="1400" spc="-35" dirty="0" err="1">
                <a:latin typeface="Meiryo UI"/>
                <a:cs typeface="Meiryo UI"/>
              </a:rPr>
              <a:t>要求元がアク</a:t>
            </a:r>
            <a:r>
              <a:rPr lang="ja-JP" altLang="en-US" sz="1400" spc="-35" dirty="0">
                <a:latin typeface="Meiryo UI"/>
                <a:cs typeface="Meiryo UI"/>
              </a:rPr>
              <a:t>セプ</a:t>
            </a:r>
            <a:r>
              <a:rPr lang="ja-JP" altLang="en-US" sz="1400" spc="-30" dirty="0">
                <a:latin typeface="Meiryo UI"/>
                <a:cs typeface="Meiryo UI"/>
              </a:rPr>
              <a:t>ト</a:t>
            </a:r>
            <a:br>
              <a:rPr lang="en-US" sz="1400" spc="-30" dirty="0">
                <a:latin typeface="Meiryo UI"/>
                <a:cs typeface="Meiryo UI"/>
              </a:rPr>
            </a:br>
            <a:r>
              <a:rPr sz="1400" spc="-30" dirty="0" err="1">
                <a:latin typeface="Meiryo UI"/>
                <a:cs typeface="Meiryo UI"/>
              </a:rPr>
              <a:t>された</a:t>
            </a:r>
            <a:r>
              <a:rPr lang="ja-JP" altLang="en-US" sz="1400" spc="-30" dirty="0">
                <a:latin typeface="Meiryo UI"/>
                <a:cs typeface="Meiryo UI"/>
              </a:rPr>
              <a:t>作業オーダー</a:t>
            </a:r>
            <a:br>
              <a:rPr lang="en-US" altLang="ja-JP" sz="1400" spc="-30" dirty="0">
                <a:latin typeface="Meiryo UI"/>
                <a:cs typeface="Meiryo UI"/>
              </a:rPr>
            </a:br>
            <a:r>
              <a:rPr sz="1400" spc="-25" dirty="0" err="1">
                <a:latin typeface="Meiryo UI"/>
                <a:cs typeface="Meiryo UI"/>
              </a:rPr>
              <a:t>を</a:t>
            </a:r>
            <a:r>
              <a:rPr sz="1400" spc="-20" dirty="0" err="1">
                <a:latin typeface="Meiryo UI"/>
                <a:cs typeface="Meiryo UI"/>
              </a:rPr>
              <a:t>Activate</a:t>
            </a:r>
            <a:r>
              <a:rPr sz="1400" spc="-25" dirty="0" err="1">
                <a:latin typeface="Meiryo UI"/>
                <a:cs typeface="Meiryo UI"/>
              </a:rPr>
              <a:t>する</a:t>
            </a:r>
            <a:endParaRPr sz="1400" dirty="0">
              <a:latin typeface="Meiryo UI"/>
              <a:cs typeface="Meiryo U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1644F84E-1A60-64D2-E5B0-09035ED1E116}"/>
              </a:ext>
            </a:extLst>
          </p:cNvPr>
          <p:cNvSpPr>
            <a:spLocks noGrp="1"/>
          </p:cNvSpPr>
          <p:nvPr>
            <p:ph type="sldNum" sz="quarter" idx="7"/>
          </p:nvPr>
        </p:nvSpPr>
        <p:spPr>
          <a:xfrm>
            <a:off x="11430000" y="6377940"/>
            <a:ext cx="457200" cy="342900"/>
          </a:xfrm>
        </p:spPr>
        <p:txBody>
          <a:bodyPr/>
          <a:lstStyle/>
          <a:p>
            <a:fld id="{B6F15528-21DE-4FAA-801E-634DDDAF4B2B}" type="slidenum">
              <a:rPr lang="en-US" altLang="ja-JP" smtClean="0"/>
              <a:t>22</a:t>
            </a:fld>
            <a:endParaRPr lang="ja-JP" altLang="en-US" dirty="0"/>
          </a:p>
        </p:txBody>
      </p:sp>
      <p:sp>
        <p:nvSpPr>
          <p:cNvPr id="13" name="object 2">
            <a:extLst>
              <a:ext uri="{FF2B5EF4-FFF2-40B4-BE49-F238E27FC236}">
                <a16:creationId xmlns:a16="http://schemas.microsoft.com/office/drawing/2014/main" id="{B3F2E8F5-474B-4F08-1D22-39CA0890D7AA}"/>
              </a:ext>
            </a:extLst>
          </p:cNvPr>
          <p:cNvSpPr txBox="1">
            <a:spLocks/>
          </p:cNvSpPr>
          <p:nvPr/>
        </p:nvSpPr>
        <p:spPr>
          <a:xfrm>
            <a:off x="228600" y="5322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Step3.</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派遣社員の審査と</a:t>
            </a:r>
            <a:r>
              <a:rPr lang="en-US" altLang="ja-JP" sz="2400" spc="-30" dirty="0">
                <a:solidFill>
                  <a:schemeClr val="bg1"/>
                </a:solidFill>
                <a:latin typeface="Meiryo UI" panose="020B0604030504040204" pitchFamily="50" charset="-128"/>
                <a:ea typeface="Meiryo UI" panose="020B0604030504040204" pitchFamily="50" charset="-128"/>
                <a:cs typeface="Meiryo UI"/>
              </a:rPr>
              <a:t>Fieldglass</a:t>
            </a:r>
            <a:r>
              <a:rPr lang="ja-JP" altLang="en-US" sz="2400" spc="-30" dirty="0">
                <a:solidFill>
                  <a:schemeClr val="bg1"/>
                </a:solidFill>
                <a:latin typeface="Meiryo UI" panose="020B0604030504040204" pitchFamily="50" charset="-128"/>
                <a:ea typeface="Meiryo UI" panose="020B0604030504040204" pitchFamily="50" charset="-128"/>
                <a:cs typeface="Meiryo UI"/>
              </a:rPr>
              <a:t>の登録</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14" name="object 2">
            <a:extLst>
              <a:ext uri="{FF2B5EF4-FFF2-40B4-BE49-F238E27FC236}">
                <a16:creationId xmlns:a16="http://schemas.microsoft.com/office/drawing/2014/main" id="{B9B34F37-7364-B073-4C84-AF1E78400D53}"/>
              </a:ext>
            </a:extLst>
          </p:cNvPr>
          <p:cNvSpPr txBox="1">
            <a:spLocks/>
          </p:cNvSpPr>
          <p:nvPr/>
        </p:nvSpPr>
        <p:spPr>
          <a:xfrm>
            <a:off x="590551" y="1074936"/>
            <a:ext cx="9925050" cy="471924"/>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800" spc="-10" dirty="0">
                <a:solidFill>
                  <a:schemeClr val="tx1"/>
                </a:solidFill>
                <a:latin typeface="Meiryo UI" panose="020B0604030504040204" pitchFamily="50" charset="-128"/>
                <a:ea typeface="Meiryo UI" panose="020B0604030504040204" pitchFamily="50" charset="-128"/>
              </a:rPr>
              <a:t>キンドリルから送付される通知 </a:t>
            </a:r>
            <a:r>
              <a:rPr lang="en-US" altLang="ja-JP" sz="1800" spc="-10" dirty="0">
                <a:solidFill>
                  <a:schemeClr val="tx1"/>
                </a:solidFill>
                <a:latin typeface="Meiryo UI" panose="020B0604030504040204" pitchFamily="50" charset="-128"/>
                <a:ea typeface="Meiryo UI" panose="020B0604030504040204" pitchFamily="50" charset="-128"/>
              </a:rPr>
              <a:t>[</a:t>
            </a:r>
            <a:r>
              <a:rPr lang="ja-JP" altLang="en-US" sz="1800" spc="-10" dirty="0">
                <a:solidFill>
                  <a:schemeClr val="tx1"/>
                </a:solidFill>
                <a:latin typeface="Meiryo UI" panose="020B0604030504040204" pitchFamily="50" charset="-128"/>
                <a:ea typeface="Meiryo UI" panose="020B0604030504040204" pitchFamily="50" charset="-128"/>
              </a:rPr>
              <a:t>派遣社員の審査</a:t>
            </a:r>
            <a:r>
              <a:rPr lang="en-US" altLang="ja-JP" sz="1800" spc="-10" dirty="0">
                <a:solidFill>
                  <a:schemeClr val="tx1"/>
                </a:solidFill>
                <a:latin typeface="Meiryo UI" panose="020B0604030504040204" pitchFamily="50" charset="-128"/>
                <a:ea typeface="Meiryo UI" panose="020B0604030504040204" pitchFamily="50" charset="-128"/>
              </a:rPr>
              <a:t>]</a:t>
            </a:r>
            <a:r>
              <a:rPr lang="ja-JP" altLang="en-US" sz="1800" spc="-10" dirty="0">
                <a:solidFill>
                  <a:schemeClr val="tx1"/>
                </a:solidFill>
                <a:latin typeface="Meiryo UI" panose="020B0604030504040204" pitchFamily="50" charset="-128"/>
                <a:ea typeface="Meiryo UI" panose="020B0604030504040204" pitchFamily="50" charset="-128"/>
              </a:rPr>
              <a:t> と </a:t>
            </a:r>
            <a:r>
              <a:rPr lang="en-US" altLang="ja-JP" sz="1800" spc="-10" dirty="0">
                <a:solidFill>
                  <a:schemeClr val="tx1"/>
                </a:solidFill>
                <a:latin typeface="Meiryo UI" panose="020B0604030504040204" pitchFamily="50" charset="-128"/>
                <a:ea typeface="Meiryo UI" panose="020B0604030504040204" pitchFamily="50" charset="-128"/>
              </a:rPr>
              <a:t>[Fieldglass</a:t>
            </a:r>
            <a:r>
              <a:rPr lang="ja-JP" altLang="en-US" sz="1800" spc="-10" dirty="0">
                <a:solidFill>
                  <a:schemeClr val="tx1"/>
                </a:solidFill>
                <a:latin typeface="Meiryo UI" panose="020B0604030504040204" pitchFamily="50" charset="-128"/>
                <a:ea typeface="Meiryo UI" panose="020B0604030504040204" pitchFamily="50" charset="-128"/>
              </a:rPr>
              <a:t>の登録</a:t>
            </a:r>
            <a:r>
              <a:rPr lang="en-US" altLang="ja-JP" sz="1800" spc="-10" dirty="0">
                <a:solidFill>
                  <a:schemeClr val="tx1"/>
                </a:solidFill>
                <a:latin typeface="Meiryo UI" panose="020B0604030504040204" pitchFamily="50" charset="-128"/>
                <a:ea typeface="Meiryo UI" panose="020B0604030504040204" pitchFamily="50" charset="-128"/>
              </a:rPr>
              <a:t>] </a:t>
            </a:r>
            <a:r>
              <a:rPr lang="ja-JP" altLang="en-US" sz="1800" spc="-10" dirty="0">
                <a:solidFill>
                  <a:schemeClr val="tx1"/>
                </a:solidFill>
                <a:latin typeface="Meiryo UI" panose="020B0604030504040204" pitchFamily="50" charset="-128"/>
                <a:ea typeface="Meiryo UI" panose="020B0604030504040204" pitchFamily="50" charset="-128"/>
              </a:rPr>
              <a:t>について説明を</a:t>
            </a:r>
            <a:r>
              <a:rPr lang="ja-JP" altLang="en-US" sz="1800" spc="-30" dirty="0">
                <a:solidFill>
                  <a:schemeClr val="tx1"/>
                </a:solidFill>
                <a:latin typeface="Meiryo UI" panose="020B0604030504040204" pitchFamily="50" charset="-128"/>
                <a:ea typeface="Meiryo UI" panose="020B0604030504040204" pitchFamily="50" charset="-128"/>
              </a:rPr>
              <a:t>しています。</a:t>
            </a:r>
            <a:endParaRPr lang="en-US" altLang="ja-JP" sz="1800" spc="-30"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100" spc="-20" dirty="0">
                <a:latin typeface="Meiryo UI" panose="020B0604030504040204" pitchFamily="50" charset="-128"/>
                <a:ea typeface="Meiryo UI" panose="020B0604030504040204" pitchFamily="50" charset="-128"/>
              </a:rPr>
              <a:t>注）前項</a:t>
            </a:r>
            <a:r>
              <a:rPr lang="en-US" altLang="ja-JP" sz="1100" spc="-20" dirty="0">
                <a:latin typeface="Meiryo UI" panose="020B0604030504040204" pitchFamily="50" charset="-128"/>
                <a:ea typeface="Meiryo UI" panose="020B0604030504040204" pitchFamily="50" charset="-128"/>
              </a:rPr>
              <a:t>(P.20)</a:t>
            </a:r>
            <a:r>
              <a:rPr lang="ja-JP" altLang="en-US" sz="1100" spc="-20" dirty="0">
                <a:latin typeface="Meiryo UI" panose="020B0604030504040204" pitchFamily="50" charset="-128"/>
                <a:ea typeface="Meiryo UI" panose="020B0604030504040204" pitchFamily="50" charset="-128"/>
              </a:rPr>
              <a:t>にも記載をしておりますが、</a:t>
            </a:r>
            <a:r>
              <a:rPr lang="en-US" altLang="ja-JP" sz="1100" spc="-20" dirty="0">
                <a:latin typeface="Meiryo UI" panose="020B0604030504040204" pitchFamily="50" charset="-128"/>
                <a:ea typeface="Meiryo UI" panose="020B0604030504040204" pitchFamily="50" charset="-128"/>
              </a:rPr>
              <a:t>Fieldglass</a:t>
            </a:r>
            <a:r>
              <a:rPr lang="ja-JP" altLang="en-US" sz="1100" spc="-20" dirty="0">
                <a:latin typeface="Meiryo UI" panose="020B0604030504040204" pitchFamily="50" charset="-128"/>
                <a:ea typeface="Meiryo UI" panose="020B0604030504040204" pitchFamily="50" charset="-128"/>
              </a:rPr>
              <a:t>の登録には期日がありますのでご注意下さい。</a:t>
            </a:r>
            <a:endParaRPr lang="ja-JP" altLang="en-US" sz="1100" spc="-4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9332E17A-3DCC-5AED-FB3D-CFFB46DE1A5D}"/>
              </a:ext>
            </a:extLst>
          </p:cNvPr>
          <p:cNvSpPr txBox="1"/>
          <p:nvPr/>
        </p:nvSpPr>
        <p:spPr>
          <a:xfrm>
            <a:off x="1295400" y="1879015"/>
            <a:ext cx="6096000" cy="646331"/>
          </a:xfrm>
          <a:prstGeom prst="rect">
            <a:avLst/>
          </a:prstGeom>
          <a:noFill/>
        </p:spPr>
        <p:txBody>
          <a:bodyPr wrap="square">
            <a:spAutoFit/>
          </a:bodyPr>
          <a:lstStyle/>
          <a:p>
            <a:r>
              <a:rPr lang="ja-JP" altLang="en-US" sz="1800" spc="-10" dirty="0">
                <a:solidFill>
                  <a:schemeClr val="bg1"/>
                </a:solidFill>
                <a:latin typeface="Meiryo UI" panose="020B0604030504040204" pitchFamily="50" charset="-128"/>
                <a:ea typeface="Meiryo UI" panose="020B0604030504040204" pitchFamily="50" charset="-128"/>
              </a:rPr>
              <a:t>通知 </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派遣社員の審査</a:t>
            </a:r>
            <a:r>
              <a:rPr lang="en-US" altLang="ja-JP" sz="1800" spc="-10" dirty="0">
                <a:solidFill>
                  <a:schemeClr val="bg1"/>
                </a:solidFill>
                <a:latin typeface="Meiryo UI" panose="020B0604030504040204" pitchFamily="50" charset="-128"/>
                <a:ea typeface="Meiryo UI" panose="020B0604030504040204" pitchFamily="50" charset="-128"/>
              </a:rPr>
              <a:t>]</a:t>
            </a:r>
            <a:r>
              <a:rPr lang="ja-JP" altLang="en-US" sz="1800" spc="-10" dirty="0">
                <a:solidFill>
                  <a:schemeClr val="bg1"/>
                </a:solidFill>
                <a:latin typeface="Meiryo UI" panose="020B0604030504040204" pitchFamily="50" charset="-128"/>
                <a:ea typeface="Meiryo UI" panose="020B0604030504040204" pitchFamily="50" charset="-128"/>
              </a:rPr>
              <a:t> と </a:t>
            </a:r>
            <a:r>
              <a:rPr lang="en-US" altLang="ja-JP" sz="1800" spc="-10" dirty="0">
                <a:solidFill>
                  <a:schemeClr val="bg1"/>
                </a:solidFill>
                <a:latin typeface="Meiryo UI" panose="020B0604030504040204" pitchFamily="50" charset="-128"/>
                <a:ea typeface="Meiryo UI" panose="020B0604030504040204" pitchFamily="50" charset="-128"/>
              </a:rPr>
              <a:t>[Fieldglass</a:t>
            </a:r>
            <a:r>
              <a:rPr lang="ja-JP" altLang="en-US" sz="1800" spc="-10" dirty="0">
                <a:solidFill>
                  <a:schemeClr val="bg1"/>
                </a:solidFill>
                <a:latin typeface="Meiryo UI" panose="020B0604030504040204" pitchFamily="50" charset="-128"/>
                <a:ea typeface="Meiryo UI" panose="020B0604030504040204" pitchFamily="50" charset="-128"/>
              </a:rPr>
              <a:t>の登録</a:t>
            </a:r>
            <a:r>
              <a:rPr lang="en-US" altLang="ja-JP" sz="1800" spc="-10" dirty="0">
                <a:solidFill>
                  <a:schemeClr val="bg1"/>
                </a:solidFill>
                <a:latin typeface="Meiryo UI" panose="020B0604030504040204" pitchFamily="50" charset="-128"/>
                <a:ea typeface="Meiryo UI" panose="020B0604030504040204" pitchFamily="50" charset="-128"/>
              </a:rPr>
              <a:t>] </a:t>
            </a:r>
            <a:r>
              <a:rPr lang="ja-JP" altLang="en-US" sz="1800" spc="-10" dirty="0">
                <a:solidFill>
                  <a:schemeClr val="bg1"/>
                </a:solidFill>
                <a:latin typeface="Meiryo UI" panose="020B0604030504040204" pitchFamily="50" charset="-128"/>
                <a:ea typeface="Meiryo UI" panose="020B0604030504040204" pitchFamily="50" charset="-128"/>
              </a:rPr>
              <a:t>について説明を</a:t>
            </a:r>
            <a:r>
              <a:rPr lang="ja-JP" altLang="en-US" sz="1800" spc="-30" dirty="0">
                <a:solidFill>
                  <a:schemeClr val="bg1"/>
                </a:solidFill>
                <a:latin typeface="Meiryo UI" panose="020B0604030504040204" pitchFamily="50" charset="-128"/>
                <a:ea typeface="Meiryo UI" panose="020B0604030504040204" pitchFamily="50" charset="-128"/>
              </a:rPr>
              <a:t>しています。</a:t>
            </a:r>
            <a:endParaRPr lang="ja-JP" altLang="en-US" dirty="0"/>
          </a:p>
        </p:txBody>
      </p:sp>
      <p:sp>
        <p:nvSpPr>
          <p:cNvPr id="17" name="object 13">
            <a:extLst>
              <a:ext uri="{FF2B5EF4-FFF2-40B4-BE49-F238E27FC236}">
                <a16:creationId xmlns:a16="http://schemas.microsoft.com/office/drawing/2014/main" id="{13C8A027-7401-27FD-0133-5BCFE06C9912}"/>
              </a:ext>
            </a:extLst>
          </p:cNvPr>
          <p:cNvSpPr txBox="1"/>
          <p:nvPr/>
        </p:nvSpPr>
        <p:spPr>
          <a:xfrm>
            <a:off x="990600" y="1701823"/>
            <a:ext cx="8382000" cy="1036181"/>
          </a:xfrm>
          <a:prstGeom prst="rect">
            <a:avLst/>
          </a:prstGeom>
        </p:spPr>
        <p:txBody>
          <a:bodyPr vert="horz" wrap="square" lIns="0" tIns="12700" rIns="0" bIns="0" rtlCol="0">
            <a:spAutoFit/>
          </a:bodyPr>
          <a:lstStyle/>
          <a:p>
            <a:pPr marL="12700">
              <a:lnSpc>
                <a:spcPct val="100000"/>
              </a:lnSpc>
              <a:spcBef>
                <a:spcPts val="100"/>
              </a:spcBef>
            </a:pPr>
            <a:r>
              <a:rPr lang="ja-JP" altLang="en-US" sz="1600" spc="-10" dirty="0">
                <a:latin typeface="Meiryo UI"/>
                <a:cs typeface="Meiryo UI"/>
              </a:rPr>
              <a:t>＜説明事項＞</a:t>
            </a:r>
            <a:endParaRPr lang="en-US" altLang="ja-JP" sz="1600" spc="-10" dirty="0">
              <a:latin typeface="Meiryo UI"/>
              <a:cs typeface="Meiryo UI"/>
            </a:endParaRPr>
          </a:p>
          <a:p>
            <a:pPr marL="12700">
              <a:lnSpc>
                <a:spcPct val="100000"/>
              </a:lnSpc>
              <a:spcBef>
                <a:spcPts val="100"/>
              </a:spcBef>
            </a:pPr>
            <a:r>
              <a:rPr lang="ja-JP" altLang="en-US" sz="1600" spc="-10" dirty="0">
                <a:latin typeface="Meiryo UI"/>
                <a:cs typeface="Meiryo UI"/>
              </a:rPr>
              <a:t>　</a:t>
            </a:r>
            <a:r>
              <a:rPr lang="en-US" altLang="ja-JP" sz="1600" spc="-10" dirty="0">
                <a:latin typeface="Meiryo UI"/>
                <a:cs typeface="Meiryo UI"/>
              </a:rPr>
              <a:t>1.</a:t>
            </a:r>
            <a:r>
              <a:rPr lang="ja-JP" altLang="en-US" sz="1600" spc="-10" dirty="0">
                <a:latin typeface="Meiryo UI"/>
                <a:cs typeface="Meiryo UI"/>
              </a:rPr>
              <a:t>　「派遣社員の審査」の受信確認 　　　　 　　　　　　　　　　　 </a:t>
            </a:r>
            <a:r>
              <a:rPr lang="en-US" altLang="ja-JP" sz="1600" spc="-10" dirty="0">
                <a:latin typeface="Meiryo UI"/>
                <a:cs typeface="Meiryo UI"/>
              </a:rPr>
              <a:t>---P.22</a:t>
            </a:r>
            <a:endParaRPr lang="en-US" altLang="ja-JP" sz="1600" dirty="0">
              <a:latin typeface="Meiryo UI"/>
              <a:cs typeface="Meiryo UI"/>
            </a:endParaRPr>
          </a:p>
          <a:p>
            <a:pPr marL="12700">
              <a:lnSpc>
                <a:spcPct val="100000"/>
              </a:lnSpc>
              <a:spcBef>
                <a:spcPts val="100"/>
              </a:spcBef>
            </a:pPr>
            <a:r>
              <a:rPr lang="ja-JP" altLang="en-US" sz="1600" dirty="0">
                <a:latin typeface="Meiryo UI"/>
                <a:cs typeface="Meiryo UI"/>
              </a:rPr>
              <a:t>　</a:t>
            </a:r>
            <a:r>
              <a:rPr lang="en-US" altLang="ja-JP" sz="1600" dirty="0">
                <a:latin typeface="Meiryo UI"/>
                <a:cs typeface="Meiryo UI"/>
              </a:rPr>
              <a:t>2.</a:t>
            </a:r>
            <a:r>
              <a:rPr lang="ja-JP" altLang="en-US" sz="1600" dirty="0">
                <a:latin typeface="Meiryo UI"/>
                <a:cs typeface="Meiryo UI"/>
              </a:rPr>
              <a:t>　「派遣社員の審査」の実施　　　　　　　　　　　　　　　　　　　 </a:t>
            </a:r>
            <a:r>
              <a:rPr lang="en-US" altLang="ja-JP" sz="1600" dirty="0">
                <a:latin typeface="Meiryo UI"/>
                <a:cs typeface="Meiryo UI"/>
              </a:rPr>
              <a:t>---P.23</a:t>
            </a:r>
          </a:p>
          <a:p>
            <a:pPr marL="12700">
              <a:lnSpc>
                <a:spcPct val="100000"/>
              </a:lnSpc>
              <a:spcBef>
                <a:spcPts val="100"/>
              </a:spcBef>
            </a:pPr>
            <a:r>
              <a:rPr lang="ja-JP" altLang="en-US" sz="1600" dirty="0">
                <a:latin typeface="Meiryo UI"/>
                <a:cs typeface="Meiryo UI"/>
              </a:rPr>
              <a:t>　</a:t>
            </a:r>
            <a:r>
              <a:rPr lang="en-US" altLang="ja-JP" sz="1600" dirty="0">
                <a:latin typeface="Meiryo UI"/>
                <a:cs typeface="Meiryo UI"/>
              </a:rPr>
              <a:t>3.</a:t>
            </a:r>
            <a:r>
              <a:rPr lang="ja-JP" altLang="en-US" sz="1600" dirty="0">
                <a:latin typeface="Meiryo UI"/>
                <a:cs typeface="Meiryo UI"/>
              </a:rPr>
              <a:t>　</a:t>
            </a:r>
            <a:r>
              <a:rPr lang="ja-JP" altLang="en-US" sz="1600" spc="-30" dirty="0">
                <a:solidFill>
                  <a:schemeClr val="tx1"/>
                </a:solidFill>
                <a:latin typeface="Meiryo UI" panose="020B0604030504040204" pitchFamily="50" charset="-128"/>
                <a:ea typeface="Meiryo UI" panose="020B0604030504040204" pitchFamily="50" charset="-128"/>
                <a:cs typeface="Meiryo UI"/>
              </a:rPr>
              <a:t>派遣社員の審査と</a:t>
            </a:r>
            <a:r>
              <a:rPr lang="en-US" altLang="ja-JP" sz="1600" spc="-30" dirty="0">
                <a:solidFill>
                  <a:schemeClr val="tx1"/>
                </a:solidFill>
                <a:latin typeface="Meiryo UI" panose="020B0604030504040204" pitchFamily="50" charset="-128"/>
                <a:ea typeface="Meiryo UI" panose="020B0604030504040204" pitchFamily="50" charset="-128"/>
                <a:cs typeface="Meiryo UI"/>
              </a:rPr>
              <a:t>Fieldglass</a:t>
            </a:r>
            <a:r>
              <a:rPr lang="ja-JP" altLang="en-US" sz="1600" spc="-30" dirty="0">
                <a:solidFill>
                  <a:schemeClr val="tx1"/>
                </a:solidFill>
                <a:latin typeface="Meiryo UI" panose="020B0604030504040204" pitchFamily="50" charset="-128"/>
                <a:ea typeface="Meiryo UI" panose="020B0604030504040204" pitchFamily="50" charset="-128"/>
                <a:cs typeface="Meiryo UI"/>
              </a:rPr>
              <a:t>のアカウント作成　　　　　　　　 </a:t>
            </a:r>
            <a:r>
              <a:rPr lang="en-US" altLang="ja-JP" sz="1600" dirty="0">
                <a:latin typeface="Meiryo UI"/>
                <a:cs typeface="Meiryo UI"/>
              </a:rPr>
              <a:t>---P.24-25</a:t>
            </a:r>
          </a:p>
        </p:txBody>
      </p:sp>
      <p:cxnSp>
        <p:nvCxnSpPr>
          <p:cNvPr id="2" name="直線コネクタ 1">
            <a:extLst>
              <a:ext uri="{FF2B5EF4-FFF2-40B4-BE49-F238E27FC236}">
                <a16:creationId xmlns:a16="http://schemas.microsoft.com/office/drawing/2014/main" id="{785C8201-8182-B7F6-62F3-C308F17A09CC}"/>
              </a:ext>
            </a:extLst>
          </p:cNvPr>
          <p:cNvCxnSpPr/>
          <p:nvPr/>
        </p:nvCxnSpPr>
        <p:spPr>
          <a:xfrm>
            <a:off x="590550" y="2842260"/>
            <a:ext cx="10820400" cy="0"/>
          </a:xfrm>
          <a:prstGeom prst="line">
            <a:avLst/>
          </a:prstGeom>
        </p:spPr>
        <p:style>
          <a:lnRef idx="1">
            <a:schemeClr val="dk1"/>
          </a:lnRef>
          <a:fillRef idx="0">
            <a:schemeClr val="dk1"/>
          </a:fillRef>
          <a:effectRef idx="0">
            <a:schemeClr val="dk1"/>
          </a:effectRef>
          <a:fontRef idx="minor">
            <a:schemeClr val="tx1"/>
          </a:fontRef>
        </p:style>
      </p:cxnSp>
      <p:sp>
        <p:nvSpPr>
          <p:cNvPr id="10" name="object 13">
            <a:extLst>
              <a:ext uri="{FF2B5EF4-FFF2-40B4-BE49-F238E27FC236}">
                <a16:creationId xmlns:a16="http://schemas.microsoft.com/office/drawing/2014/main" id="{1578F989-237C-6C56-4938-441C70C21896}"/>
              </a:ext>
            </a:extLst>
          </p:cNvPr>
          <p:cNvSpPr txBox="1"/>
          <p:nvPr/>
        </p:nvSpPr>
        <p:spPr>
          <a:xfrm>
            <a:off x="990600" y="3015059"/>
            <a:ext cx="7787640" cy="548868"/>
          </a:xfrm>
          <a:prstGeom prst="rect">
            <a:avLst/>
          </a:prstGeom>
        </p:spPr>
        <p:txBody>
          <a:bodyPr vert="horz" wrap="square" lIns="0" tIns="12700" rIns="0" bIns="0" rtlCol="0">
            <a:spAutoFit/>
          </a:bodyPr>
          <a:lstStyle/>
          <a:p>
            <a:pPr marL="12700">
              <a:lnSpc>
                <a:spcPct val="100000"/>
              </a:lnSpc>
              <a:spcBef>
                <a:spcPts val="100"/>
              </a:spcBef>
            </a:pPr>
            <a:r>
              <a:rPr lang="en-US" altLang="ja-JP" sz="1600" u="sng" spc="-10" dirty="0">
                <a:latin typeface="Meiryo UI"/>
                <a:cs typeface="Meiryo UI"/>
              </a:rPr>
              <a:t>1.</a:t>
            </a:r>
            <a:r>
              <a:rPr lang="ja-JP" altLang="en-US" sz="1600" u="sng" spc="-10" dirty="0">
                <a:latin typeface="Meiryo UI"/>
                <a:cs typeface="Meiryo UI"/>
              </a:rPr>
              <a:t>　「派遣社員の審査」の受信確認</a:t>
            </a:r>
            <a:endParaRPr lang="en-US" altLang="ja-JP" sz="1600" u="sng" spc="-10" dirty="0">
              <a:latin typeface="Meiryo UI"/>
              <a:cs typeface="Meiryo UI"/>
            </a:endParaRPr>
          </a:p>
          <a:p>
            <a:pPr marL="12700">
              <a:lnSpc>
                <a:spcPct val="100000"/>
              </a:lnSpc>
              <a:spcBef>
                <a:spcPts val="100"/>
              </a:spcBef>
            </a:pPr>
            <a:r>
              <a:rPr lang="ja-JP" altLang="en-US" spc="-10" dirty="0">
                <a:latin typeface="Meiryo UI"/>
                <a:cs typeface="Meiryo UI"/>
              </a:rPr>
              <a:t>　 　</a:t>
            </a:r>
            <a:r>
              <a:rPr lang="ja-JP" altLang="en-US" sz="1200" spc="-10" dirty="0">
                <a:latin typeface="Meiryo UI"/>
                <a:cs typeface="Meiryo UI"/>
              </a:rPr>
              <a:t>キンドリルでアクティベートされた後に</a:t>
            </a:r>
            <a:r>
              <a:rPr lang="en-US" altLang="ja-JP" sz="1200" spc="-10" dirty="0">
                <a:latin typeface="Meiryo UI"/>
                <a:cs typeface="Meiryo UI"/>
              </a:rPr>
              <a:t>Fieldglass</a:t>
            </a:r>
            <a:r>
              <a:rPr lang="ja-JP" altLang="en-US" sz="1200" spc="-10" dirty="0">
                <a:latin typeface="Meiryo UI"/>
                <a:cs typeface="Meiryo UI"/>
              </a:rPr>
              <a:t>で「派遣社員の審査」が可能になったものはこちらから確認ができます。</a:t>
            </a:r>
            <a:endParaRPr lang="ja-JP" altLang="en-US" sz="1200" dirty="0">
              <a:latin typeface="Meiryo UI"/>
              <a:cs typeface="Meiryo UI"/>
            </a:endParaRPr>
          </a:p>
        </p:txBody>
      </p:sp>
      <p:sp>
        <p:nvSpPr>
          <p:cNvPr id="12" name="object 7">
            <a:extLst>
              <a:ext uri="{FF2B5EF4-FFF2-40B4-BE49-F238E27FC236}">
                <a16:creationId xmlns:a16="http://schemas.microsoft.com/office/drawing/2014/main" id="{1A9EFB3D-2553-50C6-A056-7C71CF65738F}"/>
              </a:ext>
            </a:extLst>
          </p:cNvPr>
          <p:cNvSpPr txBox="1"/>
          <p:nvPr/>
        </p:nvSpPr>
        <p:spPr>
          <a:xfrm>
            <a:off x="5029200" y="3802725"/>
            <a:ext cx="6705599" cy="412934"/>
          </a:xfrm>
          <a:prstGeom prst="rect">
            <a:avLst/>
          </a:prstGeom>
        </p:spPr>
        <p:txBody>
          <a:bodyPr vert="horz" wrap="square" lIns="0" tIns="12700" rIns="0" bIns="0" rtlCol="0">
            <a:spAutoFit/>
          </a:bodyPr>
          <a:lstStyle/>
          <a:p>
            <a:pPr>
              <a:buNone/>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対象</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を選択して表示する</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：一覧から選択</a:t>
            </a:r>
            <a:endParaRPr lang="en-US" altLang="ja-JP" sz="1400" dirty="0">
              <a:latin typeface="Meiryo UI" panose="020B0604030504040204" pitchFamily="50" charset="-128"/>
              <a:ea typeface="Meiryo UI" panose="020B0604030504040204" pitchFamily="50" charset="-128"/>
            </a:endParaRPr>
          </a:p>
          <a:p>
            <a:pPr>
              <a:buNone/>
            </a:pPr>
            <a:r>
              <a:rPr lang="ja-JP" altLang="en-US" sz="1200" dirty="0">
                <a:latin typeface="Meiryo UI" panose="020B0604030504040204" pitchFamily="50" charset="-128"/>
                <a:ea typeface="Meiryo UI" panose="020B0604030504040204" pitchFamily="50" charset="-128"/>
              </a:rPr>
              <a:t>左端メニュー </a:t>
            </a:r>
            <a:r>
              <a:rPr lang="en-US" altLang="ja-JP" sz="1200" dirty="0">
                <a:latin typeface="Meiryo UI" panose="020B0604030504040204" pitchFamily="50" charset="-128"/>
                <a:ea typeface="Meiryo UI" panose="020B0604030504040204" pitchFamily="50" charset="-128"/>
              </a:rPr>
              <a:t>[Activity Item] </a:t>
            </a:r>
            <a:r>
              <a:rPr lang="ja-JP" altLang="en-US" sz="1200" dirty="0">
                <a:latin typeface="Meiryo UI" panose="020B0604030504040204" pitchFamily="50" charset="-128"/>
                <a:ea typeface="Meiryo UI" panose="020B0604030504040204" pitchFamily="50" charset="-128"/>
              </a:rPr>
              <a:t> を押下　➡　</a:t>
            </a:r>
            <a:r>
              <a:rPr lang="en-US" altLang="ja-JP" sz="1200" dirty="0">
                <a:latin typeface="Meiryo UI" panose="020B0604030504040204" pitchFamily="50" charset="-128"/>
                <a:ea typeface="Meiryo UI" panose="020B0604030504040204" pitchFamily="50" charset="-128"/>
              </a:rPr>
              <a:t>[Assignment List] </a:t>
            </a:r>
            <a:r>
              <a:rPr lang="ja-JP" altLang="en-US" sz="1200" dirty="0">
                <a:latin typeface="Meiryo UI" panose="020B0604030504040204" pitchFamily="50" charset="-128"/>
                <a:ea typeface="Meiryo UI" panose="020B0604030504040204" pitchFamily="50" charset="-128"/>
              </a:rPr>
              <a:t>から対象</a:t>
            </a:r>
            <a:r>
              <a:rPr lang="en-US" altLang="ja-JP" sz="1200" dirty="0">
                <a:latin typeface="Meiryo UI" panose="020B0604030504040204" pitchFamily="50" charset="-128"/>
                <a:ea typeface="Meiryo UI" panose="020B0604030504040204" pitchFamily="50" charset="-128"/>
              </a:rPr>
              <a:t>ID</a:t>
            </a:r>
            <a:r>
              <a:rPr lang="ja-JP" altLang="en-US" sz="1200" dirty="0">
                <a:latin typeface="Meiryo UI" panose="020B0604030504040204" pitchFamily="50" charset="-128"/>
                <a:ea typeface="Meiryo UI" panose="020B0604030504040204" pitchFamily="50" charset="-128"/>
              </a:rPr>
              <a:t>を押下して詳細を表示させる。</a:t>
            </a:r>
          </a:p>
        </p:txBody>
      </p:sp>
      <p:pic>
        <p:nvPicPr>
          <p:cNvPr id="15" name="object 6">
            <a:extLst>
              <a:ext uri="{FF2B5EF4-FFF2-40B4-BE49-F238E27FC236}">
                <a16:creationId xmlns:a16="http://schemas.microsoft.com/office/drawing/2014/main" id="{2A99A025-A5C4-9D79-0AEF-72794542B955}"/>
              </a:ext>
            </a:extLst>
          </p:cNvPr>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Lst>
          </a:blip>
          <a:srcRect r="46589" b="30682"/>
          <a:stretch/>
        </p:blipFill>
        <p:spPr>
          <a:xfrm>
            <a:off x="1313873" y="3800416"/>
            <a:ext cx="3415862" cy="1987542"/>
          </a:xfrm>
          <a:prstGeom prst="rect">
            <a:avLst/>
          </a:prstGeom>
        </p:spPr>
      </p:pic>
      <p:sp>
        <p:nvSpPr>
          <p:cNvPr id="18" name="正方形/長方形 17">
            <a:extLst>
              <a:ext uri="{FF2B5EF4-FFF2-40B4-BE49-F238E27FC236}">
                <a16:creationId xmlns:a16="http://schemas.microsoft.com/office/drawing/2014/main" id="{8451DEC0-D508-C2ED-1605-07A42781103C}"/>
              </a:ext>
            </a:extLst>
          </p:cNvPr>
          <p:cNvSpPr/>
          <p:nvPr/>
        </p:nvSpPr>
        <p:spPr>
          <a:xfrm>
            <a:off x="1318491" y="4680086"/>
            <a:ext cx="1324932" cy="2282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9" name="コネクタ: カギ線 18">
            <a:extLst>
              <a:ext uri="{FF2B5EF4-FFF2-40B4-BE49-F238E27FC236}">
                <a16:creationId xmlns:a16="http://schemas.microsoft.com/office/drawing/2014/main" id="{150EC94C-CBC7-46FA-A4DD-349D42530BC1}"/>
              </a:ext>
            </a:extLst>
          </p:cNvPr>
          <p:cNvCxnSpPr>
            <a:cxnSpLocks/>
          </p:cNvCxnSpPr>
          <p:nvPr/>
        </p:nvCxnSpPr>
        <p:spPr>
          <a:xfrm flipV="1">
            <a:off x="2643423" y="3909060"/>
            <a:ext cx="2385777" cy="885126"/>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8" name="図 27">
            <a:extLst>
              <a:ext uri="{FF2B5EF4-FFF2-40B4-BE49-F238E27FC236}">
                <a16:creationId xmlns:a16="http://schemas.microsoft.com/office/drawing/2014/main" id="{B9BB78A2-0D4E-2261-43C6-1F31722CE776}"/>
              </a:ext>
            </a:extLst>
          </p:cNvPr>
          <p:cNvPicPr>
            <a:picLocks noChangeAspect="1"/>
          </p:cNvPicPr>
          <p:nvPr/>
        </p:nvPicPr>
        <p:blipFill>
          <a:blip r:embed="rId4"/>
          <a:stretch>
            <a:fillRect/>
          </a:stretch>
        </p:blipFill>
        <p:spPr>
          <a:xfrm>
            <a:off x="5061967" y="4703317"/>
            <a:ext cx="4471417" cy="1434228"/>
          </a:xfrm>
          <a:prstGeom prst="rect">
            <a:avLst/>
          </a:prstGeom>
          <a:ln>
            <a:solidFill>
              <a:schemeClr val="bg1">
                <a:lumMod val="75000"/>
              </a:schemeClr>
            </a:solidFill>
          </a:ln>
        </p:spPr>
      </p:pic>
      <p:sp>
        <p:nvSpPr>
          <p:cNvPr id="29" name="object 7">
            <a:extLst>
              <a:ext uri="{FF2B5EF4-FFF2-40B4-BE49-F238E27FC236}">
                <a16:creationId xmlns:a16="http://schemas.microsoft.com/office/drawing/2014/main" id="{97944AD7-3AE6-5FDC-8F35-002606A393D0}"/>
              </a:ext>
            </a:extLst>
          </p:cNvPr>
          <p:cNvSpPr txBox="1"/>
          <p:nvPr/>
        </p:nvSpPr>
        <p:spPr>
          <a:xfrm>
            <a:off x="5061967" y="4416761"/>
            <a:ext cx="6705599" cy="197490"/>
          </a:xfrm>
          <a:prstGeom prst="rect">
            <a:avLst/>
          </a:prstGeom>
        </p:spPr>
        <p:txBody>
          <a:bodyPr vert="horz" wrap="square" lIns="0" tIns="12700" rIns="0" bIns="0" rtlCol="0">
            <a:spAutoFit/>
          </a:bodyPr>
          <a:lstStyle/>
          <a:p>
            <a:pPr>
              <a:buNone/>
            </a:pPr>
            <a:r>
              <a:rPr lang="en-US" altLang="ja-JP" sz="1200" dirty="0">
                <a:latin typeface="Meiryo UI" panose="020B0604030504040204" pitchFamily="50" charset="-128"/>
                <a:ea typeface="Meiryo UI" panose="020B0604030504040204" pitchFamily="50" charset="-128"/>
              </a:rPr>
              <a:t>[Assignment ID] </a:t>
            </a:r>
            <a:r>
              <a:rPr lang="ja-JP" altLang="en-US" sz="1200" dirty="0">
                <a:latin typeface="Meiryo UI" panose="020B0604030504040204" pitchFamily="50" charset="-128"/>
                <a:ea typeface="Meiryo UI" panose="020B0604030504040204" pitchFamily="50" charset="-128"/>
              </a:rPr>
              <a:t>を表示させ、審査は下記の</a:t>
            </a:r>
            <a:r>
              <a:rPr lang="en-US" altLang="ja-JP" sz="1200" dirty="0">
                <a:latin typeface="Meiryo UI" panose="020B0604030504040204" pitchFamily="50" charset="-128"/>
                <a:ea typeface="Meiryo UI" panose="020B0604030504040204" pitchFamily="50" charset="-128"/>
              </a:rPr>
              <a:t>[Activity Items] </a:t>
            </a:r>
            <a:r>
              <a:rPr lang="ja-JP" altLang="en-US" sz="1200" dirty="0">
                <a:latin typeface="Meiryo UI" panose="020B0604030504040204" pitchFamily="50" charset="-128"/>
                <a:ea typeface="Meiryo UI" panose="020B0604030504040204" pitchFamily="50" charset="-128"/>
              </a:rPr>
              <a:t>のタブで行います。</a:t>
            </a:r>
          </a:p>
        </p:txBody>
      </p:sp>
      <p:sp>
        <p:nvSpPr>
          <p:cNvPr id="30" name="object 14">
            <a:extLst>
              <a:ext uri="{FF2B5EF4-FFF2-40B4-BE49-F238E27FC236}">
                <a16:creationId xmlns:a16="http://schemas.microsoft.com/office/drawing/2014/main" id="{3498F252-5DF2-5225-54F7-0511DF370375}"/>
              </a:ext>
            </a:extLst>
          </p:cNvPr>
          <p:cNvSpPr txBox="1"/>
          <p:nvPr/>
        </p:nvSpPr>
        <p:spPr>
          <a:xfrm>
            <a:off x="5061967" y="6355710"/>
            <a:ext cx="4324348" cy="197490"/>
          </a:xfrm>
          <a:prstGeom prst="rect">
            <a:avLst/>
          </a:prstGeom>
        </p:spPr>
        <p:txBody>
          <a:bodyPr vert="horz" wrap="square" lIns="0" tIns="12700" rIns="0" bIns="0" rtlCol="0">
            <a:spAutoFit/>
          </a:bodyPr>
          <a:lstStyle/>
          <a:p>
            <a:pPr marL="12700">
              <a:lnSpc>
                <a:spcPct val="100000"/>
              </a:lnSpc>
              <a:spcBef>
                <a:spcPts val="1500"/>
              </a:spcBef>
            </a:pPr>
            <a:r>
              <a:rPr lang="ja-JP" altLang="en-US" sz="1200" spc="-25" dirty="0">
                <a:latin typeface="Meiryo UI"/>
                <a:cs typeface="Meiryo UI"/>
              </a:rPr>
              <a:t> 次のページでは </a:t>
            </a:r>
            <a:r>
              <a:rPr lang="en-US" altLang="ja-JP" sz="1200" spc="-25" dirty="0">
                <a:latin typeface="Meiryo UI"/>
                <a:cs typeface="Meiryo UI"/>
              </a:rPr>
              <a:t>[Activity Items] </a:t>
            </a:r>
            <a:r>
              <a:rPr lang="ja-JP" altLang="en-US" sz="1200" spc="-25" dirty="0">
                <a:latin typeface="Meiryo UI"/>
                <a:cs typeface="Meiryo UI"/>
              </a:rPr>
              <a:t>の入力について説明しています。</a:t>
            </a:r>
            <a:endParaRPr lang="en-US" altLang="ja-JP" sz="1200" b="0" i="0" dirty="0">
              <a:solidFill>
                <a:srgbClr val="242424"/>
              </a:solidFill>
              <a:effectLst/>
              <a:latin typeface="Meiryo UI" panose="020B0604030504040204" pitchFamily="50" charset="-128"/>
              <a:ea typeface="Meiryo UI" panose="020B0604030504040204" pitchFamily="50" charset="-128"/>
            </a:endParaRPr>
          </a:p>
        </p:txBody>
      </p:sp>
      <p:pic>
        <p:nvPicPr>
          <p:cNvPr id="3" name="Picture 2" descr="Organizational Logo">
            <a:extLst>
              <a:ext uri="{FF2B5EF4-FFF2-40B4-BE49-F238E27FC236}">
                <a16:creationId xmlns:a16="http://schemas.microsoft.com/office/drawing/2014/main" id="{2AC1AE60-EE7B-1C9C-1E5E-3B0C44926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BD71252-D47F-6A12-13F0-0F543922A488}"/>
              </a:ext>
            </a:extLst>
          </p:cNvPr>
          <p:cNvSpPr>
            <a:spLocks noGrp="1"/>
          </p:cNvSpPr>
          <p:nvPr>
            <p:ph type="sldNum" sz="quarter" idx="7"/>
          </p:nvPr>
        </p:nvSpPr>
        <p:spPr>
          <a:xfrm>
            <a:off x="11353800" y="6377940"/>
            <a:ext cx="533400" cy="342900"/>
          </a:xfrm>
        </p:spPr>
        <p:txBody>
          <a:bodyPr/>
          <a:lstStyle/>
          <a:p>
            <a:fld id="{B6F15528-21DE-4FAA-801E-634DDDAF4B2B}" type="slidenum">
              <a:rPr lang="en-US" altLang="ja-JP" smtClean="0"/>
              <a:t>23</a:t>
            </a:fld>
            <a:endParaRPr lang="ja-JP" altLang="en-US" dirty="0"/>
          </a:p>
        </p:txBody>
      </p:sp>
      <p:sp>
        <p:nvSpPr>
          <p:cNvPr id="4" name="object 3">
            <a:extLst>
              <a:ext uri="{FF2B5EF4-FFF2-40B4-BE49-F238E27FC236}">
                <a16:creationId xmlns:a16="http://schemas.microsoft.com/office/drawing/2014/main" id="{2ABADD7A-2BD3-2C98-05D1-D3F610A3F66D}"/>
              </a:ext>
            </a:extLst>
          </p:cNvPr>
          <p:cNvSpPr txBox="1"/>
          <p:nvPr/>
        </p:nvSpPr>
        <p:spPr>
          <a:xfrm>
            <a:off x="6248400" y="4400823"/>
            <a:ext cx="5540656" cy="628377"/>
          </a:xfrm>
          <a:prstGeom prst="rect">
            <a:avLst/>
          </a:prstGeom>
        </p:spPr>
        <p:txBody>
          <a:bodyPr vert="horz" wrap="square" lIns="0" tIns="12700" rIns="0" bIns="0" rtlCol="0">
            <a:spAutoFit/>
          </a:bodyPr>
          <a:lstStyle/>
          <a:p>
            <a:pPr marL="12700" marR="226695">
              <a:lnSpc>
                <a:spcPct val="100000"/>
              </a:lnSpc>
            </a:pPr>
            <a:r>
              <a:rPr lang="ja-JP" altLang="en-US" sz="1000" dirty="0">
                <a:latin typeface="Meiryo UI" panose="020B0604030504040204" pitchFamily="50" charset="-128"/>
                <a:ea typeface="Meiryo UI" panose="020B0604030504040204" pitchFamily="50" charset="-128"/>
                <a:cs typeface="Meiryo UI"/>
              </a:rPr>
              <a:t>＜英語＞　</a:t>
            </a:r>
            <a:r>
              <a:rPr sz="1000" dirty="0">
                <a:latin typeface="Meiryo UI" panose="020B0604030504040204" pitchFamily="50" charset="-128"/>
                <a:ea typeface="Meiryo UI" panose="020B0604030504040204" pitchFamily="50" charset="-128"/>
                <a:cs typeface="Meiryo UI"/>
              </a:rPr>
              <a:t>Confirm</a:t>
            </a:r>
            <a:r>
              <a:rPr sz="1000" spc="-8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that</a:t>
            </a:r>
            <a:r>
              <a:rPr sz="1000" spc="-6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contractor</a:t>
            </a:r>
            <a:r>
              <a:rPr sz="1000" spc="-6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understands,</a:t>
            </a:r>
            <a:r>
              <a:rPr sz="1000" spc="-80"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accepts</a:t>
            </a:r>
            <a:r>
              <a:rPr sz="1000" spc="-6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and</a:t>
            </a:r>
            <a:r>
              <a:rPr sz="1000" spc="-70"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complies</a:t>
            </a:r>
            <a:r>
              <a:rPr sz="1000" spc="-50"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with</a:t>
            </a:r>
            <a:r>
              <a:rPr sz="1000" spc="-80"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Kyndryl</a:t>
            </a:r>
            <a:r>
              <a:rPr sz="1000" spc="-7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Contractor</a:t>
            </a:r>
            <a:r>
              <a:rPr sz="1000" spc="-6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Code</a:t>
            </a:r>
            <a:r>
              <a:rPr sz="1000" spc="-7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of</a:t>
            </a:r>
            <a:r>
              <a:rPr sz="1000" spc="-70" dirty="0">
                <a:latin typeface="Meiryo UI" panose="020B0604030504040204" pitchFamily="50" charset="-128"/>
                <a:ea typeface="Meiryo UI" panose="020B0604030504040204" pitchFamily="50" charset="-128"/>
                <a:cs typeface="Meiryo UI"/>
              </a:rPr>
              <a:t> </a:t>
            </a:r>
            <a:r>
              <a:rPr sz="1000" spc="-10" dirty="0">
                <a:latin typeface="Meiryo UI" panose="020B0604030504040204" pitchFamily="50" charset="-128"/>
                <a:ea typeface="Meiryo UI" panose="020B0604030504040204" pitchFamily="50" charset="-128"/>
                <a:cs typeface="Meiryo UI"/>
              </a:rPr>
              <a:t>Conduct </a:t>
            </a:r>
            <a:r>
              <a:rPr sz="1000" dirty="0">
                <a:latin typeface="Meiryo UI" panose="020B0604030504040204" pitchFamily="50" charset="-128"/>
                <a:ea typeface="Meiryo UI" panose="020B0604030504040204" pitchFamily="50" charset="-128"/>
                <a:cs typeface="Meiryo UI"/>
              </a:rPr>
              <a:t>and</a:t>
            </a:r>
            <a:r>
              <a:rPr sz="1000" spc="-40"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an</a:t>
            </a:r>
            <a:r>
              <a:rPr sz="1000" spc="-4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evidence</a:t>
            </a:r>
            <a:r>
              <a:rPr sz="1000" spc="-5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of</a:t>
            </a:r>
            <a:r>
              <a:rPr sz="1000" spc="-45" dirty="0">
                <a:latin typeface="Meiryo UI" panose="020B0604030504040204" pitchFamily="50" charset="-128"/>
                <a:ea typeface="Meiryo UI" panose="020B0604030504040204" pitchFamily="50" charset="-128"/>
                <a:cs typeface="Meiryo UI"/>
              </a:rPr>
              <a:t> </a:t>
            </a:r>
            <a:r>
              <a:rPr sz="1000" spc="-10" dirty="0">
                <a:latin typeface="Meiryo UI" panose="020B0604030504040204" pitchFamily="50" charset="-128"/>
                <a:ea typeface="Meiryo UI" panose="020B0604030504040204" pitchFamily="50" charset="-128"/>
                <a:cs typeface="Meiryo UI"/>
              </a:rPr>
              <a:t>contractors</a:t>
            </a:r>
            <a:r>
              <a:rPr sz="1000" spc="-4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consent</a:t>
            </a:r>
            <a:r>
              <a:rPr sz="1000" spc="-45"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has</a:t>
            </a:r>
            <a:r>
              <a:rPr sz="1000" spc="-30" dirty="0">
                <a:latin typeface="Meiryo UI" panose="020B0604030504040204" pitchFamily="50" charset="-128"/>
                <a:ea typeface="Meiryo UI" panose="020B0604030504040204" pitchFamily="50" charset="-128"/>
                <a:cs typeface="Meiryo UI"/>
              </a:rPr>
              <a:t> </a:t>
            </a:r>
            <a:r>
              <a:rPr sz="1000" dirty="0">
                <a:latin typeface="Meiryo UI" panose="020B0604030504040204" pitchFamily="50" charset="-128"/>
                <a:ea typeface="Meiryo UI" panose="020B0604030504040204" pitchFamily="50" charset="-128"/>
                <a:cs typeface="Meiryo UI"/>
              </a:rPr>
              <a:t>been</a:t>
            </a:r>
            <a:r>
              <a:rPr sz="1000" spc="-55" dirty="0">
                <a:latin typeface="Meiryo UI" panose="020B0604030504040204" pitchFamily="50" charset="-128"/>
                <a:ea typeface="Meiryo UI" panose="020B0604030504040204" pitchFamily="50" charset="-128"/>
                <a:cs typeface="Meiryo UI"/>
              </a:rPr>
              <a:t> </a:t>
            </a:r>
            <a:r>
              <a:rPr sz="1000" spc="-10" dirty="0">
                <a:latin typeface="Meiryo UI" panose="020B0604030504040204" pitchFamily="50" charset="-128"/>
                <a:ea typeface="Meiryo UI" panose="020B0604030504040204" pitchFamily="50" charset="-128"/>
                <a:cs typeface="Meiryo UI"/>
              </a:rPr>
              <a:t>retained</a:t>
            </a:r>
            <a:endParaRPr sz="1000" dirty="0">
              <a:latin typeface="Meiryo UI" panose="020B0604030504040204" pitchFamily="50" charset="-128"/>
              <a:ea typeface="Meiryo UI" panose="020B0604030504040204" pitchFamily="50" charset="-128"/>
              <a:cs typeface="Meiryo UI"/>
            </a:endParaRPr>
          </a:p>
          <a:p>
            <a:pPr marL="12700">
              <a:lnSpc>
                <a:spcPct val="100000"/>
              </a:lnSpc>
            </a:pPr>
            <a:r>
              <a:rPr lang="ja-JP" altLang="en-US" sz="1000" spc="-30" dirty="0">
                <a:latin typeface="Meiryo UI" panose="020B0604030504040204" pitchFamily="50" charset="-128"/>
                <a:ea typeface="Meiryo UI" panose="020B0604030504040204" pitchFamily="50" charset="-128"/>
                <a:cs typeface="Meiryo UI"/>
              </a:rPr>
              <a:t>＜日本語＞　</a:t>
            </a:r>
            <a:r>
              <a:rPr sz="1000" spc="-30" dirty="0" err="1">
                <a:latin typeface="Meiryo UI" panose="020B0604030504040204" pitchFamily="50" charset="-128"/>
                <a:ea typeface="Meiryo UI" panose="020B0604030504040204" pitchFamily="50" charset="-128"/>
                <a:cs typeface="Meiryo UI"/>
              </a:rPr>
              <a:t>派遣社員</a:t>
            </a:r>
            <a:r>
              <a:rPr lang="ja-JP" altLang="en-US" sz="1000" spc="-30" dirty="0">
                <a:latin typeface="Meiryo UI" panose="020B0604030504040204" pitchFamily="50" charset="-128"/>
                <a:ea typeface="Meiryo UI" panose="020B0604030504040204" pitchFamily="50" charset="-128"/>
                <a:cs typeface="Meiryo UI"/>
              </a:rPr>
              <a:t>がキンドリル</a:t>
            </a:r>
            <a:r>
              <a:rPr sz="1000" spc="-35" dirty="0" err="1">
                <a:latin typeface="Meiryo UI" panose="020B0604030504040204" pitchFamily="50" charset="-128"/>
                <a:ea typeface="Meiryo UI" panose="020B0604030504040204" pitchFamily="50" charset="-128"/>
                <a:cs typeface="Meiryo UI"/>
              </a:rPr>
              <a:t>の行動規範を理解、受諾、遵守し、派遣社員からの同意の証拠が保持されていることを確認します</a:t>
            </a:r>
            <a:r>
              <a:rPr sz="1000" spc="-35" dirty="0">
                <a:latin typeface="Meiryo UI" panose="020B0604030504040204" pitchFamily="50" charset="-128"/>
                <a:ea typeface="Meiryo UI" panose="020B0604030504040204" pitchFamily="50" charset="-128"/>
                <a:cs typeface="Meiryo UI"/>
              </a:rPr>
              <a:t>。</a:t>
            </a:r>
            <a:endParaRPr sz="1000" dirty="0">
              <a:latin typeface="Meiryo UI" panose="020B0604030504040204" pitchFamily="50" charset="-128"/>
              <a:ea typeface="Meiryo UI" panose="020B0604030504040204" pitchFamily="50" charset="-128"/>
              <a:cs typeface="Meiryo UI"/>
            </a:endParaRPr>
          </a:p>
        </p:txBody>
      </p:sp>
      <p:sp>
        <p:nvSpPr>
          <p:cNvPr id="9" name="object 2">
            <a:extLst>
              <a:ext uri="{FF2B5EF4-FFF2-40B4-BE49-F238E27FC236}">
                <a16:creationId xmlns:a16="http://schemas.microsoft.com/office/drawing/2014/main" id="{77EF1F71-6DE3-57DB-BD7D-D83FF5B9C821}"/>
              </a:ext>
            </a:extLst>
          </p:cNvPr>
          <p:cNvSpPr txBox="1">
            <a:spLocks/>
          </p:cNvSpPr>
          <p:nvPr/>
        </p:nvSpPr>
        <p:spPr>
          <a:xfrm>
            <a:off x="228599" y="42436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Step3.</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派遣社員の審査と</a:t>
            </a:r>
            <a:r>
              <a:rPr lang="en-US" altLang="ja-JP" sz="2400" spc="-30" dirty="0">
                <a:solidFill>
                  <a:schemeClr val="bg1"/>
                </a:solidFill>
                <a:latin typeface="Meiryo UI" panose="020B0604030504040204" pitchFamily="50" charset="-128"/>
                <a:ea typeface="Meiryo UI" panose="020B0604030504040204" pitchFamily="50" charset="-128"/>
                <a:cs typeface="Meiryo UI"/>
              </a:rPr>
              <a:t>Fieldglass</a:t>
            </a:r>
            <a:r>
              <a:rPr lang="ja-JP" altLang="en-US" sz="2400" spc="-30" dirty="0">
                <a:solidFill>
                  <a:schemeClr val="bg1"/>
                </a:solidFill>
                <a:latin typeface="Meiryo UI" panose="020B0604030504040204" pitchFamily="50" charset="-128"/>
                <a:ea typeface="Meiryo UI" panose="020B0604030504040204" pitchFamily="50" charset="-128"/>
                <a:cs typeface="Meiryo UI"/>
              </a:rPr>
              <a:t>の登録</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2" name="object 3">
            <a:extLst>
              <a:ext uri="{FF2B5EF4-FFF2-40B4-BE49-F238E27FC236}">
                <a16:creationId xmlns:a16="http://schemas.microsoft.com/office/drawing/2014/main" id="{DA576DC9-1633-5C51-7F6F-6ABDAB3344E6}"/>
              </a:ext>
            </a:extLst>
          </p:cNvPr>
          <p:cNvSpPr txBox="1"/>
          <p:nvPr/>
        </p:nvSpPr>
        <p:spPr>
          <a:xfrm>
            <a:off x="6248400" y="2648223"/>
            <a:ext cx="5867400" cy="1243930"/>
          </a:xfrm>
          <a:prstGeom prst="rect">
            <a:avLst/>
          </a:prstGeom>
        </p:spPr>
        <p:txBody>
          <a:bodyPr vert="horz" wrap="square" lIns="0" tIns="12700" rIns="0" bIns="0" rtlCol="0">
            <a:spAutoFit/>
          </a:bodyPr>
          <a:lstStyle/>
          <a:p>
            <a:pPr marL="12700" marR="351790">
              <a:lnSpc>
                <a:spcPct val="100000"/>
              </a:lnSpc>
            </a:pPr>
            <a:r>
              <a:rPr lang="ja-JP" altLang="en-US" sz="1000" dirty="0">
                <a:latin typeface="Meiryo UI"/>
                <a:cs typeface="Meiryo UI"/>
              </a:rPr>
              <a:t>＜英語＞　</a:t>
            </a:r>
            <a:r>
              <a:rPr sz="1000" dirty="0">
                <a:latin typeface="Meiryo UI"/>
                <a:cs typeface="Meiryo UI"/>
              </a:rPr>
              <a:t>Confirm</a:t>
            </a:r>
            <a:r>
              <a:rPr sz="1000" spc="-60" dirty="0">
                <a:latin typeface="Meiryo UI"/>
                <a:cs typeface="Meiryo UI"/>
              </a:rPr>
              <a:t> </a:t>
            </a:r>
            <a:r>
              <a:rPr sz="1000" dirty="0">
                <a:latin typeface="Meiryo UI"/>
                <a:cs typeface="Meiryo UI"/>
              </a:rPr>
              <a:t>that</a:t>
            </a:r>
            <a:r>
              <a:rPr sz="1000" spc="-45" dirty="0">
                <a:latin typeface="Meiryo UI"/>
                <a:cs typeface="Meiryo UI"/>
              </a:rPr>
              <a:t> </a:t>
            </a:r>
            <a:r>
              <a:rPr sz="1000" dirty="0">
                <a:latin typeface="Meiryo UI"/>
                <a:cs typeface="Meiryo UI"/>
              </a:rPr>
              <a:t>criminal</a:t>
            </a:r>
            <a:r>
              <a:rPr sz="1000" spc="-45" dirty="0">
                <a:latin typeface="Meiryo UI"/>
                <a:cs typeface="Meiryo UI"/>
              </a:rPr>
              <a:t> </a:t>
            </a:r>
            <a:r>
              <a:rPr sz="1000" dirty="0">
                <a:latin typeface="Meiryo UI"/>
                <a:cs typeface="Meiryo UI"/>
              </a:rPr>
              <a:t>background</a:t>
            </a:r>
            <a:r>
              <a:rPr sz="1000" spc="-50" dirty="0">
                <a:latin typeface="Meiryo UI"/>
                <a:cs typeface="Meiryo UI"/>
              </a:rPr>
              <a:t> </a:t>
            </a:r>
            <a:r>
              <a:rPr sz="1000" dirty="0">
                <a:latin typeface="Meiryo UI"/>
                <a:cs typeface="Meiryo UI"/>
              </a:rPr>
              <a:t>or</a:t>
            </a:r>
            <a:r>
              <a:rPr sz="1000" spc="-55" dirty="0">
                <a:latin typeface="Meiryo UI"/>
                <a:cs typeface="Meiryo UI"/>
              </a:rPr>
              <a:t> </a:t>
            </a:r>
            <a:r>
              <a:rPr sz="1000" dirty="0">
                <a:latin typeface="Meiryo UI"/>
                <a:cs typeface="Meiryo UI"/>
              </a:rPr>
              <a:t>other</a:t>
            </a:r>
            <a:r>
              <a:rPr sz="1000" spc="-65" dirty="0">
                <a:latin typeface="Meiryo UI"/>
                <a:cs typeface="Meiryo UI"/>
              </a:rPr>
              <a:t> </a:t>
            </a:r>
            <a:r>
              <a:rPr sz="1000" dirty="0">
                <a:latin typeface="Meiryo UI"/>
                <a:cs typeface="Meiryo UI"/>
              </a:rPr>
              <a:t>checks</a:t>
            </a:r>
            <a:r>
              <a:rPr sz="1000" spc="-65" dirty="0">
                <a:latin typeface="Meiryo UI"/>
                <a:cs typeface="Meiryo UI"/>
              </a:rPr>
              <a:t> </a:t>
            </a:r>
            <a:r>
              <a:rPr sz="1000" dirty="0">
                <a:latin typeface="Meiryo UI"/>
                <a:cs typeface="Meiryo UI"/>
              </a:rPr>
              <a:t>on</a:t>
            </a:r>
            <a:r>
              <a:rPr sz="1000" spc="-55" dirty="0">
                <a:latin typeface="Meiryo UI"/>
                <a:cs typeface="Meiryo UI"/>
              </a:rPr>
              <a:t> </a:t>
            </a:r>
            <a:r>
              <a:rPr sz="1000" dirty="0">
                <a:latin typeface="Meiryo UI"/>
                <a:cs typeface="Meiryo UI"/>
              </a:rPr>
              <a:t>the</a:t>
            </a:r>
            <a:r>
              <a:rPr sz="1000" spc="-50" dirty="0">
                <a:latin typeface="Meiryo UI"/>
                <a:cs typeface="Meiryo UI"/>
              </a:rPr>
              <a:t> </a:t>
            </a:r>
            <a:r>
              <a:rPr sz="1000" dirty="0">
                <a:latin typeface="Meiryo UI"/>
                <a:cs typeface="Meiryo UI"/>
              </a:rPr>
              <a:t>contractor</a:t>
            </a:r>
            <a:r>
              <a:rPr sz="1000" spc="-55" dirty="0">
                <a:latin typeface="Meiryo UI"/>
                <a:cs typeface="Meiryo UI"/>
              </a:rPr>
              <a:t> </a:t>
            </a:r>
            <a:r>
              <a:rPr sz="1000" dirty="0">
                <a:latin typeface="Meiryo UI"/>
                <a:cs typeface="Meiryo UI"/>
              </a:rPr>
              <a:t>were</a:t>
            </a:r>
            <a:r>
              <a:rPr sz="1000" spc="-65" dirty="0">
                <a:latin typeface="Meiryo UI"/>
                <a:cs typeface="Meiryo UI"/>
              </a:rPr>
              <a:t> </a:t>
            </a:r>
            <a:r>
              <a:rPr sz="1000" dirty="0">
                <a:latin typeface="Meiryo UI"/>
                <a:cs typeface="Meiryo UI"/>
              </a:rPr>
              <a:t>conducted</a:t>
            </a:r>
            <a:r>
              <a:rPr sz="1000" spc="-45" dirty="0">
                <a:latin typeface="Meiryo UI"/>
                <a:cs typeface="Meiryo UI"/>
              </a:rPr>
              <a:t> </a:t>
            </a:r>
            <a:r>
              <a:rPr sz="1000" dirty="0">
                <a:latin typeface="Meiryo UI"/>
                <a:cs typeface="Meiryo UI"/>
              </a:rPr>
              <a:t>or</a:t>
            </a:r>
            <a:r>
              <a:rPr sz="1000" spc="-55" dirty="0">
                <a:latin typeface="Meiryo UI"/>
                <a:cs typeface="Meiryo UI"/>
              </a:rPr>
              <a:t> </a:t>
            </a:r>
            <a:r>
              <a:rPr sz="1000" spc="-10" dirty="0">
                <a:latin typeface="Meiryo UI"/>
                <a:cs typeface="Meiryo UI"/>
              </a:rPr>
              <a:t>otherwise </a:t>
            </a:r>
            <a:r>
              <a:rPr sz="1000" dirty="0">
                <a:latin typeface="Meiryo UI"/>
                <a:cs typeface="Meiryo UI"/>
              </a:rPr>
              <a:t>obtained</a:t>
            </a:r>
            <a:r>
              <a:rPr sz="1000" spc="-25" dirty="0">
                <a:latin typeface="Meiryo UI"/>
                <a:cs typeface="Meiryo UI"/>
              </a:rPr>
              <a:t> </a:t>
            </a:r>
            <a:r>
              <a:rPr sz="1000" dirty="0">
                <a:latin typeface="Meiryo UI"/>
                <a:cs typeface="Meiryo UI"/>
              </a:rPr>
              <a:t>as</a:t>
            </a:r>
            <a:r>
              <a:rPr sz="1000" spc="-30" dirty="0">
                <a:latin typeface="Meiryo UI"/>
                <a:cs typeface="Meiryo UI"/>
              </a:rPr>
              <a:t> </a:t>
            </a:r>
            <a:r>
              <a:rPr sz="1000" dirty="0">
                <a:latin typeface="Meiryo UI"/>
                <a:cs typeface="Meiryo UI"/>
              </a:rPr>
              <a:t>agreed</a:t>
            </a:r>
            <a:r>
              <a:rPr sz="1000" spc="-50" dirty="0">
                <a:latin typeface="Meiryo UI"/>
                <a:cs typeface="Meiryo UI"/>
              </a:rPr>
              <a:t> </a:t>
            </a:r>
            <a:r>
              <a:rPr sz="1000" dirty="0">
                <a:latin typeface="Meiryo UI"/>
                <a:cs typeface="Meiryo UI"/>
              </a:rPr>
              <a:t>in</a:t>
            </a:r>
            <a:r>
              <a:rPr sz="1000" spc="-30" dirty="0">
                <a:latin typeface="Meiryo UI"/>
                <a:cs typeface="Meiryo UI"/>
              </a:rPr>
              <a:t> </a:t>
            </a:r>
            <a:r>
              <a:rPr sz="1000" dirty="0">
                <a:latin typeface="Meiryo UI"/>
                <a:cs typeface="Meiryo UI"/>
              </a:rPr>
              <a:t>the</a:t>
            </a:r>
            <a:r>
              <a:rPr sz="1000" spc="-50" dirty="0">
                <a:latin typeface="Meiryo UI"/>
                <a:cs typeface="Meiryo UI"/>
              </a:rPr>
              <a:t> </a:t>
            </a:r>
            <a:r>
              <a:rPr sz="1000" dirty="0">
                <a:latin typeface="Meiryo UI"/>
                <a:cs typeface="Meiryo UI"/>
              </a:rPr>
              <a:t>frame</a:t>
            </a:r>
            <a:r>
              <a:rPr sz="1000" spc="-45" dirty="0">
                <a:latin typeface="Meiryo UI"/>
                <a:cs typeface="Meiryo UI"/>
              </a:rPr>
              <a:t> </a:t>
            </a:r>
            <a:r>
              <a:rPr sz="1000" dirty="0">
                <a:latin typeface="Meiryo UI"/>
                <a:cs typeface="Meiryo UI"/>
              </a:rPr>
              <a:t>agreement</a:t>
            </a:r>
            <a:r>
              <a:rPr sz="1000" spc="-65" dirty="0">
                <a:latin typeface="Meiryo UI"/>
                <a:cs typeface="Meiryo UI"/>
              </a:rPr>
              <a:t> </a:t>
            </a:r>
            <a:r>
              <a:rPr sz="1000" dirty="0">
                <a:latin typeface="Meiryo UI"/>
                <a:cs typeface="Meiryo UI"/>
              </a:rPr>
              <a:t>and</a:t>
            </a:r>
            <a:r>
              <a:rPr sz="1000" spc="-30" dirty="0">
                <a:latin typeface="Meiryo UI"/>
                <a:cs typeface="Meiryo UI"/>
              </a:rPr>
              <a:t> </a:t>
            </a:r>
            <a:r>
              <a:rPr sz="1000" dirty="0">
                <a:latin typeface="Meiryo UI"/>
                <a:cs typeface="Meiryo UI"/>
              </a:rPr>
              <a:t>an</a:t>
            </a:r>
            <a:r>
              <a:rPr sz="1000" spc="-40" dirty="0">
                <a:latin typeface="Meiryo UI"/>
                <a:cs typeface="Meiryo UI"/>
              </a:rPr>
              <a:t> </a:t>
            </a:r>
            <a:r>
              <a:rPr sz="1000" dirty="0">
                <a:latin typeface="Meiryo UI"/>
                <a:cs typeface="Meiryo UI"/>
              </a:rPr>
              <a:t>evidence</a:t>
            </a:r>
            <a:r>
              <a:rPr sz="1000" spc="-45" dirty="0">
                <a:latin typeface="Meiryo UI"/>
                <a:cs typeface="Meiryo UI"/>
              </a:rPr>
              <a:t> </a:t>
            </a:r>
            <a:r>
              <a:rPr sz="1000" dirty="0">
                <a:latin typeface="Meiryo UI"/>
                <a:cs typeface="Meiryo UI"/>
              </a:rPr>
              <a:t>of</a:t>
            </a:r>
            <a:r>
              <a:rPr sz="1000" spc="-45" dirty="0">
                <a:latin typeface="Meiryo UI"/>
                <a:cs typeface="Meiryo UI"/>
              </a:rPr>
              <a:t> </a:t>
            </a:r>
            <a:r>
              <a:rPr sz="1000" dirty="0">
                <a:latin typeface="Meiryo UI"/>
                <a:cs typeface="Meiryo UI"/>
              </a:rPr>
              <a:t>the</a:t>
            </a:r>
            <a:r>
              <a:rPr sz="1000" spc="-35" dirty="0">
                <a:latin typeface="Meiryo UI"/>
                <a:cs typeface="Meiryo UI"/>
              </a:rPr>
              <a:t> </a:t>
            </a:r>
            <a:r>
              <a:rPr sz="1000" dirty="0">
                <a:latin typeface="Meiryo UI"/>
                <a:cs typeface="Meiryo UI"/>
              </a:rPr>
              <a:t>performed</a:t>
            </a:r>
            <a:r>
              <a:rPr sz="1000" spc="-45" dirty="0">
                <a:latin typeface="Meiryo UI"/>
                <a:cs typeface="Meiryo UI"/>
              </a:rPr>
              <a:t> </a:t>
            </a:r>
            <a:r>
              <a:rPr sz="1000" dirty="0">
                <a:latin typeface="Meiryo UI"/>
                <a:cs typeface="Meiryo UI"/>
              </a:rPr>
              <a:t>checks</a:t>
            </a:r>
            <a:r>
              <a:rPr sz="1000" spc="-55" dirty="0">
                <a:latin typeface="Meiryo UI"/>
                <a:cs typeface="Meiryo UI"/>
              </a:rPr>
              <a:t> </a:t>
            </a:r>
            <a:r>
              <a:rPr sz="1000" dirty="0">
                <a:latin typeface="Meiryo UI"/>
                <a:cs typeface="Meiryo UI"/>
              </a:rPr>
              <a:t>has</a:t>
            </a:r>
            <a:r>
              <a:rPr sz="1000" spc="-35" dirty="0">
                <a:latin typeface="Meiryo UI"/>
                <a:cs typeface="Meiryo UI"/>
              </a:rPr>
              <a:t> </a:t>
            </a:r>
            <a:r>
              <a:rPr sz="1000" spc="-20" dirty="0">
                <a:latin typeface="Meiryo UI"/>
                <a:cs typeface="Meiryo UI"/>
              </a:rPr>
              <a:t>been </a:t>
            </a:r>
            <a:r>
              <a:rPr sz="1000" dirty="0">
                <a:latin typeface="Meiryo UI"/>
                <a:cs typeface="Meiryo UI"/>
              </a:rPr>
              <a:t>retained</a:t>
            </a:r>
            <a:r>
              <a:rPr sz="1000" spc="-50" dirty="0">
                <a:latin typeface="Meiryo UI"/>
                <a:cs typeface="Meiryo UI"/>
              </a:rPr>
              <a:t> </a:t>
            </a:r>
            <a:r>
              <a:rPr sz="1000" dirty="0">
                <a:latin typeface="Meiryo UI"/>
                <a:cs typeface="Meiryo UI"/>
              </a:rPr>
              <a:t>to</a:t>
            </a:r>
            <a:r>
              <a:rPr sz="1000" spc="-45" dirty="0">
                <a:latin typeface="Meiryo UI"/>
                <a:cs typeface="Meiryo UI"/>
              </a:rPr>
              <a:t> </a:t>
            </a:r>
            <a:r>
              <a:rPr sz="1000" dirty="0">
                <a:latin typeface="Meiryo UI"/>
                <a:cs typeface="Meiryo UI"/>
              </a:rPr>
              <a:t>the</a:t>
            </a:r>
            <a:r>
              <a:rPr sz="1000" spc="-45" dirty="0">
                <a:latin typeface="Meiryo UI"/>
                <a:cs typeface="Meiryo UI"/>
              </a:rPr>
              <a:t> </a:t>
            </a:r>
            <a:r>
              <a:rPr sz="1000" dirty="0">
                <a:latin typeface="Meiryo UI"/>
                <a:cs typeface="Meiryo UI"/>
              </a:rPr>
              <a:t>extent</a:t>
            </a:r>
            <a:r>
              <a:rPr sz="1000" spc="-55" dirty="0">
                <a:latin typeface="Meiryo UI"/>
                <a:cs typeface="Meiryo UI"/>
              </a:rPr>
              <a:t> </a:t>
            </a:r>
            <a:r>
              <a:rPr sz="1000" dirty="0">
                <a:latin typeface="Meiryo UI"/>
                <a:cs typeface="Meiryo UI"/>
              </a:rPr>
              <a:t>permitted</a:t>
            </a:r>
            <a:r>
              <a:rPr sz="1000" spc="-40" dirty="0">
                <a:latin typeface="Meiryo UI"/>
                <a:cs typeface="Meiryo UI"/>
              </a:rPr>
              <a:t> </a:t>
            </a:r>
            <a:r>
              <a:rPr sz="1000" dirty="0">
                <a:latin typeface="Meiryo UI"/>
                <a:cs typeface="Meiryo UI"/>
              </a:rPr>
              <a:t>by</a:t>
            </a:r>
            <a:r>
              <a:rPr sz="1000" spc="-50" dirty="0">
                <a:latin typeface="Meiryo UI"/>
                <a:cs typeface="Meiryo UI"/>
              </a:rPr>
              <a:t> </a:t>
            </a:r>
            <a:r>
              <a:rPr sz="1000" dirty="0">
                <a:latin typeface="Meiryo UI"/>
                <a:cs typeface="Meiryo UI"/>
              </a:rPr>
              <a:t>law.</a:t>
            </a:r>
            <a:r>
              <a:rPr sz="1000" spc="-45" dirty="0">
                <a:latin typeface="Meiryo UI"/>
                <a:cs typeface="Meiryo UI"/>
              </a:rPr>
              <a:t> </a:t>
            </a:r>
            <a:r>
              <a:rPr sz="1000" dirty="0">
                <a:latin typeface="Meiryo UI"/>
                <a:cs typeface="Meiryo UI"/>
              </a:rPr>
              <a:t>(If</a:t>
            </a:r>
            <a:r>
              <a:rPr sz="1000" spc="-45" dirty="0">
                <a:latin typeface="Meiryo UI"/>
                <a:cs typeface="Meiryo UI"/>
              </a:rPr>
              <a:t> </a:t>
            </a:r>
            <a:r>
              <a:rPr sz="1000" dirty="0">
                <a:latin typeface="Meiryo UI"/>
                <a:cs typeface="Meiryo UI"/>
              </a:rPr>
              <a:t>background</a:t>
            </a:r>
            <a:r>
              <a:rPr sz="1000" spc="-55" dirty="0">
                <a:latin typeface="Meiryo UI"/>
                <a:cs typeface="Meiryo UI"/>
              </a:rPr>
              <a:t> </a:t>
            </a:r>
            <a:r>
              <a:rPr sz="1000" dirty="0">
                <a:latin typeface="Meiryo UI"/>
                <a:cs typeface="Meiryo UI"/>
              </a:rPr>
              <a:t>check</a:t>
            </a:r>
            <a:r>
              <a:rPr sz="1000" spc="-55" dirty="0">
                <a:latin typeface="Meiryo UI"/>
                <a:cs typeface="Meiryo UI"/>
              </a:rPr>
              <a:t> </a:t>
            </a:r>
            <a:r>
              <a:rPr sz="1000" dirty="0">
                <a:latin typeface="Meiryo UI"/>
                <a:cs typeface="Meiryo UI"/>
              </a:rPr>
              <a:t>has</a:t>
            </a:r>
            <a:r>
              <a:rPr sz="1000" spc="-45" dirty="0">
                <a:latin typeface="Meiryo UI"/>
                <a:cs typeface="Meiryo UI"/>
              </a:rPr>
              <a:t> </a:t>
            </a:r>
            <a:r>
              <a:rPr sz="1000" dirty="0">
                <a:latin typeface="Meiryo UI"/>
                <a:cs typeface="Meiryo UI"/>
              </a:rPr>
              <a:t>positive</a:t>
            </a:r>
            <a:r>
              <a:rPr sz="1000" spc="-40" dirty="0">
                <a:latin typeface="Meiryo UI"/>
                <a:cs typeface="Meiryo UI"/>
              </a:rPr>
              <a:t> </a:t>
            </a:r>
            <a:r>
              <a:rPr sz="1000" dirty="0">
                <a:latin typeface="Meiryo UI"/>
                <a:cs typeface="Meiryo UI"/>
              </a:rPr>
              <a:t>result,</a:t>
            </a:r>
            <a:r>
              <a:rPr sz="1000" spc="-45" dirty="0">
                <a:latin typeface="Meiryo UI"/>
                <a:cs typeface="Meiryo UI"/>
              </a:rPr>
              <a:t> </a:t>
            </a:r>
            <a:r>
              <a:rPr sz="1000" dirty="0">
                <a:latin typeface="Meiryo UI"/>
                <a:cs typeface="Meiryo UI"/>
              </a:rPr>
              <a:t>supplier</a:t>
            </a:r>
            <a:r>
              <a:rPr sz="1000" spc="-40" dirty="0">
                <a:latin typeface="Meiryo UI"/>
                <a:cs typeface="Meiryo UI"/>
              </a:rPr>
              <a:t> </a:t>
            </a:r>
            <a:r>
              <a:rPr sz="1000" dirty="0">
                <a:latin typeface="Meiryo UI"/>
                <a:cs typeface="Meiryo UI"/>
              </a:rPr>
              <a:t>must</a:t>
            </a:r>
            <a:r>
              <a:rPr sz="1000" spc="-45" dirty="0">
                <a:latin typeface="Meiryo UI"/>
                <a:cs typeface="Meiryo UI"/>
              </a:rPr>
              <a:t> </a:t>
            </a:r>
            <a:r>
              <a:rPr sz="1000" spc="-25" dirty="0">
                <a:latin typeface="Meiryo UI"/>
                <a:cs typeface="Meiryo UI"/>
              </a:rPr>
              <a:t>not </a:t>
            </a:r>
            <a:r>
              <a:rPr sz="1000" dirty="0">
                <a:latin typeface="Meiryo UI"/>
                <a:cs typeface="Meiryo UI"/>
              </a:rPr>
              <a:t>use</a:t>
            </a:r>
            <a:r>
              <a:rPr sz="1000" spc="-55" dirty="0">
                <a:latin typeface="Meiryo UI"/>
                <a:cs typeface="Meiryo UI"/>
              </a:rPr>
              <a:t> </a:t>
            </a:r>
            <a:r>
              <a:rPr sz="1000" dirty="0">
                <a:latin typeface="Meiryo UI"/>
                <a:cs typeface="Meiryo UI"/>
              </a:rPr>
              <a:t>contractor</a:t>
            </a:r>
            <a:r>
              <a:rPr sz="1000" spc="-35" dirty="0">
                <a:latin typeface="Meiryo UI"/>
                <a:cs typeface="Meiryo UI"/>
              </a:rPr>
              <a:t> </a:t>
            </a:r>
            <a:r>
              <a:rPr sz="1000" dirty="0">
                <a:latin typeface="Meiryo UI"/>
                <a:cs typeface="Meiryo UI"/>
              </a:rPr>
              <a:t>for</a:t>
            </a:r>
            <a:r>
              <a:rPr sz="1000" spc="-40" dirty="0">
                <a:latin typeface="Meiryo UI"/>
                <a:cs typeface="Meiryo UI"/>
              </a:rPr>
              <a:t> </a:t>
            </a:r>
            <a:r>
              <a:rPr sz="1000" dirty="0">
                <a:latin typeface="Meiryo UI"/>
                <a:cs typeface="Meiryo UI"/>
              </a:rPr>
              <a:t>Kyndryl</a:t>
            </a:r>
            <a:r>
              <a:rPr sz="1000" spc="-45" dirty="0">
                <a:latin typeface="Meiryo UI"/>
                <a:cs typeface="Meiryo UI"/>
              </a:rPr>
              <a:t> </a:t>
            </a:r>
            <a:r>
              <a:rPr sz="1000" dirty="0">
                <a:latin typeface="Meiryo UI"/>
                <a:cs typeface="Meiryo UI"/>
              </a:rPr>
              <a:t>engagement</a:t>
            </a:r>
            <a:r>
              <a:rPr sz="1000" spc="-75" dirty="0">
                <a:latin typeface="Meiryo UI"/>
                <a:cs typeface="Meiryo UI"/>
              </a:rPr>
              <a:t> </a:t>
            </a:r>
            <a:r>
              <a:rPr sz="1000" dirty="0">
                <a:latin typeface="Meiryo UI"/>
                <a:cs typeface="Meiryo UI"/>
              </a:rPr>
              <a:t>and</a:t>
            </a:r>
            <a:r>
              <a:rPr sz="1000" spc="-35" dirty="0">
                <a:latin typeface="Meiryo UI"/>
                <a:cs typeface="Meiryo UI"/>
              </a:rPr>
              <a:t> </a:t>
            </a:r>
            <a:r>
              <a:rPr sz="1000" dirty="0">
                <a:latin typeface="Meiryo UI"/>
                <a:cs typeface="Meiryo UI"/>
              </a:rPr>
              <a:t>has</a:t>
            </a:r>
            <a:r>
              <a:rPr sz="1000" spc="-35" dirty="0">
                <a:latin typeface="Meiryo UI"/>
                <a:cs typeface="Meiryo UI"/>
              </a:rPr>
              <a:t> </a:t>
            </a:r>
            <a:r>
              <a:rPr sz="1000" dirty="0">
                <a:latin typeface="Meiryo UI"/>
                <a:cs typeface="Meiryo UI"/>
              </a:rPr>
              <a:t>to</a:t>
            </a:r>
            <a:r>
              <a:rPr sz="1000" spc="-35" dirty="0">
                <a:latin typeface="Meiryo UI"/>
                <a:cs typeface="Meiryo UI"/>
              </a:rPr>
              <a:t> </a:t>
            </a:r>
            <a:r>
              <a:rPr sz="1000" dirty="0">
                <a:latin typeface="Meiryo UI"/>
                <a:cs typeface="Meiryo UI"/>
              </a:rPr>
              <a:t>find</a:t>
            </a:r>
            <a:r>
              <a:rPr sz="1000" spc="-35" dirty="0">
                <a:latin typeface="Meiryo UI"/>
                <a:cs typeface="Meiryo UI"/>
              </a:rPr>
              <a:t> </a:t>
            </a:r>
            <a:r>
              <a:rPr sz="1000" dirty="0">
                <a:latin typeface="Meiryo UI"/>
                <a:cs typeface="Meiryo UI"/>
              </a:rPr>
              <a:t>the</a:t>
            </a:r>
            <a:r>
              <a:rPr sz="1000" spc="-40" dirty="0">
                <a:latin typeface="Meiryo UI"/>
                <a:cs typeface="Meiryo UI"/>
              </a:rPr>
              <a:t> </a:t>
            </a:r>
            <a:r>
              <a:rPr sz="1000" spc="-10" dirty="0">
                <a:latin typeface="Meiryo UI"/>
                <a:cs typeface="Meiryo UI"/>
              </a:rPr>
              <a:t>alternative.</a:t>
            </a:r>
            <a:endParaRPr sz="1000" dirty="0">
              <a:latin typeface="Meiryo UI"/>
              <a:cs typeface="Meiryo UI"/>
            </a:endParaRPr>
          </a:p>
          <a:p>
            <a:pPr marL="12700" marR="44450">
              <a:lnSpc>
                <a:spcPct val="100000"/>
              </a:lnSpc>
            </a:pPr>
            <a:r>
              <a:rPr lang="ja-JP" altLang="en-US" sz="1000" spc="-25" dirty="0">
                <a:latin typeface="Meiryo UI"/>
                <a:cs typeface="Meiryo UI"/>
              </a:rPr>
              <a:t>＜日本語＞　</a:t>
            </a:r>
            <a:r>
              <a:rPr sz="1000" spc="-25" dirty="0">
                <a:latin typeface="Meiryo UI"/>
                <a:cs typeface="Meiryo UI"/>
              </a:rPr>
              <a:t>派遣社員の犯罪歴またはその他のチェックがフレーム契約で合意されたとおりに実施またはその他の方法で取得され、実行されたチェックの証拠が法律で許可されている範囲で保持されていることを確認します。(</a:t>
            </a:r>
            <a:r>
              <a:rPr sz="1000" spc="-25" dirty="0" err="1">
                <a:latin typeface="Meiryo UI"/>
                <a:cs typeface="Meiryo UI"/>
              </a:rPr>
              <a:t>身元調査の結果問題がある場合、派遣会社は</a:t>
            </a:r>
            <a:r>
              <a:rPr sz="1000" dirty="0">
                <a:latin typeface="Meiryo UI"/>
                <a:cs typeface="Meiryo UI"/>
              </a:rPr>
              <a:t> </a:t>
            </a:r>
            <a:r>
              <a:rPr lang="ja-JP" altLang="en-US" sz="1000" dirty="0">
                <a:latin typeface="Meiryo UI"/>
                <a:cs typeface="Meiryo UI"/>
              </a:rPr>
              <a:t>キンドリル</a:t>
            </a:r>
            <a:r>
              <a:rPr sz="1000" spc="-25" dirty="0" err="1">
                <a:latin typeface="Meiryo UI"/>
                <a:cs typeface="Meiryo UI"/>
              </a:rPr>
              <a:t>との契約に派遣社員を</a:t>
            </a:r>
            <a:r>
              <a:rPr lang="ja-JP" altLang="en-US" sz="1000" spc="-25" dirty="0">
                <a:latin typeface="Meiryo UI"/>
                <a:cs typeface="Meiryo UI"/>
              </a:rPr>
              <a:t>従事させて</a:t>
            </a:r>
            <a:r>
              <a:rPr sz="1000" spc="-25" dirty="0" err="1">
                <a:latin typeface="Meiryo UI"/>
                <a:cs typeface="Meiryo UI"/>
              </a:rPr>
              <a:t>はならず代替案を見つける必要があります</a:t>
            </a:r>
            <a:r>
              <a:rPr sz="1000" spc="-25" dirty="0">
                <a:latin typeface="Meiryo UI"/>
                <a:cs typeface="Meiryo UI"/>
              </a:rPr>
              <a:t>）</a:t>
            </a:r>
            <a:endParaRPr sz="1000" dirty="0">
              <a:latin typeface="Meiryo UI"/>
              <a:cs typeface="Meiryo UI"/>
            </a:endParaRPr>
          </a:p>
        </p:txBody>
      </p:sp>
      <p:sp>
        <p:nvSpPr>
          <p:cNvPr id="8" name="object 3">
            <a:extLst>
              <a:ext uri="{FF2B5EF4-FFF2-40B4-BE49-F238E27FC236}">
                <a16:creationId xmlns:a16="http://schemas.microsoft.com/office/drawing/2014/main" id="{5A86CDD2-AF10-4255-1375-65877B04129B}"/>
              </a:ext>
            </a:extLst>
          </p:cNvPr>
          <p:cNvSpPr txBox="1"/>
          <p:nvPr/>
        </p:nvSpPr>
        <p:spPr>
          <a:xfrm>
            <a:off x="6248399" y="5543823"/>
            <a:ext cx="5791199" cy="628377"/>
          </a:xfrm>
          <a:prstGeom prst="rect">
            <a:avLst/>
          </a:prstGeom>
        </p:spPr>
        <p:txBody>
          <a:bodyPr vert="horz" wrap="square" lIns="0" tIns="12700" rIns="0" bIns="0" rtlCol="0">
            <a:spAutoFit/>
          </a:bodyPr>
          <a:lstStyle/>
          <a:p>
            <a:pPr marL="12700" marR="5080">
              <a:lnSpc>
                <a:spcPct val="100000"/>
              </a:lnSpc>
            </a:pPr>
            <a:r>
              <a:rPr lang="ja-JP" altLang="en-US" sz="1000" dirty="0">
                <a:latin typeface="Meiryo UI"/>
                <a:cs typeface="Meiryo UI"/>
              </a:rPr>
              <a:t>＜英語＞　</a:t>
            </a:r>
            <a:r>
              <a:rPr lang="en-US" sz="1000" dirty="0">
                <a:latin typeface="Meiryo UI"/>
                <a:cs typeface="Meiryo UI"/>
              </a:rPr>
              <a:t>Confirm</a:t>
            </a:r>
            <a:r>
              <a:rPr lang="en-US" sz="1000" spc="-60" dirty="0">
                <a:latin typeface="Meiryo UI"/>
                <a:cs typeface="Meiryo UI"/>
              </a:rPr>
              <a:t> </a:t>
            </a:r>
            <a:r>
              <a:rPr lang="en-US" sz="1000" dirty="0">
                <a:latin typeface="Meiryo UI"/>
                <a:cs typeface="Meiryo UI"/>
              </a:rPr>
              <a:t>that</a:t>
            </a:r>
            <a:r>
              <a:rPr lang="en-US" sz="1000" spc="-40" dirty="0">
                <a:latin typeface="Meiryo UI"/>
                <a:cs typeface="Meiryo UI"/>
              </a:rPr>
              <a:t> </a:t>
            </a:r>
            <a:r>
              <a:rPr lang="en-US" sz="1000" dirty="0">
                <a:latin typeface="Meiryo UI"/>
                <a:cs typeface="Meiryo UI"/>
              </a:rPr>
              <a:t>contractor</a:t>
            </a:r>
            <a:r>
              <a:rPr lang="en-US" sz="1000" spc="-40" dirty="0">
                <a:latin typeface="Meiryo UI"/>
                <a:cs typeface="Meiryo UI"/>
              </a:rPr>
              <a:t> </a:t>
            </a:r>
            <a:r>
              <a:rPr lang="en-US" sz="1000" dirty="0">
                <a:latin typeface="Meiryo UI"/>
                <a:cs typeface="Meiryo UI"/>
              </a:rPr>
              <a:t>is</a:t>
            </a:r>
            <a:r>
              <a:rPr lang="en-US" sz="1000" spc="-45" dirty="0">
                <a:latin typeface="Meiryo UI"/>
                <a:cs typeface="Meiryo UI"/>
              </a:rPr>
              <a:t> </a:t>
            </a:r>
            <a:r>
              <a:rPr lang="en-US" sz="1000" dirty="0">
                <a:latin typeface="Meiryo UI"/>
                <a:cs typeface="Meiryo UI"/>
              </a:rPr>
              <a:t>not</a:t>
            </a:r>
            <a:r>
              <a:rPr lang="en-US" sz="1000" spc="-50" dirty="0">
                <a:latin typeface="Meiryo UI"/>
                <a:cs typeface="Meiryo UI"/>
              </a:rPr>
              <a:t> </a:t>
            </a:r>
            <a:r>
              <a:rPr lang="en-US" sz="1000" dirty="0">
                <a:latin typeface="Meiryo UI"/>
                <a:cs typeface="Meiryo UI"/>
              </a:rPr>
              <a:t>citizen</a:t>
            </a:r>
            <a:r>
              <a:rPr lang="en-US" sz="1000" spc="-35" dirty="0">
                <a:latin typeface="Meiryo UI"/>
                <a:cs typeface="Meiryo UI"/>
              </a:rPr>
              <a:t> </a:t>
            </a:r>
            <a:r>
              <a:rPr lang="en-US" sz="1000" dirty="0">
                <a:latin typeface="Meiryo UI"/>
                <a:cs typeface="Meiryo UI"/>
              </a:rPr>
              <a:t>of</a:t>
            </a:r>
            <a:r>
              <a:rPr lang="en-US" sz="1000" spc="-55" dirty="0">
                <a:latin typeface="Meiryo UI"/>
                <a:cs typeface="Meiryo UI"/>
              </a:rPr>
              <a:t> </a:t>
            </a:r>
            <a:r>
              <a:rPr lang="en-US" sz="1000" dirty="0">
                <a:latin typeface="Meiryo UI"/>
                <a:cs typeface="Meiryo UI"/>
              </a:rPr>
              <a:t>listed</a:t>
            </a:r>
            <a:r>
              <a:rPr lang="en-US" sz="1000" spc="-45" dirty="0">
                <a:latin typeface="Meiryo UI"/>
                <a:cs typeface="Meiryo UI"/>
              </a:rPr>
              <a:t> </a:t>
            </a:r>
            <a:r>
              <a:rPr lang="en-US" sz="1000" dirty="0">
                <a:latin typeface="Meiryo UI"/>
                <a:cs typeface="Meiryo UI"/>
              </a:rPr>
              <a:t>embargoed</a:t>
            </a:r>
            <a:r>
              <a:rPr lang="en-US" sz="1000" spc="-55" dirty="0">
                <a:latin typeface="Meiryo UI"/>
                <a:cs typeface="Meiryo UI"/>
              </a:rPr>
              <a:t> </a:t>
            </a:r>
            <a:r>
              <a:rPr lang="en-US" sz="1000" dirty="0">
                <a:latin typeface="Meiryo UI"/>
                <a:cs typeface="Meiryo UI"/>
              </a:rPr>
              <a:t>countries</a:t>
            </a:r>
            <a:r>
              <a:rPr lang="en-US" sz="1000" spc="-45" dirty="0">
                <a:latin typeface="Meiryo UI"/>
                <a:cs typeface="Meiryo UI"/>
              </a:rPr>
              <a:t> </a:t>
            </a:r>
            <a:r>
              <a:rPr lang="en-US" sz="1000" dirty="0">
                <a:latin typeface="Meiryo UI"/>
                <a:cs typeface="Meiryo UI"/>
              </a:rPr>
              <a:t>or</a:t>
            </a:r>
            <a:r>
              <a:rPr lang="en-US" sz="1000" spc="-55" dirty="0">
                <a:latin typeface="Meiryo UI"/>
                <a:cs typeface="Meiryo UI"/>
              </a:rPr>
              <a:t> </a:t>
            </a:r>
            <a:r>
              <a:rPr lang="en-US" sz="1000" dirty="0">
                <a:latin typeface="Meiryo UI"/>
                <a:cs typeface="Meiryo UI"/>
              </a:rPr>
              <a:t>working</a:t>
            </a:r>
            <a:r>
              <a:rPr lang="en-US" sz="1000" spc="-50" dirty="0">
                <a:latin typeface="Meiryo UI"/>
                <a:cs typeface="Meiryo UI"/>
              </a:rPr>
              <a:t> </a:t>
            </a:r>
            <a:r>
              <a:rPr lang="en-US" sz="1000" dirty="0">
                <a:latin typeface="Meiryo UI"/>
                <a:cs typeface="Meiryo UI"/>
              </a:rPr>
              <a:t>from</a:t>
            </a:r>
            <a:r>
              <a:rPr lang="en-US" sz="1000" spc="-65" dirty="0">
                <a:latin typeface="Meiryo UI"/>
                <a:cs typeface="Meiryo UI"/>
              </a:rPr>
              <a:t> </a:t>
            </a:r>
            <a:r>
              <a:rPr lang="en-US" sz="1000" dirty="0">
                <a:latin typeface="Meiryo UI"/>
                <a:cs typeface="Meiryo UI"/>
              </a:rPr>
              <a:t>there</a:t>
            </a:r>
            <a:r>
              <a:rPr lang="en-US" sz="1000" spc="-60" dirty="0">
                <a:latin typeface="Meiryo UI"/>
                <a:cs typeface="Meiryo UI"/>
              </a:rPr>
              <a:t> </a:t>
            </a:r>
            <a:r>
              <a:rPr lang="en-US" sz="1000" dirty="0">
                <a:latin typeface="Meiryo UI"/>
                <a:cs typeface="Meiryo UI"/>
              </a:rPr>
              <a:t>as</a:t>
            </a:r>
            <a:r>
              <a:rPr lang="en-US" sz="1000" spc="-50" dirty="0">
                <a:latin typeface="Meiryo UI"/>
                <a:cs typeface="Meiryo UI"/>
              </a:rPr>
              <a:t> </a:t>
            </a:r>
            <a:r>
              <a:rPr lang="en-US" sz="1000" dirty="0">
                <a:latin typeface="Meiryo UI"/>
                <a:cs typeface="Meiryo UI"/>
              </a:rPr>
              <a:t>agreed</a:t>
            </a:r>
            <a:r>
              <a:rPr lang="en-US" sz="1000" spc="-55" dirty="0">
                <a:latin typeface="Meiryo UI"/>
                <a:cs typeface="Meiryo UI"/>
              </a:rPr>
              <a:t> </a:t>
            </a:r>
            <a:r>
              <a:rPr lang="en-US" sz="1000" spc="-25" dirty="0">
                <a:latin typeface="Meiryo UI"/>
                <a:cs typeface="Meiryo UI"/>
              </a:rPr>
              <a:t>in </a:t>
            </a:r>
            <a:r>
              <a:rPr lang="en-US" sz="1000" dirty="0">
                <a:latin typeface="Meiryo UI"/>
                <a:cs typeface="Meiryo UI"/>
              </a:rPr>
              <a:t>the</a:t>
            </a:r>
            <a:r>
              <a:rPr lang="en-US" sz="1000" spc="-50" dirty="0">
                <a:latin typeface="Meiryo UI"/>
                <a:cs typeface="Meiryo UI"/>
              </a:rPr>
              <a:t> </a:t>
            </a:r>
            <a:r>
              <a:rPr lang="en-US" sz="1000" dirty="0">
                <a:latin typeface="Meiryo UI"/>
                <a:cs typeface="Meiryo UI"/>
              </a:rPr>
              <a:t>frame</a:t>
            </a:r>
            <a:r>
              <a:rPr lang="en-US" sz="1000" spc="-30" dirty="0">
                <a:latin typeface="Meiryo UI"/>
                <a:cs typeface="Meiryo UI"/>
              </a:rPr>
              <a:t> </a:t>
            </a:r>
            <a:r>
              <a:rPr lang="en-US" sz="1000" dirty="0">
                <a:latin typeface="Meiryo UI"/>
                <a:cs typeface="Meiryo UI"/>
              </a:rPr>
              <a:t>agreement</a:t>
            </a:r>
            <a:r>
              <a:rPr lang="en-US" sz="1000" spc="-75" dirty="0">
                <a:latin typeface="Meiryo UI"/>
                <a:cs typeface="Meiryo UI"/>
              </a:rPr>
              <a:t> </a:t>
            </a:r>
            <a:r>
              <a:rPr lang="en-US" sz="1000" dirty="0">
                <a:latin typeface="Meiryo UI"/>
                <a:cs typeface="Meiryo UI"/>
              </a:rPr>
              <a:t>and</a:t>
            </a:r>
            <a:r>
              <a:rPr lang="en-US" sz="1000" spc="-25" dirty="0">
                <a:latin typeface="Meiryo UI"/>
                <a:cs typeface="Meiryo UI"/>
              </a:rPr>
              <a:t> </a:t>
            </a:r>
            <a:r>
              <a:rPr lang="en-US" sz="1000" dirty="0">
                <a:latin typeface="Meiryo UI"/>
                <a:cs typeface="Meiryo UI"/>
              </a:rPr>
              <a:t>an</a:t>
            </a:r>
            <a:r>
              <a:rPr lang="en-US" sz="1000" spc="-30" dirty="0">
                <a:latin typeface="Meiryo UI"/>
                <a:cs typeface="Meiryo UI"/>
              </a:rPr>
              <a:t> </a:t>
            </a:r>
            <a:r>
              <a:rPr lang="en-US" sz="1000" dirty="0">
                <a:latin typeface="Meiryo UI"/>
                <a:cs typeface="Meiryo UI"/>
              </a:rPr>
              <a:t>evidence</a:t>
            </a:r>
            <a:r>
              <a:rPr lang="en-US" sz="1000" spc="-55" dirty="0">
                <a:latin typeface="Meiryo UI"/>
                <a:cs typeface="Meiryo UI"/>
              </a:rPr>
              <a:t> </a:t>
            </a:r>
            <a:r>
              <a:rPr lang="en-US" sz="1000" dirty="0">
                <a:latin typeface="Meiryo UI"/>
                <a:cs typeface="Meiryo UI"/>
              </a:rPr>
              <a:t>of</a:t>
            </a:r>
            <a:r>
              <a:rPr lang="en-US" sz="1000" spc="-40" dirty="0">
                <a:latin typeface="Meiryo UI"/>
                <a:cs typeface="Meiryo UI"/>
              </a:rPr>
              <a:t> </a:t>
            </a:r>
            <a:r>
              <a:rPr lang="en-US" sz="1000" dirty="0">
                <a:latin typeface="Meiryo UI"/>
                <a:cs typeface="Meiryo UI"/>
              </a:rPr>
              <a:t>this</a:t>
            </a:r>
            <a:r>
              <a:rPr lang="en-US" sz="1000" spc="-35" dirty="0">
                <a:latin typeface="Meiryo UI"/>
                <a:cs typeface="Meiryo UI"/>
              </a:rPr>
              <a:t> </a:t>
            </a:r>
            <a:r>
              <a:rPr lang="en-US" sz="1000" dirty="0">
                <a:latin typeface="Meiryo UI"/>
                <a:cs typeface="Meiryo UI"/>
              </a:rPr>
              <a:t>check</a:t>
            </a:r>
            <a:r>
              <a:rPr lang="en-US" sz="1000" spc="-45" dirty="0">
                <a:latin typeface="Meiryo UI"/>
                <a:cs typeface="Meiryo UI"/>
              </a:rPr>
              <a:t> </a:t>
            </a:r>
            <a:r>
              <a:rPr lang="en-US" sz="1000" dirty="0">
                <a:latin typeface="Meiryo UI"/>
                <a:cs typeface="Meiryo UI"/>
              </a:rPr>
              <a:t>has</a:t>
            </a:r>
            <a:r>
              <a:rPr lang="en-US" sz="1000" spc="-35" dirty="0">
                <a:latin typeface="Meiryo UI"/>
                <a:cs typeface="Meiryo UI"/>
              </a:rPr>
              <a:t> </a:t>
            </a:r>
            <a:r>
              <a:rPr lang="en-US" sz="1000" dirty="0">
                <a:latin typeface="Meiryo UI"/>
                <a:cs typeface="Meiryo UI"/>
              </a:rPr>
              <a:t>been</a:t>
            </a:r>
            <a:r>
              <a:rPr lang="en-US" sz="1000" spc="-40" dirty="0">
                <a:latin typeface="Meiryo UI"/>
                <a:cs typeface="Meiryo UI"/>
              </a:rPr>
              <a:t> </a:t>
            </a:r>
            <a:r>
              <a:rPr lang="en-US" sz="1000" spc="-10" dirty="0">
                <a:latin typeface="Meiryo UI"/>
                <a:cs typeface="Meiryo UI"/>
              </a:rPr>
              <a:t>retained.</a:t>
            </a:r>
            <a:endParaRPr lang="en-US" sz="1000" dirty="0">
              <a:latin typeface="Meiryo UI"/>
              <a:cs typeface="Meiryo UI"/>
            </a:endParaRPr>
          </a:p>
          <a:p>
            <a:pPr marL="12700" marR="152400">
              <a:lnSpc>
                <a:spcPct val="100000"/>
              </a:lnSpc>
            </a:pPr>
            <a:r>
              <a:rPr lang="ja-JP" altLang="en-US" sz="1000" spc="-25" dirty="0">
                <a:latin typeface="Meiryo UI"/>
                <a:cs typeface="Meiryo UI"/>
              </a:rPr>
              <a:t>＜日本語＞　派遣社員がリストされた禁輸国の市民ではなく、フレーム契約で合意されたようにそこから働いていないこと、およびこのチェックの証拠が保持されていることを確認します。</a:t>
            </a:r>
            <a:endParaRPr lang="ja-JP" altLang="en-US" sz="1000" dirty="0">
              <a:latin typeface="Meiryo UI"/>
              <a:cs typeface="Meiryo UI"/>
            </a:endParaRPr>
          </a:p>
        </p:txBody>
      </p:sp>
      <p:sp>
        <p:nvSpPr>
          <p:cNvPr id="18" name="object 13">
            <a:extLst>
              <a:ext uri="{FF2B5EF4-FFF2-40B4-BE49-F238E27FC236}">
                <a16:creationId xmlns:a16="http://schemas.microsoft.com/office/drawing/2014/main" id="{E785BDF4-5D13-8992-349D-FE97F098506E}"/>
              </a:ext>
            </a:extLst>
          </p:cNvPr>
          <p:cNvSpPr txBox="1"/>
          <p:nvPr/>
        </p:nvSpPr>
        <p:spPr>
          <a:xfrm>
            <a:off x="5486400" y="838200"/>
            <a:ext cx="6629400" cy="851515"/>
          </a:xfrm>
          <a:prstGeom prst="rect">
            <a:avLst/>
          </a:prstGeom>
        </p:spPr>
        <p:txBody>
          <a:bodyPr vert="horz" wrap="square" lIns="0" tIns="12700" rIns="0" bIns="0" rtlCol="0">
            <a:spAutoFit/>
          </a:bodyPr>
          <a:lstStyle/>
          <a:p>
            <a:pPr marL="12700">
              <a:lnSpc>
                <a:spcPct val="100000"/>
              </a:lnSpc>
              <a:spcBef>
                <a:spcPts val="100"/>
              </a:spcBef>
            </a:pPr>
            <a:r>
              <a:rPr lang="en-US" altLang="ja-JP" sz="1600" u="sng" spc="-10" dirty="0">
                <a:latin typeface="Meiryo UI"/>
                <a:cs typeface="Meiryo UI"/>
              </a:rPr>
              <a:t>2.</a:t>
            </a:r>
            <a:r>
              <a:rPr lang="ja-JP" altLang="en-US" sz="1600" u="sng" spc="-10" dirty="0">
                <a:latin typeface="Meiryo UI"/>
                <a:cs typeface="Meiryo UI"/>
              </a:rPr>
              <a:t>　「派遣社員の審査」の実施</a:t>
            </a:r>
            <a:endParaRPr lang="en-US" altLang="ja-JP" sz="1600" u="sng" spc="-10" dirty="0">
              <a:latin typeface="Meiryo UI"/>
              <a:cs typeface="Meiryo UI"/>
            </a:endParaRPr>
          </a:p>
          <a:p>
            <a:pPr marL="12700">
              <a:lnSpc>
                <a:spcPct val="100000"/>
              </a:lnSpc>
              <a:spcBef>
                <a:spcPts val="100"/>
              </a:spcBef>
            </a:pPr>
            <a:r>
              <a:rPr lang="ja-JP" altLang="en-US" sz="1200" spc="-10" dirty="0">
                <a:latin typeface="Meiryo UI"/>
                <a:cs typeface="Meiryo UI"/>
              </a:rPr>
              <a:t>　 </a:t>
            </a:r>
            <a:r>
              <a:rPr lang="ja-JP" altLang="en-US" sz="1200" spc="-30" dirty="0">
                <a:latin typeface="Meiryo UI"/>
                <a:cs typeface="Meiryo UI"/>
              </a:rPr>
              <a:t>作業オーダーが</a:t>
            </a:r>
            <a:r>
              <a:rPr lang="en-US" altLang="ja-JP" sz="1200" spc="-20" dirty="0">
                <a:latin typeface="Meiryo UI"/>
                <a:cs typeface="Meiryo UI"/>
              </a:rPr>
              <a:t>Activate</a:t>
            </a:r>
            <a:r>
              <a:rPr lang="ja-JP" altLang="en-US" sz="1200" spc="-30" dirty="0">
                <a:latin typeface="Meiryo UI"/>
                <a:cs typeface="Meiryo UI"/>
              </a:rPr>
              <a:t>された後、派遣会社は候</a:t>
            </a:r>
            <a:r>
              <a:rPr lang="ja-JP" altLang="en-US" sz="1200" spc="-10" dirty="0">
                <a:latin typeface="Meiryo UI"/>
                <a:cs typeface="Meiryo UI"/>
              </a:rPr>
              <a:t>補者に以下の</a:t>
            </a:r>
            <a:r>
              <a:rPr lang="en-US" altLang="ja-JP" sz="1200" spc="-10" dirty="0">
                <a:latin typeface="Meiryo UI"/>
                <a:cs typeface="Meiryo UI"/>
              </a:rPr>
              <a:t>3</a:t>
            </a:r>
            <a:r>
              <a:rPr lang="ja-JP" altLang="en-US" sz="1200" spc="-10" dirty="0">
                <a:latin typeface="Meiryo UI"/>
                <a:cs typeface="Meiryo UI"/>
              </a:rPr>
              <a:t>項目の審査を実施し、</a:t>
            </a:r>
            <a:endParaRPr lang="en-US" altLang="ja-JP" sz="1200" spc="-10" dirty="0">
              <a:latin typeface="Meiryo UI"/>
              <a:cs typeface="Meiryo UI"/>
            </a:endParaRPr>
          </a:p>
          <a:p>
            <a:pPr marL="12700">
              <a:lnSpc>
                <a:spcPct val="100000"/>
              </a:lnSpc>
              <a:spcBef>
                <a:spcPts val="100"/>
              </a:spcBef>
            </a:pPr>
            <a:r>
              <a:rPr lang="ja-JP" altLang="en-US" sz="1200" spc="-10" dirty="0">
                <a:latin typeface="Meiryo UI"/>
                <a:cs typeface="Meiryo UI"/>
              </a:rPr>
              <a:t>　 確認の結果をもって、</a:t>
            </a:r>
            <a:r>
              <a:rPr lang="en-US" altLang="ja-JP" sz="1200" spc="-10" dirty="0">
                <a:latin typeface="Meiryo UI"/>
                <a:cs typeface="Meiryo UI"/>
              </a:rPr>
              <a:t>Fieldglass</a:t>
            </a:r>
            <a:r>
              <a:rPr lang="ja-JP" altLang="en-US" sz="1200" spc="-10" dirty="0">
                <a:latin typeface="Meiryo UI"/>
                <a:cs typeface="Meiryo UI"/>
              </a:rPr>
              <a:t>の各青枠▢を押下しステータス</a:t>
            </a:r>
            <a:r>
              <a:rPr lang="ja-JP" altLang="en-US" sz="1200" spc="-30" dirty="0">
                <a:latin typeface="Meiryo UI"/>
                <a:cs typeface="Meiryo UI"/>
              </a:rPr>
              <a:t>を </a:t>
            </a:r>
            <a:r>
              <a:rPr lang="en-US" altLang="ja-JP" sz="1200" spc="-30" dirty="0">
                <a:latin typeface="Meiryo UI"/>
                <a:cs typeface="Meiryo UI"/>
              </a:rPr>
              <a:t>[Pending] </a:t>
            </a:r>
            <a:r>
              <a:rPr lang="ja-JP" altLang="en-US" sz="1200" spc="-30" dirty="0">
                <a:latin typeface="Meiryo UI"/>
                <a:cs typeface="Meiryo UI"/>
              </a:rPr>
              <a:t>から </a:t>
            </a:r>
            <a:r>
              <a:rPr lang="en-US" altLang="ja-JP" sz="1200" spc="-30" dirty="0">
                <a:latin typeface="Meiryo UI"/>
                <a:cs typeface="Meiryo UI"/>
              </a:rPr>
              <a:t>[</a:t>
            </a:r>
            <a:r>
              <a:rPr lang="en-US" altLang="ja-JP" sz="1200" spc="-10" dirty="0">
                <a:latin typeface="Meiryo UI"/>
                <a:cs typeface="Meiryo UI"/>
              </a:rPr>
              <a:t>Completed] </a:t>
            </a:r>
            <a:r>
              <a:rPr lang="ja-JP" altLang="en-US" sz="1200" spc="-10" dirty="0">
                <a:latin typeface="Meiryo UI"/>
                <a:cs typeface="Meiryo UI"/>
              </a:rPr>
              <a:t>に</a:t>
            </a:r>
            <a:endParaRPr lang="en-US" altLang="ja-JP" sz="1200" spc="-10" dirty="0">
              <a:latin typeface="Meiryo UI"/>
              <a:cs typeface="Meiryo UI"/>
            </a:endParaRPr>
          </a:p>
          <a:p>
            <a:pPr marL="12700">
              <a:lnSpc>
                <a:spcPct val="100000"/>
              </a:lnSpc>
              <a:spcBef>
                <a:spcPts val="100"/>
              </a:spcBef>
            </a:pPr>
            <a:r>
              <a:rPr lang="ja-JP" altLang="en-US" sz="1200" spc="-10" dirty="0">
                <a:latin typeface="Meiryo UI"/>
                <a:cs typeface="Meiryo UI"/>
              </a:rPr>
              <a:t>　 変更して処理を完了させてください。</a:t>
            </a:r>
            <a:endParaRPr lang="ja-JP" altLang="en-US" sz="1200" dirty="0">
              <a:latin typeface="Meiryo UI"/>
              <a:cs typeface="Meiryo UI"/>
            </a:endParaRPr>
          </a:p>
        </p:txBody>
      </p:sp>
      <p:sp>
        <p:nvSpPr>
          <p:cNvPr id="20" name="object 13">
            <a:extLst>
              <a:ext uri="{FF2B5EF4-FFF2-40B4-BE49-F238E27FC236}">
                <a16:creationId xmlns:a16="http://schemas.microsoft.com/office/drawing/2014/main" id="{4F98FA7C-1237-A235-CBA3-4B54FE785CFF}"/>
              </a:ext>
            </a:extLst>
          </p:cNvPr>
          <p:cNvSpPr txBox="1"/>
          <p:nvPr/>
        </p:nvSpPr>
        <p:spPr>
          <a:xfrm>
            <a:off x="5791199" y="2114823"/>
            <a:ext cx="4724401" cy="697627"/>
          </a:xfrm>
          <a:prstGeom prst="rect">
            <a:avLst/>
          </a:prstGeom>
        </p:spPr>
        <p:txBody>
          <a:bodyPr vert="horz" wrap="square" lIns="0" tIns="12700" rIns="0" bIns="0" rtlCol="0">
            <a:spAutoFit/>
          </a:bodyPr>
          <a:lstStyle/>
          <a:p>
            <a:pPr marL="12700">
              <a:lnSpc>
                <a:spcPct val="100000"/>
              </a:lnSpc>
              <a:spcBef>
                <a:spcPts val="100"/>
              </a:spcBef>
            </a:pPr>
            <a:r>
              <a:rPr lang="ja-JP" altLang="en-US" sz="1200" spc="-10" dirty="0">
                <a:latin typeface="Meiryo UI"/>
                <a:cs typeface="Meiryo UI"/>
              </a:rPr>
              <a:t>①　</a:t>
            </a:r>
            <a:r>
              <a:rPr lang="en-US" altLang="ja-JP" sz="1200" spc="-10" dirty="0">
                <a:latin typeface="Meiryo UI"/>
                <a:cs typeface="Meiryo UI"/>
              </a:rPr>
              <a:t>[Background Check/</a:t>
            </a:r>
            <a:r>
              <a:rPr lang="ja-JP" altLang="en-US" sz="1200" i="0" spc="-10" dirty="0">
                <a:solidFill>
                  <a:srgbClr val="001D35"/>
                </a:solidFill>
                <a:effectLst/>
                <a:latin typeface="Meiryo UI"/>
                <a:ea typeface="Meiryo UI" panose="020B0604030504040204" pitchFamily="50" charset="-128"/>
              </a:rPr>
              <a:t>バックグラウンドチェック</a:t>
            </a:r>
            <a:r>
              <a:rPr lang="en-US" altLang="ja-JP" sz="1200" spc="-10" dirty="0">
                <a:latin typeface="Meiryo UI"/>
                <a:cs typeface="Meiryo UI"/>
              </a:rPr>
              <a:t>]</a:t>
            </a:r>
          </a:p>
          <a:p>
            <a:pPr marL="12700">
              <a:lnSpc>
                <a:spcPct val="100000"/>
              </a:lnSpc>
              <a:spcBef>
                <a:spcPts val="100"/>
              </a:spcBef>
            </a:pPr>
            <a:r>
              <a:rPr lang="ja-JP" altLang="en-US" sz="1000" spc="-10" dirty="0">
                <a:latin typeface="Meiryo UI"/>
                <a:cs typeface="Meiryo UI"/>
              </a:rPr>
              <a:t>　目的</a:t>
            </a:r>
            <a:r>
              <a:rPr lang="ja-JP" altLang="en-US" sz="1000" i="0" spc="-10" dirty="0">
                <a:solidFill>
                  <a:srgbClr val="001D35"/>
                </a:solidFill>
                <a:effectLst/>
                <a:latin typeface="Meiryo UI"/>
                <a:ea typeface="Meiryo UI" panose="020B0604030504040204" pitchFamily="50" charset="-128"/>
              </a:rPr>
              <a:t>：</a:t>
            </a:r>
            <a:r>
              <a:rPr lang="ja-JP" altLang="en-US" sz="1000" i="0" dirty="0">
                <a:solidFill>
                  <a:srgbClr val="001D35"/>
                </a:solidFill>
                <a:effectLst/>
                <a:latin typeface="Meiryo UI" panose="020B0604030504040204" pitchFamily="50" charset="-128"/>
                <a:ea typeface="Meiryo UI" panose="020B0604030504040204" pitchFamily="50" charset="-128"/>
              </a:rPr>
              <a:t>候補者の経歴や身辺を調査する採用調査のことです。</a:t>
            </a:r>
            <a:endParaRPr lang="en-US" altLang="ja-JP" sz="1000" i="0" dirty="0">
              <a:solidFill>
                <a:srgbClr val="001D35"/>
              </a:solidFill>
              <a:effectLst/>
              <a:latin typeface="Meiryo UI" panose="020B0604030504040204" pitchFamily="50" charset="-128"/>
              <a:ea typeface="Meiryo UI" panose="020B0604030504040204" pitchFamily="50" charset="-128"/>
            </a:endParaRPr>
          </a:p>
          <a:p>
            <a:pPr marL="12700">
              <a:lnSpc>
                <a:spcPct val="100000"/>
              </a:lnSpc>
              <a:spcBef>
                <a:spcPts val="100"/>
              </a:spcBef>
            </a:pPr>
            <a:r>
              <a:rPr lang="ja-JP" altLang="en-US" sz="1000" dirty="0">
                <a:solidFill>
                  <a:srgbClr val="001D35"/>
                </a:solidFill>
                <a:latin typeface="Meiryo UI" panose="020B0604030504040204" pitchFamily="50" charset="-128"/>
                <a:ea typeface="Meiryo UI" panose="020B0604030504040204" pitchFamily="50" charset="-128"/>
              </a:rPr>
              <a:t> 　　　　　</a:t>
            </a:r>
            <a:r>
              <a:rPr lang="ja-JP" altLang="en-US" sz="1000" i="0" dirty="0">
                <a:solidFill>
                  <a:srgbClr val="001D35"/>
                </a:solidFill>
                <a:effectLst/>
                <a:latin typeface="Meiryo UI" panose="020B0604030504040204" pitchFamily="50" charset="-128"/>
                <a:ea typeface="Meiryo UI" panose="020B0604030504040204" pitchFamily="50" charset="-128"/>
              </a:rPr>
              <a:t>採用選考の際に応募書類や面接の内容に虚偽がないかを確認するために実施。</a:t>
            </a:r>
            <a:endParaRPr lang="en-US" altLang="ja-JP" sz="1000" i="0" dirty="0">
              <a:solidFill>
                <a:srgbClr val="001D35"/>
              </a:solidFill>
              <a:effectLst/>
              <a:latin typeface="Meiryo UI" panose="020B0604030504040204" pitchFamily="50" charset="-128"/>
              <a:ea typeface="Meiryo UI" panose="020B0604030504040204" pitchFamily="50" charset="-128"/>
            </a:endParaRPr>
          </a:p>
          <a:p>
            <a:pPr marL="12700">
              <a:spcBef>
                <a:spcPts val="100"/>
              </a:spcBef>
            </a:pPr>
            <a:r>
              <a:rPr lang="ja-JP" altLang="en-US" sz="1000" spc="-10" dirty="0">
                <a:solidFill>
                  <a:srgbClr val="001D35"/>
                </a:solidFill>
                <a:latin typeface="Meiryo UI" panose="020B0604030504040204" pitchFamily="50" charset="-128"/>
                <a:ea typeface="Meiryo UI" panose="020B0604030504040204" pitchFamily="50" charset="-128"/>
                <a:cs typeface="Meiryo UI"/>
              </a:rPr>
              <a:t>　詳細：　　　　　　　　</a:t>
            </a:r>
            <a:endParaRPr lang="en-US" altLang="ja-JP" sz="1000" spc="-10" dirty="0">
              <a:latin typeface="Meiryo UI"/>
              <a:cs typeface="Meiryo UI"/>
            </a:endParaRPr>
          </a:p>
        </p:txBody>
      </p:sp>
      <p:sp>
        <p:nvSpPr>
          <p:cNvPr id="21" name="object 13">
            <a:extLst>
              <a:ext uri="{FF2B5EF4-FFF2-40B4-BE49-F238E27FC236}">
                <a16:creationId xmlns:a16="http://schemas.microsoft.com/office/drawing/2014/main" id="{B5D38801-8BA9-429C-6E0C-40345708C611}"/>
              </a:ext>
            </a:extLst>
          </p:cNvPr>
          <p:cNvSpPr txBox="1"/>
          <p:nvPr/>
        </p:nvSpPr>
        <p:spPr>
          <a:xfrm>
            <a:off x="5791199" y="4021693"/>
            <a:ext cx="4048127" cy="530915"/>
          </a:xfrm>
          <a:prstGeom prst="rect">
            <a:avLst/>
          </a:prstGeom>
        </p:spPr>
        <p:txBody>
          <a:bodyPr vert="horz" wrap="square" lIns="0" tIns="12700" rIns="0" bIns="0" rtlCol="0">
            <a:spAutoFit/>
          </a:bodyPr>
          <a:lstStyle/>
          <a:p>
            <a:pPr marL="12700">
              <a:lnSpc>
                <a:spcPct val="100000"/>
              </a:lnSpc>
              <a:spcBef>
                <a:spcPts val="100"/>
              </a:spcBef>
            </a:pPr>
            <a:r>
              <a:rPr lang="ja-JP" altLang="en-US" sz="1200" spc="-10" dirty="0">
                <a:latin typeface="Meiryo UI"/>
                <a:cs typeface="Meiryo UI"/>
              </a:rPr>
              <a:t>②　</a:t>
            </a:r>
            <a:r>
              <a:rPr lang="en-US" altLang="ja-JP" sz="1200" spc="-10" dirty="0">
                <a:latin typeface="Meiryo UI"/>
                <a:cs typeface="Meiryo UI"/>
              </a:rPr>
              <a:t>[</a:t>
            </a:r>
            <a:r>
              <a:rPr lang="en-US" altLang="ja-JP" sz="1200" dirty="0">
                <a:latin typeface="Meiryo UI" panose="020B0604030504040204" pitchFamily="50" charset="-128"/>
                <a:ea typeface="Meiryo UI" panose="020B0604030504040204" pitchFamily="50" charset="-128"/>
                <a:cs typeface="Meiryo UI"/>
              </a:rPr>
              <a:t>Code</a:t>
            </a:r>
            <a:r>
              <a:rPr lang="ja-JP" altLang="en-US" sz="1200" spc="-25" dirty="0">
                <a:latin typeface="Meiryo UI" panose="020B0604030504040204" pitchFamily="50" charset="-128"/>
                <a:ea typeface="Meiryo UI" panose="020B0604030504040204" pitchFamily="50" charset="-128"/>
                <a:cs typeface="Meiryo UI"/>
              </a:rPr>
              <a:t> </a:t>
            </a:r>
            <a:r>
              <a:rPr lang="en-US" altLang="ja-JP" sz="1200" dirty="0">
                <a:latin typeface="Meiryo UI" panose="020B0604030504040204" pitchFamily="50" charset="-128"/>
                <a:ea typeface="Meiryo UI" panose="020B0604030504040204" pitchFamily="50" charset="-128"/>
                <a:cs typeface="Meiryo UI"/>
              </a:rPr>
              <a:t>of</a:t>
            </a:r>
            <a:r>
              <a:rPr lang="ja-JP" altLang="en-US" sz="1200" spc="-35" dirty="0">
                <a:latin typeface="Meiryo UI" panose="020B0604030504040204" pitchFamily="50" charset="-128"/>
                <a:ea typeface="Meiryo UI" panose="020B0604030504040204" pitchFamily="50" charset="-128"/>
                <a:cs typeface="Meiryo UI"/>
              </a:rPr>
              <a:t> </a:t>
            </a:r>
            <a:r>
              <a:rPr lang="en-US" altLang="ja-JP" sz="1200" spc="-10" dirty="0">
                <a:latin typeface="Meiryo UI" panose="020B0604030504040204" pitchFamily="50" charset="-128"/>
                <a:ea typeface="Meiryo UI" panose="020B0604030504040204" pitchFamily="50" charset="-128"/>
                <a:cs typeface="Meiryo UI"/>
              </a:rPr>
              <a:t>Conduct/</a:t>
            </a:r>
            <a:r>
              <a:rPr lang="ja-JP" altLang="en-US" sz="1200" i="0" dirty="0">
                <a:solidFill>
                  <a:srgbClr val="001D35"/>
                </a:solidFill>
                <a:effectLst/>
                <a:latin typeface="Meiryo UI" panose="020B0604030504040204" pitchFamily="50" charset="-128"/>
                <a:ea typeface="Meiryo UI" panose="020B0604030504040204" pitchFamily="50" charset="-128"/>
              </a:rPr>
              <a:t>コード・オブ・コンダクト</a:t>
            </a:r>
            <a:r>
              <a:rPr lang="en-US" altLang="ja-JP" sz="1200" spc="-10" dirty="0">
                <a:latin typeface="Meiryo UI"/>
                <a:cs typeface="Meiryo UI"/>
              </a:rPr>
              <a:t>]</a:t>
            </a:r>
          </a:p>
          <a:p>
            <a:pPr marL="12700">
              <a:lnSpc>
                <a:spcPct val="100000"/>
              </a:lnSpc>
              <a:spcBef>
                <a:spcPts val="100"/>
              </a:spcBef>
            </a:pPr>
            <a:r>
              <a:rPr lang="ja-JP" altLang="en-US" sz="1000" spc="-10" dirty="0">
                <a:latin typeface="Meiryo UI"/>
                <a:cs typeface="Meiryo UI"/>
              </a:rPr>
              <a:t>　目的</a:t>
            </a:r>
            <a:r>
              <a:rPr lang="ja-JP" altLang="en-US" sz="1000" i="0" spc="-10" dirty="0">
                <a:solidFill>
                  <a:srgbClr val="001D35"/>
                </a:solidFill>
                <a:effectLst/>
                <a:latin typeface="Meiryo UI"/>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集団メンバーが守るべき行動規範を確認するために確認を実施。</a:t>
            </a:r>
            <a:endParaRPr lang="en-US" altLang="ja-JP" sz="1000" i="0" dirty="0">
              <a:solidFill>
                <a:srgbClr val="001D35"/>
              </a:solidFill>
              <a:effectLst/>
              <a:latin typeface="Meiryo UI" panose="020B0604030504040204" pitchFamily="50" charset="-128"/>
              <a:ea typeface="Meiryo UI" panose="020B0604030504040204" pitchFamily="50" charset="-128"/>
            </a:endParaRPr>
          </a:p>
          <a:p>
            <a:pPr marL="12700">
              <a:spcBef>
                <a:spcPts val="100"/>
              </a:spcBef>
            </a:pPr>
            <a:r>
              <a:rPr lang="ja-JP" altLang="en-US" sz="1000" spc="-10" dirty="0">
                <a:solidFill>
                  <a:srgbClr val="001D35"/>
                </a:solidFill>
                <a:latin typeface="Meiryo UI" panose="020B0604030504040204" pitchFamily="50" charset="-128"/>
                <a:ea typeface="Meiryo UI" panose="020B0604030504040204" pitchFamily="50" charset="-128"/>
                <a:cs typeface="Meiryo UI"/>
              </a:rPr>
              <a:t>　詳細：　　　　　　　　</a:t>
            </a:r>
            <a:endParaRPr lang="en-US" altLang="ja-JP" sz="1000" spc="-10" dirty="0">
              <a:latin typeface="Meiryo UI"/>
              <a:cs typeface="Meiryo UI"/>
            </a:endParaRPr>
          </a:p>
        </p:txBody>
      </p:sp>
      <p:sp>
        <p:nvSpPr>
          <p:cNvPr id="22" name="object 13">
            <a:extLst>
              <a:ext uri="{FF2B5EF4-FFF2-40B4-BE49-F238E27FC236}">
                <a16:creationId xmlns:a16="http://schemas.microsoft.com/office/drawing/2014/main" id="{60CB89B4-34F4-8BE1-AC69-3B92F3CC0D6A}"/>
              </a:ext>
            </a:extLst>
          </p:cNvPr>
          <p:cNvSpPr txBox="1"/>
          <p:nvPr/>
        </p:nvSpPr>
        <p:spPr>
          <a:xfrm>
            <a:off x="5796814" y="5158740"/>
            <a:ext cx="6242784" cy="530915"/>
          </a:xfrm>
          <a:prstGeom prst="rect">
            <a:avLst/>
          </a:prstGeom>
        </p:spPr>
        <p:txBody>
          <a:bodyPr vert="horz" wrap="square" lIns="0" tIns="12700" rIns="0" bIns="0" rtlCol="0">
            <a:spAutoFit/>
          </a:bodyPr>
          <a:lstStyle/>
          <a:p>
            <a:pPr marL="12700">
              <a:lnSpc>
                <a:spcPct val="100000"/>
              </a:lnSpc>
              <a:spcBef>
                <a:spcPts val="100"/>
              </a:spcBef>
            </a:pPr>
            <a:r>
              <a:rPr lang="ja-JP" altLang="en-US" sz="1200" spc="-10" dirty="0">
                <a:latin typeface="Meiryo UI"/>
                <a:cs typeface="Meiryo UI"/>
              </a:rPr>
              <a:t>③ </a:t>
            </a:r>
            <a:r>
              <a:rPr lang="en-US" altLang="ja-JP" sz="1200" spc="-10" dirty="0">
                <a:latin typeface="Meiryo UI"/>
                <a:cs typeface="Meiryo UI"/>
              </a:rPr>
              <a:t>[ERO</a:t>
            </a:r>
            <a:r>
              <a:rPr lang="ja-JP" altLang="en-US" sz="1200" spc="-35" dirty="0">
                <a:latin typeface="Meiryo UI" panose="020B0604030504040204" pitchFamily="50" charset="-128"/>
                <a:ea typeface="Meiryo UI" panose="020B0604030504040204" pitchFamily="50" charset="-128"/>
                <a:cs typeface="Meiryo UI"/>
              </a:rPr>
              <a:t> </a:t>
            </a:r>
            <a:r>
              <a:rPr lang="en-US" altLang="ja-JP" sz="1200" spc="-10" dirty="0">
                <a:latin typeface="Meiryo UI" panose="020B0604030504040204" pitchFamily="50" charset="-128"/>
                <a:ea typeface="Meiryo UI" panose="020B0604030504040204" pitchFamily="50" charset="-128"/>
                <a:cs typeface="Meiryo UI"/>
              </a:rPr>
              <a:t>Check/</a:t>
            </a:r>
            <a:r>
              <a:rPr lang="ja-JP" altLang="en-US" sz="1200" spc="-10" dirty="0">
                <a:latin typeface="Meiryo UI" panose="020B0604030504040204" pitchFamily="50" charset="-128"/>
                <a:ea typeface="Meiryo UI" panose="020B0604030504040204" pitchFamily="50" charset="-128"/>
                <a:cs typeface="Meiryo UI"/>
              </a:rPr>
              <a:t>イーアールオーチェック</a:t>
            </a:r>
            <a:r>
              <a:rPr lang="en-US" altLang="ja-JP" sz="1200" spc="-10" dirty="0">
                <a:latin typeface="Meiryo UI"/>
                <a:cs typeface="Meiryo UI"/>
              </a:rPr>
              <a:t>]</a:t>
            </a:r>
          </a:p>
          <a:p>
            <a:pPr marL="12700">
              <a:lnSpc>
                <a:spcPct val="100000"/>
              </a:lnSpc>
              <a:spcBef>
                <a:spcPts val="100"/>
              </a:spcBef>
            </a:pPr>
            <a:r>
              <a:rPr lang="ja-JP" altLang="en-US" sz="1000" spc="-10" dirty="0">
                <a:latin typeface="Meiryo UI"/>
                <a:cs typeface="Meiryo UI"/>
              </a:rPr>
              <a:t>　目的</a:t>
            </a:r>
            <a:r>
              <a:rPr lang="ja-JP" altLang="en-US" sz="1000" i="0" spc="-10" dirty="0">
                <a:solidFill>
                  <a:srgbClr val="001D35"/>
                </a:solidFill>
                <a:effectLst/>
                <a:latin typeface="Meiryo UI"/>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リストに記載された禁輸国の市民でないこと、またはその国から働いていないことを確認し、その確認の証拠を保持する</a:t>
            </a:r>
            <a:endParaRPr lang="en-US" altLang="ja-JP" sz="1000" i="0" dirty="0">
              <a:solidFill>
                <a:srgbClr val="001D35"/>
              </a:solidFill>
              <a:effectLst/>
              <a:latin typeface="Meiryo UI" panose="020B0604030504040204" pitchFamily="50" charset="-128"/>
              <a:ea typeface="Meiryo UI" panose="020B0604030504040204" pitchFamily="50" charset="-128"/>
            </a:endParaRPr>
          </a:p>
          <a:p>
            <a:pPr marL="12700">
              <a:spcBef>
                <a:spcPts val="100"/>
              </a:spcBef>
            </a:pPr>
            <a:r>
              <a:rPr lang="ja-JP" altLang="en-US" sz="1000" spc="-10" dirty="0">
                <a:solidFill>
                  <a:srgbClr val="001D35"/>
                </a:solidFill>
                <a:latin typeface="Meiryo UI" panose="020B0604030504040204" pitchFamily="50" charset="-128"/>
                <a:ea typeface="Meiryo UI" panose="020B0604030504040204" pitchFamily="50" charset="-128"/>
                <a:cs typeface="Meiryo UI"/>
              </a:rPr>
              <a:t>　詳細：　　　　　　　　</a:t>
            </a:r>
            <a:endParaRPr lang="en-US" altLang="ja-JP" sz="1000" spc="-10" dirty="0">
              <a:latin typeface="Meiryo UI"/>
              <a:cs typeface="Meiryo UI"/>
            </a:endParaRPr>
          </a:p>
        </p:txBody>
      </p:sp>
      <p:pic>
        <p:nvPicPr>
          <p:cNvPr id="6" name="図 5">
            <a:extLst>
              <a:ext uri="{FF2B5EF4-FFF2-40B4-BE49-F238E27FC236}">
                <a16:creationId xmlns:a16="http://schemas.microsoft.com/office/drawing/2014/main" id="{E0E72D16-44FB-170F-8C0A-5E881552202A}"/>
              </a:ext>
            </a:extLst>
          </p:cNvPr>
          <p:cNvPicPr>
            <a:picLocks noChangeAspect="1"/>
          </p:cNvPicPr>
          <p:nvPr/>
        </p:nvPicPr>
        <p:blipFill>
          <a:blip r:embed="rId2"/>
          <a:stretch>
            <a:fillRect/>
          </a:stretch>
        </p:blipFill>
        <p:spPr>
          <a:xfrm>
            <a:off x="281287" y="964383"/>
            <a:ext cx="5037673" cy="3735879"/>
          </a:xfrm>
          <a:prstGeom prst="rect">
            <a:avLst/>
          </a:prstGeom>
          <a:ln>
            <a:solidFill>
              <a:schemeClr val="bg1">
                <a:lumMod val="75000"/>
              </a:schemeClr>
            </a:solidFill>
          </a:ln>
        </p:spPr>
      </p:pic>
      <p:sp>
        <p:nvSpPr>
          <p:cNvPr id="7" name="正方形/長方形 6">
            <a:extLst>
              <a:ext uri="{FF2B5EF4-FFF2-40B4-BE49-F238E27FC236}">
                <a16:creationId xmlns:a16="http://schemas.microsoft.com/office/drawing/2014/main" id="{1B5C0BC2-C5A0-A954-06BD-57250C0A5582}"/>
              </a:ext>
            </a:extLst>
          </p:cNvPr>
          <p:cNvSpPr/>
          <p:nvPr/>
        </p:nvSpPr>
        <p:spPr>
          <a:xfrm>
            <a:off x="381000" y="3105422"/>
            <a:ext cx="4937960" cy="16408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6CCC98A1-8151-04A1-E297-E436868027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2" t="60049" r="74267"/>
          <a:stretch/>
        </p:blipFill>
        <p:spPr bwMode="auto">
          <a:xfrm>
            <a:off x="1668878" y="4784407"/>
            <a:ext cx="2057401" cy="182490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コネクタ: カギ線 15">
            <a:extLst>
              <a:ext uri="{FF2B5EF4-FFF2-40B4-BE49-F238E27FC236}">
                <a16:creationId xmlns:a16="http://schemas.microsoft.com/office/drawing/2014/main" id="{16B12755-8B87-1A21-2B78-97FB63D21A28}"/>
              </a:ext>
            </a:extLst>
          </p:cNvPr>
          <p:cNvCxnSpPr>
            <a:cxnSpLocks/>
          </p:cNvCxnSpPr>
          <p:nvPr/>
        </p:nvCxnSpPr>
        <p:spPr>
          <a:xfrm rot="16200000" flipH="1">
            <a:off x="711411" y="4796814"/>
            <a:ext cx="1008057" cy="906878"/>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bject 14">
            <a:extLst>
              <a:ext uri="{FF2B5EF4-FFF2-40B4-BE49-F238E27FC236}">
                <a16:creationId xmlns:a16="http://schemas.microsoft.com/office/drawing/2014/main" id="{BD89C8B1-36E8-3AA0-1218-93A83C8B3A50}"/>
              </a:ext>
            </a:extLst>
          </p:cNvPr>
          <p:cNvSpPr txBox="1"/>
          <p:nvPr/>
        </p:nvSpPr>
        <p:spPr>
          <a:xfrm>
            <a:off x="5791200" y="6248400"/>
            <a:ext cx="5036128" cy="382156"/>
          </a:xfrm>
          <a:prstGeom prst="rect">
            <a:avLst/>
          </a:prstGeom>
        </p:spPr>
        <p:txBody>
          <a:bodyPr vert="horz" wrap="square" lIns="0" tIns="12700" rIns="0" bIns="0" rtlCol="0">
            <a:spAutoFit/>
          </a:bodyPr>
          <a:lstStyle/>
          <a:p>
            <a:pPr marL="12700">
              <a:lnSpc>
                <a:spcPct val="100000"/>
              </a:lnSpc>
              <a:spcBef>
                <a:spcPts val="1500"/>
              </a:spcBef>
            </a:pPr>
            <a:r>
              <a:rPr lang="ja-JP" altLang="en-US" sz="1200" spc="-25" dirty="0">
                <a:latin typeface="Meiryo UI"/>
                <a:cs typeface="Meiryo UI"/>
              </a:rPr>
              <a:t> 「審査」については以上です。</a:t>
            </a:r>
            <a:br>
              <a:rPr lang="en-US" altLang="ja-JP" sz="1200" spc="-25" dirty="0">
                <a:latin typeface="Meiryo UI"/>
                <a:cs typeface="Meiryo UI"/>
              </a:rPr>
            </a:br>
            <a:r>
              <a:rPr lang="ja-JP" altLang="en-US" sz="1200" spc="-25" dirty="0">
                <a:latin typeface="Meiryo UI"/>
                <a:cs typeface="Meiryo UI"/>
              </a:rPr>
              <a:t>次のページでは </a:t>
            </a:r>
            <a:r>
              <a:rPr lang="en-US" altLang="ja-JP" sz="1200" spc="-25" dirty="0">
                <a:latin typeface="Meiryo UI"/>
                <a:cs typeface="Meiryo UI"/>
              </a:rPr>
              <a:t>[Fieldglass</a:t>
            </a:r>
            <a:r>
              <a:rPr lang="ja-JP" altLang="en-US" sz="1200" spc="-25" dirty="0">
                <a:latin typeface="Meiryo UI"/>
                <a:cs typeface="Meiryo UI"/>
              </a:rPr>
              <a:t>の登録</a:t>
            </a:r>
            <a:r>
              <a:rPr lang="en-US" altLang="ja-JP" sz="1200" spc="-25" dirty="0">
                <a:latin typeface="Meiryo UI"/>
                <a:cs typeface="Meiryo UI"/>
              </a:rPr>
              <a:t>] </a:t>
            </a:r>
            <a:r>
              <a:rPr lang="ja-JP" altLang="en-US" sz="1200" spc="-25" dirty="0">
                <a:latin typeface="Meiryo UI"/>
                <a:cs typeface="Meiryo UI"/>
              </a:rPr>
              <a:t>について説明しています。</a:t>
            </a:r>
            <a:endParaRPr lang="en-US" altLang="ja-JP" sz="1200" b="0" i="0" dirty="0">
              <a:solidFill>
                <a:srgbClr val="242424"/>
              </a:solidFill>
              <a:effectLst/>
              <a:latin typeface="Meiryo UI" panose="020B0604030504040204" pitchFamily="50" charset="-128"/>
              <a:ea typeface="Meiryo UI" panose="020B0604030504040204" pitchFamily="50" charset="-128"/>
            </a:endParaRPr>
          </a:p>
        </p:txBody>
      </p:sp>
      <p:sp>
        <p:nvSpPr>
          <p:cNvPr id="23" name="object 13">
            <a:extLst>
              <a:ext uri="{FF2B5EF4-FFF2-40B4-BE49-F238E27FC236}">
                <a16:creationId xmlns:a16="http://schemas.microsoft.com/office/drawing/2014/main" id="{3C41F701-153E-A704-0916-8BD6653DCBCF}"/>
              </a:ext>
            </a:extLst>
          </p:cNvPr>
          <p:cNvSpPr txBox="1"/>
          <p:nvPr/>
        </p:nvSpPr>
        <p:spPr>
          <a:xfrm>
            <a:off x="5638800" y="1886223"/>
            <a:ext cx="297180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spc="-10" dirty="0">
                <a:latin typeface="Meiryo UI"/>
                <a:cs typeface="Meiryo UI"/>
              </a:rPr>
              <a:t>各審査の目的と詳細（英語と日本語）</a:t>
            </a:r>
            <a:endParaRPr lang="en-US" altLang="ja-JP" sz="1000" spc="-10" dirty="0">
              <a:latin typeface="Meiryo UI"/>
              <a:cs typeface="Meiryo UI"/>
            </a:endParaRPr>
          </a:p>
        </p:txBody>
      </p:sp>
      <p:sp>
        <p:nvSpPr>
          <p:cNvPr id="24" name="object 2">
            <a:extLst>
              <a:ext uri="{FF2B5EF4-FFF2-40B4-BE49-F238E27FC236}">
                <a16:creationId xmlns:a16="http://schemas.microsoft.com/office/drawing/2014/main" id="{458ED61B-1B3F-6CDB-4F7E-11E2CEB1C609}"/>
              </a:ext>
            </a:extLst>
          </p:cNvPr>
          <p:cNvSpPr txBox="1">
            <a:spLocks/>
          </p:cNvSpPr>
          <p:nvPr/>
        </p:nvSpPr>
        <p:spPr>
          <a:xfrm>
            <a:off x="942966" y="3206562"/>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①</a:t>
            </a:r>
            <a:endParaRPr lang="en-US" altLang="ja-JP" sz="1200" b="1" spc="-15" dirty="0">
              <a:latin typeface="Meiryo UI" panose="020B0604030504040204" pitchFamily="50" charset="-128"/>
              <a:ea typeface="Meiryo UI" panose="020B0604030504040204" pitchFamily="50" charset="-128"/>
            </a:endParaRPr>
          </a:p>
        </p:txBody>
      </p:sp>
      <p:sp>
        <p:nvSpPr>
          <p:cNvPr id="25" name="object 2">
            <a:extLst>
              <a:ext uri="{FF2B5EF4-FFF2-40B4-BE49-F238E27FC236}">
                <a16:creationId xmlns:a16="http://schemas.microsoft.com/office/drawing/2014/main" id="{B09FE863-CD9B-09AB-F8A5-1DEFC1EE9029}"/>
              </a:ext>
            </a:extLst>
          </p:cNvPr>
          <p:cNvSpPr txBox="1">
            <a:spLocks/>
          </p:cNvSpPr>
          <p:nvPr/>
        </p:nvSpPr>
        <p:spPr>
          <a:xfrm>
            <a:off x="5029200" y="3780506"/>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solidFill>
                  <a:schemeClr val="bg1"/>
                </a:solidFill>
                <a:latin typeface="Meiryo UI" panose="020B0604030504040204" pitchFamily="50" charset="-128"/>
                <a:ea typeface="Meiryo UI" panose="020B0604030504040204" pitchFamily="50" charset="-128"/>
              </a:rPr>
              <a:t>②</a:t>
            </a:r>
            <a:endParaRPr lang="en-US" altLang="ja-JP" sz="1200" b="1" spc="-15" dirty="0">
              <a:solidFill>
                <a:schemeClr val="bg1"/>
              </a:solidFill>
              <a:latin typeface="Meiryo UI" panose="020B0604030504040204" pitchFamily="50" charset="-128"/>
              <a:ea typeface="Meiryo UI" panose="020B0604030504040204" pitchFamily="50" charset="-128"/>
            </a:endParaRPr>
          </a:p>
        </p:txBody>
      </p:sp>
      <p:sp>
        <p:nvSpPr>
          <p:cNvPr id="26" name="object 2">
            <a:extLst>
              <a:ext uri="{FF2B5EF4-FFF2-40B4-BE49-F238E27FC236}">
                <a16:creationId xmlns:a16="http://schemas.microsoft.com/office/drawing/2014/main" id="{FC966E9D-3F6F-5E10-F463-4A4F7BF6D3BA}"/>
              </a:ext>
            </a:extLst>
          </p:cNvPr>
          <p:cNvSpPr txBox="1">
            <a:spLocks/>
          </p:cNvSpPr>
          <p:nvPr/>
        </p:nvSpPr>
        <p:spPr>
          <a:xfrm>
            <a:off x="945275" y="4312462"/>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③</a:t>
            </a:r>
            <a:endParaRPr lang="en-US" altLang="ja-JP" sz="1200" b="1" spc="-15" dirty="0">
              <a:latin typeface="Meiryo UI" panose="020B0604030504040204" pitchFamily="50" charset="-128"/>
              <a:ea typeface="Meiryo UI" panose="020B0604030504040204" pitchFamily="50" charset="-128"/>
            </a:endParaRPr>
          </a:p>
        </p:txBody>
      </p:sp>
      <p:cxnSp>
        <p:nvCxnSpPr>
          <p:cNvPr id="28" name="コネクタ: カギ線 27">
            <a:extLst>
              <a:ext uri="{FF2B5EF4-FFF2-40B4-BE49-F238E27FC236}">
                <a16:creationId xmlns:a16="http://schemas.microsoft.com/office/drawing/2014/main" id="{0B9B67D9-3340-B166-92F7-49FF823A4C1E}"/>
              </a:ext>
            </a:extLst>
          </p:cNvPr>
          <p:cNvCxnSpPr>
            <a:cxnSpLocks/>
            <a:stCxn id="30" idx="3"/>
            <a:endCxn id="20" idx="1"/>
          </p:cNvCxnSpPr>
          <p:nvPr/>
        </p:nvCxnSpPr>
        <p:spPr>
          <a:xfrm flipV="1">
            <a:off x="5257801" y="2463637"/>
            <a:ext cx="533398" cy="858021"/>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bject 2">
            <a:extLst>
              <a:ext uri="{FF2B5EF4-FFF2-40B4-BE49-F238E27FC236}">
                <a16:creationId xmlns:a16="http://schemas.microsoft.com/office/drawing/2014/main" id="{EB7D9A95-8DEF-2392-077D-91915FDCEA80}"/>
              </a:ext>
            </a:extLst>
          </p:cNvPr>
          <p:cNvSpPr txBox="1">
            <a:spLocks/>
          </p:cNvSpPr>
          <p:nvPr/>
        </p:nvSpPr>
        <p:spPr>
          <a:xfrm>
            <a:off x="5029200" y="3206562"/>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solidFill>
                  <a:schemeClr val="bg1"/>
                </a:solidFill>
                <a:latin typeface="Meiryo UI" panose="020B0604030504040204" pitchFamily="50" charset="-128"/>
                <a:ea typeface="Meiryo UI" panose="020B0604030504040204" pitchFamily="50" charset="-128"/>
              </a:rPr>
              <a:t>①</a:t>
            </a:r>
            <a:endParaRPr lang="en-US" altLang="ja-JP" sz="1200" b="1" spc="-15" dirty="0">
              <a:solidFill>
                <a:schemeClr val="bg1"/>
              </a:solidFill>
              <a:latin typeface="Meiryo UI" panose="020B0604030504040204" pitchFamily="50" charset="-128"/>
              <a:ea typeface="Meiryo UI" panose="020B0604030504040204" pitchFamily="50" charset="-128"/>
            </a:endParaRPr>
          </a:p>
        </p:txBody>
      </p:sp>
      <p:cxnSp>
        <p:nvCxnSpPr>
          <p:cNvPr id="32" name="コネクタ: カギ線 31">
            <a:extLst>
              <a:ext uri="{FF2B5EF4-FFF2-40B4-BE49-F238E27FC236}">
                <a16:creationId xmlns:a16="http://schemas.microsoft.com/office/drawing/2014/main" id="{9544B2CF-9B34-EE15-5EC4-589216BF7A5C}"/>
              </a:ext>
            </a:extLst>
          </p:cNvPr>
          <p:cNvCxnSpPr>
            <a:cxnSpLocks/>
            <a:stCxn id="25" idx="3"/>
            <a:endCxn id="21" idx="1"/>
          </p:cNvCxnSpPr>
          <p:nvPr/>
        </p:nvCxnSpPr>
        <p:spPr>
          <a:xfrm>
            <a:off x="5257801" y="3895602"/>
            <a:ext cx="533398" cy="391549"/>
          </a:xfrm>
          <a:prstGeom prst="bentConnector3">
            <a:avLst>
              <a:gd name="adj1" fmla="val 50000"/>
            </a:avLst>
          </a:prstGeom>
          <a:ln>
            <a:solidFill>
              <a:srgbClr val="FF3300"/>
            </a:solidFill>
          </a:ln>
        </p:spPr>
        <p:style>
          <a:lnRef idx="1">
            <a:schemeClr val="accent1"/>
          </a:lnRef>
          <a:fillRef idx="0">
            <a:schemeClr val="accent1"/>
          </a:fillRef>
          <a:effectRef idx="0">
            <a:schemeClr val="accent1"/>
          </a:effectRef>
          <a:fontRef idx="minor">
            <a:schemeClr val="tx1"/>
          </a:fontRef>
        </p:style>
      </p:cxnSp>
      <p:sp>
        <p:nvSpPr>
          <p:cNvPr id="34" name="object 2">
            <a:extLst>
              <a:ext uri="{FF2B5EF4-FFF2-40B4-BE49-F238E27FC236}">
                <a16:creationId xmlns:a16="http://schemas.microsoft.com/office/drawing/2014/main" id="{B3300FBC-7DBA-12B5-5DBC-08E48D204E21}"/>
              </a:ext>
            </a:extLst>
          </p:cNvPr>
          <p:cNvSpPr txBox="1">
            <a:spLocks/>
          </p:cNvSpPr>
          <p:nvPr/>
        </p:nvSpPr>
        <p:spPr>
          <a:xfrm>
            <a:off x="921903" y="3741141"/>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②</a:t>
            </a:r>
            <a:endParaRPr lang="en-US" altLang="ja-JP" sz="1200" b="1" spc="-15" dirty="0">
              <a:latin typeface="Meiryo UI" panose="020B0604030504040204" pitchFamily="50" charset="-128"/>
              <a:ea typeface="Meiryo UI" panose="020B0604030504040204" pitchFamily="50" charset="-128"/>
            </a:endParaRPr>
          </a:p>
        </p:txBody>
      </p:sp>
      <p:sp>
        <p:nvSpPr>
          <p:cNvPr id="37" name="object 2">
            <a:extLst>
              <a:ext uri="{FF2B5EF4-FFF2-40B4-BE49-F238E27FC236}">
                <a16:creationId xmlns:a16="http://schemas.microsoft.com/office/drawing/2014/main" id="{76B22DC7-837F-CEBA-2D3D-5C2A02074619}"/>
              </a:ext>
            </a:extLst>
          </p:cNvPr>
          <p:cNvSpPr txBox="1">
            <a:spLocks/>
          </p:cNvSpPr>
          <p:nvPr/>
        </p:nvSpPr>
        <p:spPr>
          <a:xfrm>
            <a:off x="5029200" y="4343150"/>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solidFill>
                  <a:schemeClr val="bg1"/>
                </a:solidFill>
                <a:latin typeface="Meiryo UI" panose="020B0604030504040204" pitchFamily="50" charset="-128"/>
                <a:ea typeface="Meiryo UI" panose="020B0604030504040204" pitchFamily="50" charset="-128"/>
              </a:rPr>
              <a:t>③</a:t>
            </a:r>
            <a:endParaRPr lang="en-US" altLang="ja-JP" sz="1200" b="1" spc="-15" dirty="0">
              <a:solidFill>
                <a:schemeClr val="bg1"/>
              </a:solidFill>
              <a:latin typeface="Meiryo UI" panose="020B0604030504040204" pitchFamily="50" charset="-128"/>
              <a:ea typeface="Meiryo UI" panose="020B0604030504040204" pitchFamily="50" charset="-128"/>
            </a:endParaRPr>
          </a:p>
        </p:txBody>
      </p:sp>
      <p:cxnSp>
        <p:nvCxnSpPr>
          <p:cNvPr id="38" name="コネクタ: カギ線 37">
            <a:extLst>
              <a:ext uri="{FF2B5EF4-FFF2-40B4-BE49-F238E27FC236}">
                <a16:creationId xmlns:a16="http://schemas.microsoft.com/office/drawing/2014/main" id="{346B9F1C-B2BD-328E-BEB5-2250B8FAF3D3}"/>
              </a:ext>
            </a:extLst>
          </p:cNvPr>
          <p:cNvCxnSpPr>
            <a:cxnSpLocks/>
            <a:stCxn id="37" idx="3"/>
            <a:endCxn id="22" idx="1"/>
          </p:cNvCxnSpPr>
          <p:nvPr/>
        </p:nvCxnSpPr>
        <p:spPr>
          <a:xfrm>
            <a:off x="5257801" y="4458246"/>
            <a:ext cx="539013" cy="965952"/>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2" descr="Organizational Logo">
            <a:extLst>
              <a:ext uri="{FF2B5EF4-FFF2-40B4-BE49-F238E27FC236}">
                <a16:creationId xmlns:a16="http://schemas.microsoft.com/office/drawing/2014/main" id="{BB616B11-F242-A32D-0135-6F7D774FE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8177"/>
            <a:ext cx="998104" cy="410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スライド番号プレースホルダー 14">
            <a:extLst>
              <a:ext uri="{FF2B5EF4-FFF2-40B4-BE49-F238E27FC236}">
                <a16:creationId xmlns:a16="http://schemas.microsoft.com/office/drawing/2014/main" id="{5CBA7ED9-2E56-9170-53A9-07D25ED99384}"/>
              </a:ext>
            </a:extLst>
          </p:cNvPr>
          <p:cNvSpPr>
            <a:spLocks noGrp="1"/>
          </p:cNvSpPr>
          <p:nvPr>
            <p:ph type="sldNum" sz="quarter" idx="7"/>
          </p:nvPr>
        </p:nvSpPr>
        <p:spPr>
          <a:xfrm>
            <a:off x="11318233" y="6438900"/>
            <a:ext cx="568967" cy="342900"/>
          </a:xfrm>
        </p:spPr>
        <p:txBody>
          <a:bodyPr/>
          <a:lstStyle/>
          <a:p>
            <a:fld id="{B6F15528-21DE-4FAA-801E-634DDDAF4B2B}" type="slidenum">
              <a:rPr lang="en-US" altLang="ja-JP" smtClean="0"/>
              <a:t>24</a:t>
            </a:fld>
            <a:endParaRPr lang="ja-JP" altLang="en-US" dirty="0"/>
          </a:p>
        </p:txBody>
      </p:sp>
      <p:sp>
        <p:nvSpPr>
          <p:cNvPr id="14" name="object 2">
            <a:extLst>
              <a:ext uri="{FF2B5EF4-FFF2-40B4-BE49-F238E27FC236}">
                <a16:creationId xmlns:a16="http://schemas.microsoft.com/office/drawing/2014/main" id="{7F3BBC7D-F474-DA52-21A0-C05857EDA593}"/>
              </a:ext>
            </a:extLst>
          </p:cNvPr>
          <p:cNvSpPr txBox="1">
            <a:spLocks/>
          </p:cNvSpPr>
          <p:nvPr/>
        </p:nvSpPr>
        <p:spPr>
          <a:xfrm>
            <a:off x="228600" y="4560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Step3.</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派遣社員の審査と</a:t>
            </a:r>
            <a:r>
              <a:rPr lang="en-US" altLang="ja-JP" sz="2400" spc="-30" dirty="0">
                <a:solidFill>
                  <a:schemeClr val="bg1"/>
                </a:solidFill>
                <a:latin typeface="Meiryo UI" panose="020B0604030504040204" pitchFamily="50" charset="-128"/>
                <a:ea typeface="Meiryo UI" panose="020B0604030504040204" pitchFamily="50" charset="-128"/>
                <a:cs typeface="Meiryo UI"/>
              </a:rPr>
              <a:t>Fieldglass</a:t>
            </a:r>
            <a:r>
              <a:rPr lang="ja-JP" altLang="en-US" sz="2400" spc="-30" dirty="0">
                <a:solidFill>
                  <a:schemeClr val="bg1"/>
                </a:solidFill>
                <a:latin typeface="Meiryo UI" panose="020B0604030504040204" pitchFamily="50" charset="-128"/>
                <a:ea typeface="Meiryo UI" panose="020B0604030504040204" pitchFamily="50" charset="-128"/>
                <a:cs typeface="Meiryo UI"/>
              </a:rPr>
              <a:t>の登録</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8" name="object 13">
            <a:extLst>
              <a:ext uri="{FF2B5EF4-FFF2-40B4-BE49-F238E27FC236}">
                <a16:creationId xmlns:a16="http://schemas.microsoft.com/office/drawing/2014/main" id="{150B044D-CFE4-CDDC-CD3C-B067D566C926}"/>
              </a:ext>
            </a:extLst>
          </p:cNvPr>
          <p:cNvSpPr txBox="1"/>
          <p:nvPr/>
        </p:nvSpPr>
        <p:spPr>
          <a:xfrm>
            <a:off x="6629400" y="899160"/>
            <a:ext cx="5198364" cy="1233671"/>
          </a:xfrm>
          <a:prstGeom prst="rect">
            <a:avLst/>
          </a:prstGeom>
        </p:spPr>
        <p:txBody>
          <a:bodyPr vert="horz" wrap="square" lIns="0" tIns="12700" rIns="0" bIns="0" rtlCol="0">
            <a:spAutoFit/>
          </a:bodyPr>
          <a:lstStyle/>
          <a:p>
            <a:pPr marL="12700">
              <a:lnSpc>
                <a:spcPct val="100000"/>
              </a:lnSpc>
              <a:spcBef>
                <a:spcPts val="100"/>
              </a:spcBef>
            </a:pPr>
            <a:r>
              <a:rPr lang="en-US" altLang="ja-JP" sz="1600" u="sng" spc="-10" dirty="0">
                <a:latin typeface="Meiryo UI"/>
                <a:cs typeface="Meiryo UI"/>
              </a:rPr>
              <a:t>3.</a:t>
            </a:r>
            <a:r>
              <a:rPr lang="ja-JP" altLang="en-US" sz="1600" u="sng" spc="-10" dirty="0">
                <a:latin typeface="Meiryo UI"/>
                <a:cs typeface="Meiryo UI"/>
              </a:rPr>
              <a:t>　</a:t>
            </a:r>
            <a:r>
              <a:rPr lang="ja-JP" altLang="en-US" sz="1600" u="sng" spc="-30" dirty="0">
                <a:solidFill>
                  <a:schemeClr val="tx1"/>
                </a:solidFill>
                <a:latin typeface="Meiryo UI" panose="020B0604030504040204" pitchFamily="50" charset="-128"/>
                <a:ea typeface="Meiryo UI" panose="020B0604030504040204" pitchFamily="50" charset="-128"/>
                <a:cs typeface="Meiryo UI"/>
              </a:rPr>
              <a:t>派遣社員の審査と</a:t>
            </a:r>
            <a:r>
              <a:rPr lang="en-US" altLang="ja-JP" sz="1600" u="sng" spc="-30" dirty="0">
                <a:solidFill>
                  <a:schemeClr val="tx1"/>
                </a:solidFill>
                <a:latin typeface="Meiryo UI" panose="020B0604030504040204" pitchFamily="50" charset="-128"/>
                <a:ea typeface="Meiryo UI" panose="020B0604030504040204" pitchFamily="50" charset="-128"/>
                <a:cs typeface="Meiryo UI"/>
              </a:rPr>
              <a:t>Fieldglass</a:t>
            </a:r>
            <a:r>
              <a:rPr lang="ja-JP" altLang="en-US" sz="1600" u="sng" spc="-30" dirty="0">
                <a:solidFill>
                  <a:schemeClr val="tx1"/>
                </a:solidFill>
                <a:latin typeface="Meiryo UI" panose="020B0604030504040204" pitchFamily="50" charset="-128"/>
                <a:ea typeface="Meiryo UI" panose="020B0604030504040204" pitchFamily="50" charset="-128"/>
                <a:cs typeface="Meiryo UI"/>
              </a:rPr>
              <a:t>のアカウント作成</a:t>
            </a:r>
            <a:br>
              <a:rPr lang="en-US" altLang="ja-JP" sz="1600" u="sng" spc="-30" dirty="0">
                <a:solidFill>
                  <a:schemeClr val="tx1"/>
                </a:solidFill>
                <a:latin typeface="Meiryo UI" panose="020B0604030504040204" pitchFamily="50" charset="-128"/>
                <a:ea typeface="Meiryo UI" panose="020B0604030504040204" pitchFamily="50" charset="-128"/>
                <a:cs typeface="Meiryo UI"/>
              </a:rPr>
            </a:br>
            <a:r>
              <a:rPr lang="ja-JP" altLang="en-US" sz="1200" spc="-10" dirty="0">
                <a:latin typeface="Meiryo UI"/>
                <a:cs typeface="Meiryo UI"/>
              </a:rPr>
              <a:t>　 </a:t>
            </a:r>
            <a:r>
              <a:rPr lang="en-US" altLang="ja-JP" sz="1200" spc="-10" dirty="0">
                <a:latin typeface="Meiryo UI"/>
                <a:cs typeface="Meiryo UI"/>
              </a:rPr>
              <a:t>Fieldglass</a:t>
            </a:r>
            <a:r>
              <a:rPr lang="ja-JP" altLang="en-US" sz="1200" spc="-10" dirty="0">
                <a:latin typeface="Meiryo UI"/>
                <a:cs typeface="Meiryo UI"/>
              </a:rPr>
              <a:t>から送られるメールから、アカウントを作成します。</a:t>
            </a:r>
            <a:endParaRPr lang="en-US" altLang="ja-JP" sz="1200" spc="-10" dirty="0">
              <a:latin typeface="Meiryo UI"/>
              <a:cs typeface="Meiryo UI"/>
            </a:endParaRPr>
          </a:p>
          <a:p>
            <a:pPr marL="12700">
              <a:spcBef>
                <a:spcPts val="100"/>
              </a:spcBef>
            </a:pPr>
            <a:endParaRPr lang="en-US" altLang="ja-JP" sz="800" spc="-10" dirty="0">
              <a:latin typeface="Meiryo UI"/>
              <a:cs typeface="Meiryo UI"/>
            </a:endParaRPr>
          </a:p>
          <a:p>
            <a:pPr marL="12700">
              <a:lnSpc>
                <a:spcPct val="100000"/>
              </a:lnSpc>
              <a:spcBef>
                <a:spcPts val="100"/>
              </a:spcBef>
            </a:pPr>
            <a:r>
              <a:rPr lang="ja-JP" altLang="en-US" sz="1400" spc="-25" dirty="0">
                <a:latin typeface="Meiryo UI"/>
                <a:cs typeface="Meiryo UI"/>
              </a:rPr>
              <a:t>　 登録のステップは２つです。</a:t>
            </a:r>
            <a:endParaRPr lang="en-US" altLang="ja-JP" sz="1400" spc="-25" dirty="0">
              <a:latin typeface="Meiryo UI"/>
              <a:cs typeface="Meiryo UI"/>
            </a:endParaRPr>
          </a:p>
          <a:p>
            <a:pPr marL="12700">
              <a:lnSpc>
                <a:spcPct val="100000"/>
              </a:lnSpc>
              <a:spcBef>
                <a:spcPts val="100"/>
              </a:spcBef>
            </a:pPr>
            <a:r>
              <a:rPr lang="ja-JP" altLang="en-US" sz="1400" spc="-25" dirty="0">
                <a:latin typeface="Meiryo UI"/>
                <a:cs typeface="Meiryo UI"/>
              </a:rPr>
              <a:t>　　　</a:t>
            </a:r>
            <a:r>
              <a:rPr lang="en-US" altLang="ja-JP" sz="1200" spc="-25" dirty="0">
                <a:latin typeface="Meiryo UI"/>
                <a:cs typeface="Meiryo UI"/>
              </a:rPr>
              <a:t>1.</a:t>
            </a:r>
            <a:r>
              <a:rPr lang="ja-JP" altLang="en-US" sz="1200" spc="-25" dirty="0">
                <a:latin typeface="Meiryo UI"/>
                <a:cs typeface="Meiryo UI"/>
              </a:rPr>
              <a:t>　招待メールから</a:t>
            </a:r>
            <a:r>
              <a:rPr lang="en-US" altLang="ja-JP" sz="1200" spc="-25" dirty="0">
                <a:latin typeface="Meiryo UI"/>
                <a:cs typeface="Meiryo UI"/>
              </a:rPr>
              <a:t>Fieldglass</a:t>
            </a:r>
            <a:r>
              <a:rPr lang="ja-JP" altLang="en-US" sz="1200" spc="-25" dirty="0">
                <a:latin typeface="Meiryo UI"/>
                <a:cs typeface="Meiryo UI"/>
              </a:rPr>
              <a:t>のアカウントを作成する</a:t>
            </a:r>
            <a:endParaRPr lang="en-US" altLang="ja-JP" sz="1200" spc="-25" dirty="0">
              <a:latin typeface="Meiryo UI"/>
              <a:cs typeface="Meiryo UI"/>
            </a:endParaRPr>
          </a:p>
          <a:p>
            <a:pPr marL="12700">
              <a:lnSpc>
                <a:spcPct val="100000"/>
              </a:lnSpc>
              <a:spcBef>
                <a:spcPts val="100"/>
              </a:spcBef>
            </a:pPr>
            <a:r>
              <a:rPr lang="en-US" altLang="ja-JP" sz="1200" spc="-25" dirty="0">
                <a:latin typeface="Meiryo UI"/>
                <a:cs typeface="Meiryo UI"/>
              </a:rPr>
              <a:t>     </a:t>
            </a:r>
            <a:r>
              <a:rPr lang="ja-JP" altLang="en-US" sz="1200" spc="-25" dirty="0">
                <a:latin typeface="Meiryo UI"/>
                <a:cs typeface="Meiryo UI"/>
              </a:rPr>
              <a:t> </a:t>
            </a:r>
            <a:r>
              <a:rPr lang="en-US" altLang="ja-JP" sz="1200" spc="-25" dirty="0">
                <a:latin typeface="Meiryo UI"/>
                <a:cs typeface="Meiryo UI"/>
              </a:rPr>
              <a:t> 2.</a:t>
            </a:r>
            <a:r>
              <a:rPr lang="ja-JP" altLang="en-US" sz="1200" spc="-25" dirty="0">
                <a:latin typeface="Meiryo UI"/>
                <a:cs typeface="Meiryo UI"/>
              </a:rPr>
              <a:t>　</a:t>
            </a:r>
            <a:r>
              <a:rPr lang="en-US" altLang="ja-JP" sz="1200" spc="-25" dirty="0">
                <a:latin typeface="Meiryo UI"/>
                <a:cs typeface="Meiryo UI"/>
              </a:rPr>
              <a:t>Fieldglass</a:t>
            </a:r>
            <a:r>
              <a:rPr lang="ja-JP" altLang="en-US" sz="1200" spc="-25" dirty="0">
                <a:latin typeface="Meiryo UI"/>
                <a:cs typeface="Meiryo UI"/>
              </a:rPr>
              <a:t>にログインできることを確認、必要な初期設定を行う</a:t>
            </a:r>
            <a:endParaRPr lang="en-US" altLang="ja-JP" sz="1200" spc="-25" dirty="0">
              <a:latin typeface="Meiryo UI"/>
              <a:cs typeface="Meiryo UI"/>
            </a:endParaRPr>
          </a:p>
        </p:txBody>
      </p:sp>
      <p:sp>
        <p:nvSpPr>
          <p:cNvPr id="18" name="object 13">
            <a:extLst>
              <a:ext uri="{FF2B5EF4-FFF2-40B4-BE49-F238E27FC236}">
                <a16:creationId xmlns:a16="http://schemas.microsoft.com/office/drawing/2014/main" id="{E27754E5-AEFD-8529-4088-69AC6BFFC25E}"/>
              </a:ext>
            </a:extLst>
          </p:cNvPr>
          <p:cNvSpPr txBox="1"/>
          <p:nvPr/>
        </p:nvSpPr>
        <p:spPr>
          <a:xfrm>
            <a:off x="6917436" y="2213843"/>
            <a:ext cx="5045964" cy="895117"/>
          </a:xfrm>
          <a:prstGeom prst="rect">
            <a:avLst/>
          </a:prstGeom>
        </p:spPr>
        <p:txBody>
          <a:bodyPr vert="horz" wrap="square" lIns="0" tIns="12700" rIns="0" bIns="0" rtlCol="0">
            <a:spAutoFit/>
          </a:bodyPr>
          <a:lstStyle/>
          <a:p>
            <a:pPr marL="12700">
              <a:lnSpc>
                <a:spcPct val="100000"/>
              </a:lnSpc>
              <a:spcBef>
                <a:spcPts val="100"/>
              </a:spcBef>
            </a:pPr>
            <a:r>
              <a:rPr lang="en-US" altLang="ja-JP" sz="1400" spc="-25" dirty="0">
                <a:latin typeface="Meiryo UI"/>
                <a:cs typeface="Meiryo UI"/>
              </a:rPr>
              <a:t>1.</a:t>
            </a:r>
            <a:r>
              <a:rPr lang="ja-JP" altLang="en-US" sz="1400" spc="-25" dirty="0">
                <a:latin typeface="Meiryo UI"/>
                <a:cs typeface="Meiryo UI"/>
              </a:rPr>
              <a:t>　招待メールから</a:t>
            </a:r>
            <a:r>
              <a:rPr lang="en-US" altLang="ja-JP" sz="1400" spc="-25" dirty="0">
                <a:latin typeface="Meiryo UI"/>
                <a:cs typeface="Meiryo UI"/>
              </a:rPr>
              <a:t>Fieldglass</a:t>
            </a:r>
            <a:r>
              <a:rPr lang="ja-JP" altLang="en-US" sz="1400" spc="-25" dirty="0">
                <a:latin typeface="Meiryo UI"/>
                <a:cs typeface="Meiryo UI"/>
              </a:rPr>
              <a:t>のアカウントを作成する</a:t>
            </a:r>
            <a:endParaRPr lang="en-US" altLang="ja-JP" sz="1400" spc="-10" dirty="0">
              <a:latin typeface="Meiryo UI"/>
              <a:cs typeface="Meiryo UI"/>
            </a:endParaRPr>
          </a:p>
          <a:p>
            <a:pPr marL="12700">
              <a:lnSpc>
                <a:spcPct val="100000"/>
              </a:lnSpc>
              <a:spcBef>
                <a:spcPts val="100"/>
              </a:spcBef>
            </a:pPr>
            <a:r>
              <a:rPr lang="ja-JP" altLang="en-US" sz="1000" spc="-10" dirty="0">
                <a:latin typeface="Meiryo UI"/>
                <a:cs typeface="Meiryo UI"/>
              </a:rPr>
              <a:t>　　</a:t>
            </a:r>
            <a:r>
              <a:rPr lang="en-US" altLang="ja-JP" sz="1000" spc="-10" dirty="0">
                <a:latin typeface="Meiryo UI"/>
                <a:cs typeface="Meiryo UI"/>
              </a:rPr>
              <a:t>P.19</a:t>
            </a:r>
            <a:r>
              <a:rPr lang="ja-JP" altLang="en-US" sz="1000" spc="-10" dirty="0">
                <a:latin typeface="Meiryo UI"/>
                <a:cs typeface="Meiryo UI"/>
              </a:rPr>
              <a:t>の④で入力したメールアドレス宛に</a:t>
            </a:r>
            <a:r>
              <a:rPr lang="en-US" altLang="ja-JP" sz="1000" spc="-10" dirty="0">
                <a:latin typeface="Meiryo UI"/>
                <a:cs typeface="Meiryo UI"/>
              </a:rPr>
              <a:t>Fieldglass</a:t>
            </a:r>
            <a:r>
              <a:rPr lang="ja-JP" altLang="en-US" sz="1000" spc="-10" dirty="0">
                <a:latin typeface="Meiryo UI"/>
                <a:cs typeface="Meiryo UI"/>
              </a:rPr>
              <a:t>の招待メール</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cs typeface="Meiryo UI"/>
              </a:rPr>
              <a:t>　　「</a:t>
            </a:r>
            <a:r>
              <a:rPr lang="en-US" altLang="ja-JP" sz="1000" dirty="0"/>
              <a:t>Invitation to join the SAP Fieldglass system</a:t>
            </a:r>
            <a:r>
              <a:rPr lang="ja-JP" altLang="en-US" sz="1000" dirty="0"/>
              <a:t>」</a:t>
            </a:r>
            <a:r>
              <a:rPr lang="ja-JP" altLang="en-US" sz="1000" spc="-10" dirty="0">
                <a:latin typeface="Meiryo UI"/>
                <a:cs typeface="Meiryo UI"/>
              </a:rPr>
              <a:t>が届きます。必要事項を入力しアカウントを</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cs typeface="Meiryo UI"/>
              </a:rPr>
              <a:t>　　作成してください。 以下は必須入力事項です。</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ea typeface="Meiryo UI" panose="020B0604030504040204" pitchFamily="50" charset="-128"/>
                <a:cs typeface="Meiryo UI"/>
              </a:rPr>
              <a:t>　　注）招待メールにある有効期限が切れた時は、キンドリル担当者へ再送依頼をしてください。</a:t>
            </a:r>
            <a:endParaRPr lang="ja-JP" altLang="en-US" sz="1000" dirty="0">
              <a:latin typeface="Meiryo UI" panose="020B0604030504040204" pitchFamily="50" charset="-128"/>
              <a:ea typeface="Meiryo UI" panose="020B0604030504040204" pitchFamily="50" charset="-128"/>
              <a:cs typeface="Meiryo UI"/>
            </a:endParaRPr>
          </a:p>
        </p:txBody>
      </p:sp>
      <p:pic>
        <p:nvPicPr>
          <p:cNvPr id="11" name="図 10">
            <a:extLst>
              <a:ext uri="{FF2B5EF4-FFF2-40B4-BE49-F238E27FC236}">
                <a16:creationId xmlns:a16="http://schemas.microsoft.com/office/drawing/2014/main" id="{D1FCC582-160D-DA39-8EF8-A21EA31DBE6A}"/>
              </a:ext>
            </a:extLst>
          </p:cNvPr>
          <p:cNvPicPr>
            <a:picLocks noChangeAspect="1"/>
          </p:cNvPicPr>
          <p:nvPr/>
        </p:nvPicPr>
        <p:blipFill>
          <a:blip r:embed="rId2"/>
          <a:stretch>
            <a:fillRect/>
          </a:stretch>
        </p:blipFill>
        <p:spPr>
          <a:xfrm>
            <a:off x="228600" y="1136575"/>
            <a:ext cx="1904574" cy="1807095"/>
          </a:xfrm>
          <a:prstGeom prst="rect">
            <a:avLst/>
          </a:prstGeom>
          <a:ln>
            <a:solidFill>
              <a:schemeClr val="bg1">
                <a:lumMod val="75000"/>
              </a:schemeClr>
            </a:solidFill>
          </a:ln>
        </p:spPr>
      </p:pic>
      <p:pic>
        <p:nvPicPr>
          <p:cNvPr id="12" name="図 11">
            <a:extLst>
              <a:ext uri="{FF2B5EF4-FFF2-40B4-BE49-F238E27FC236}">
                <a16:creationId xmlns:a16="http://schemas.microsoft.com/office/drawing/2014/main" id="{5F62EF35-10C6-EA6D-EA47-1A441A0B3F00}"/>
              </a:ext>
            </a:extLst>
          </p:cNvPr>
          <p:cNvPicPr>
            <a:picLocks noChangeAspect="1"/>
          </p:cNvPicPr>
          <p:nvPr/>
        </p:nvPicPr>
        <p:blipFill>
          <a:blip r:embed="rId3"/>
          <a:stretch>
            <a:fillRect/>
          </a:stretch>
        </p:blipFill>
        <p:spPr>
          <a:xfrm>
            <a:off x="1975894" y="1889332"/>
            <a:ext cx="4734586" cy="4753638"/>
          </a:xfrm>
          <a:prstGeom prst="rect">
            <a:avLst/>
          </a:prstGeom>
          <a:ln>
            <a:solidFill>
              <a:schemeClr val="bg1">
                <a:lumMod val="75000"/>
              </a:schemeClr>
            </a:solidFill>
          </a:ln>
        </p:spPr>
      </p:pic>
      <p:sp>
        <p:nvSpPr>
          <p:cNvPr id="19" name="正方形/長方形 18">
            <a:extLst>
              <a:ext uri="{FF2B5EF4-FFF2-40B4-BE49-F238E27FC236}">
                <a16:creationId xmlns:a16="http://schemas.microsoft.com/office/drawing/2014/main" id="{AF6575C2-A217-630B-56AF-09404EB92216}"/>
              </a:ext>
            </a:extLst>
          </p:cNvPr>
          <p:cNvSpPr/>
          <p:nvPr/>
        </p:nvSpPr>
        <p:spPr>
          <a:xfrm>
            <a:off x="416234" y="2651760"/>
            <a:ext cx="1559660" cy="3454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bject 13">
            <a:extLst>
              <a:ext uri="{FF2B5EF4-FFF2-40B4-BE49-F238E27FC236}">
                <a16:creationId xmlns:a16="http://schemas.microsoft.com/office/drawing/2014/main" id="{D279D294-F30C-D432-3B3F-D1EAF8026F8D}"/>
              </a:ext>
            </a:extLst>
          </p:cNvPr>
          <p:cNvSpPr txBox="1"/>
          <p:nvPr/>
        </p:nvSpPr>
        <p:spPr>
          <a:xfrm>
            <a:off x="7123814" y="3192121"/>
            <a:ext cx="2971800" cy="412934"/>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①</a:t>
            </a:r>
            <a:r>
              <a:rPr lang="en-US" altLang="ja-JP" sz="1400" spc="-25" dirty="0">
                <a:latin typeface="Meiryo UI"/>
                <a:cs typeface="Meiryo UI"/>
              </a:rPr>
              <a:t>[Create Your Account]</a:t>
            </a:r>
            <a:br>
              <a:rPr lang="en-US" altLang="ja-JP" sz="1200" spc="-10" dirty="0">
                <a:latin typeface="Meiryo UI"/>
                <a:cs typeface="Meiryo UI"/>
              </a:rPr>
            </a:br>
            <a:r>
              <a:rPr lang="en-US" altLang="ja-JP" sz="1200" spc="-10" dirty="0">
                <a:latin typeface="Meiryo UI"/>
                <a:cs typeface="Meiryo UI"/>
              </a:rPr>
              <a:t>  </a:t>
            </a:r>
            <a:r>
              <a:rPr lang="ja-JP" altLang="en-US" sz="1000" spc="-10" dirty="0">
                <a:latin typeface="Meiryo UI"/>
                <a:cs typeface="Meiryo UI"/>
              </a:rPr>
              <a:t>押下して</a:t>
            </a:r>
            <a:r>
              <a:rPr lang="en-US" altLang="ja-JP" sz="1000" spc="-10" dirty="0">
                <a:latin typeface="Meiryo UI"/>
                <a:cs typeface="Meiryo UI"/>
              </a:rPr>
              <a:t>Fieldglass</a:t>
            </a:r>
            <a:r>
              <a:rPr lang="ja-JP" altLang="en-US" sz="1000" spc="-10" dirty="0">
                <a:latin typeface="Meiryo UI"/>
                <a:cs typeface="Meiryo UI"/>
              </a:rPr>
              <a:t>を開く</a:t>
            </a:r>
            <a:endParaRPr lang="ja-JP" altLang="en-US" sz="1000" dirty="0">
              <a:latin typeface="Meiryo UI" panose="020B0604030504040204" pitchFamily="50" charset="-128"/>
              <a:ea typeface="Meiryo UI" panose="020B0604030504040204" pitchFamily="50" charset="-128"/>
              <a:cs typeface="Meiryo UI"/>
            </a:endParaRPr>
          </a:p>
        </p:txBody>
      </p:sp>
      <p:sp>
        <p:nvSpPr>
          <p:cNvPr id="22" name="object 13">
            <a:extLst>
              <a:ext uri="{FF2B5EF4-FFF2-40B4-BE49-F238E27FC236}">
                <a16:creationId xmlns:a16="http://schemas.microsoft.com/office/drawing/2014/main" id="{F450F080-1E5F-5236-41E8-8807C92DED74}"/>
              </a:ext>
            </a:extLst>
          </p:cNvPr>
          <p:cNvSpPr txBox="1"/>
          <p:nvPr/>
        </p:nvSpPr>
        <p:spPr>
          <a:xfrm>
            <a:off x="7130044" y="4251960"/>
            <a:ext cx="4803121" cy="702756"/>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③</a:t>
            </a:r>
            <a:r>
              <a:rPr lang="en-US" altLang="ja-JP" sz="1400" spc="-25" dirty="0">
                <a:latin typeface="Meiryo UI"/>
                <a:cs typeface="Meiryo UI"/>
              </a:rPr>
              <a:t>[Security ID]</a:t>
            </a:r>
            <a:br>
              <a:rPr lang="en-US" altLang="ja-JP" sz="1200" spc="-10" dirty="0">
                <a:latin typeface="Meiryo UI"/>
                <a:cs typeface="Meiryo UI"/>
              </a:rPr>
            </a:br>
            <a:r>
              <a:rPr lang="ja-JP" altLang="en-US" sz="1000" spc="-10" dirty="0">
                <a:latin typeface="Meiryo UI" panose="020B0604030504040204" pitchFamily="50" charset="-128"/>
                <a:ea typeface="Meiryo UI" panose="020B0604030504040204" pitchFamily="50" charset="-128"/>
                <a:cs typeface="Meiryo UI"/>
              </a:rPr>
              <a:t>　　</a:t>
            </a:r>
            <a:r>
              <a:rPr lang="en-US" altLang="ja-JP" sz="1000" spc="-10" dirty="0">
                <a:latin typeface="Meiryo UI" panose="020B0604030504040204" pitchFamily="50" charset="-128"/>
                <a:ea typeface="Meiryo UI" panose="020B0604030504040204" pitchFamily="50" charset="-128"/>
                <a:cs typeface="Meiryo UI"/>
              </a:rPr>
              <a:t>P.11</a:t>
            </a:r>
            <a:r>
              <a:rPr lang="ja-JP" altLang="en-US" sz="1000" spc="-10" dirty="0">
                <a:latin typeface="Meiryo UI" panose="020B0604030504040204" pitchFamily="50" charset="-128"/>
                <a:ea typeface="Meiryo UI" panose="020B0604030504040204" pitchFamily="50" charset="-128"/>
                <a:cs typeface="Meiryo UI"/>
              </a:rPr>
              <a:t>の⑥で入力頂いたコードを入力。</a:t>
            </a:r>
            <a:endParaRPr lang="en-US" altLang="ja-JP" sz="1000" spc="-10" dirty="0">
              <a:latin typeface="Meiryo UI" panose="020B0604030504040204" pitchFamily="50" charset="-128"/>
              <a:ea typeface="Meiryo UI" panose="020B0604030504040204" pitchFamily="50" charset="-128"/>
              <a:cs typeface="Meiryo UI"/>
            </a:endParaRPr>
          </a:p>
          <a:p>
            <a:pPr marL="12700">
              <a:lnSpc>
                <a:spcPct val="100000"/>
              </a:lnSpc>
              <a:spcBef>
                <a:spcPts val="100"/>
              </a:spcBef>
            </a:pPr>
            <a:r>
              <a:rPr lang="ja-JP" altLang="en-US" sz="1000" spc="-10" dirty="0">
                <a:latin typeface="Meiryo UI" panose="020B0604030504040204" pitchFamily="50" charset="-128"/>
                <a:ea typeface="Meiryo UI" panose="020B0604030504040204" pitchFamily="50" charset="-128"/>
                <a:cs typeface="Meiryo UI"/>
              </a:rPr>
              <a:t>　　</a:t>
            </a:r>
            <a:r>
              <a:rPr lang="ja-JP" altLang="en-US" sz="1000" spc="-35" dirty="0">
                <a:latin typeface="Meiryo UI" panose="020B0604030504040204" pitchFamily="50" charset="-128"/>
                <a:ea typeface="Meiryo UI" panose="020B0604030504040204" pitchFamily="50" charset="-128"/>
                <a:cs typeface="Meiryo UI"/>
              </a:rPr>
              <a:t>派遣社員が登録を行う場合は、事前に「</a:t>
            </a:r>
            <a:r>
              <a:rPr lang="en-US" altLang="ja-JP" sz="1000" spc="-35" dirty="0">
                <a:latin typeface="Meiryo UI" panose="020B0604030504040204" pitchFamily="50" charset="-128"/>
                <a:ea typeface="Meiryo UI" panose="020B0604030504040204" pitchFamily="50" charset="-128"/>
                <a:cs typeface="Meiryo UI"/>
              </a:rPr>
              <a:t>Security ID] </a:t>
            </a:r>
            <a:r>
              <a:rPr lang="ja-JP" altLang="en-US" sz="1000" spc="-35" dirty="0">
                <a:latin typeface="Meiryo UI" panose="020B0604030504040204" pitchFamily="50" charset="-128"/>
                <a:ea typeface="Meiryo UI" panose="020B0604030504040204" pitchFamily="50" charset="-128"/>
                <a:cs typeface="Meiryo UI"/>
              </a:rPr>
              <a:t>をお伝えください。</a:t>
            </a:r>
            <a:br>
              <a:rPr lang="en-US" altLang="ja-JP" sz="1000" spc="-35" dirty="0">
                <a:latin typeface="Meiryo UI" panose="020B0604030504040204" pitchFamily="50" charset="-128"/>
                <a:ea typeface="Meiryo UI" panose="020B0604030504040204" pitchFamily="50" charset="-128"/>
                <a:cs typeface="Meiryo UI"/>
              </a:rPr>
            </a:br>
            <a:r>
              <a:rPr lang="ja-JP" altLang="en-US" sz="1000" spc="-35" dirty="0">
                <a:latin typeface="Meiryo UI" panose="020B0604030504040204" pitchFamily="50" charset="-128"/>
                <a:ea typeface="Meiryo UI" panose="020B0604030504040204" pitchFamily="50" charset="-128"/>
                <a:cs typeface="Meiryo UI"/>
              </a:rPr>
              <a:t>　　</a:t>
            </a:r>
            <a:r>
              <a:rPr lang="en-US" altLang="ja-JP" sz="1000" spc="-35" dirty="0">
                <a:latin typeface="Meiryo UI" panose="020B0604030504040204" pitchFamily="50" charset="-128"/>
                <a:ea typeface="Meiryo UI" panose="020B0604030504040204" pitchFamily="50" charset="-128"/>
                <a:cs typeface="Meiryo UI"/>
              </a:rPr>
              <a:t>※</a:t>
            </a:r>
            <a:r>
              <a:rPr lang="ja-JP" altLang="en-US" sz="1000" spc="-35" dirty="0">
                <a:latin typeface="Meiryo UI" panose="020B0604030504040204" pitchFamily="50" charset="-128"/>
                <a:ea typeface="Meiryo UI" panose="020B0604030504040204" pitchFamily="50" charset="-128"/>
                <a:cs typeface="Meiryo UI"/>
              </a:rPr>
              <a:t>入力確認のため、④に再度 </a:t>
            </a:r>
            <a:r>
              <a:rPr lang="en-US" altLang="ja-JP" sz="1000" spc="-35" dirty="0">
                <a:latin typeface="Meiryo UI" panose="020B0604030504040204" pitchFamily="50" charset="-128"/>
                <a:ea typeface="Meiryo UI" panose="020B0604030504040204" pitchFamily="50" charset="-128"/>
                <a:cs typeface="Meiryo UI"/>
              </a:rPr>
              <a:t>[Security ID] </a:t>
            </a:r>
            <a:r>
              <a:rPr lang="ja-JP" altLang="en-US" sz="1000" spc="-35" dirty="0">
                <a:latin typeface="Meiryo UI" panose="020B0604030504040204" pitchFamily="50" charset="-128"/>
                <a:ea typeface="Meiryo UI" panose="020B0604030504040204" pitchFamily="50" charset="-128"/>
                <a:cs typeface="Meiryo UI"/>
              </a:rPr>
              <a:t>を入力</a:t>
            </a:r>
            <a:endParaRPr lang="ja-JP" altLang="en-US" sz="1000" dirty="0">
              <a:latin typeface="Meiryo UI" panose="020B0604030504040204" pitchFamily="50" charset="-128"/>
              <a:ea typeface="Meiryo UI" panose="020B0604030504040204" pitchFamily="50" charset="-128"/>
              <a:cs typeface="Meiryo UI"/>
            </a:endParaRPr>
          </a:p>
        </p:txBody>
      </p:sp>
      <p:sp>
        <p:nvSpPr>
          <p:cNvPr id="23" name="object 2">
            <a:extLst>
              <a:ext uri="{FF2B5EF4-FFF2-40B4-BE49-F238E27FC236}">
                <a16:creationId xmlns:a16="http://schemas.microsoft.com/office/drawing/2014/main" id="{046434E8-573C-8ACB-984C-3AD538B904CC}"/>
              </a:ext>
            </a:extLst>
          </p:cNvPr>
          <p:cNvSpPr txBox="1">
            <a:spLocks/>
          </p:cNvSpPr>
          <p:nvPr/>
        </p:nvSpPr>
        <p:spPr>
          <a:xfrm>
            <a:off x="171684" y="2542389"/>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①</a:t>
            </a:r>
            <a:endParaRPr lang="en-US" altLang="ja-JP" sz="1200" b="1" spc="-15" dirty="0">
              <a:latin typeface="Meiryo UI" panose="020B0604030504040204" pitchFamily="50" charset="-128"/>
              <a:ea typeface="Meiryo UI" panose="020B0604030504040204" pitchFamily="50" charset="-128"/>
            </a:endParaRPr>
          </a:p>
        </p:txBody>
      </p:sp>
      <p:sp>
        <p:nvSpPr>
          <p:cNvPr id="24" name="object 2">
            <a:extLst>
              <a:ext uri="{FF2B5EF4-FFF2-40B4-BE49-F238E27FC236}">
                <a16:creationId xmlns:a16="http://schemas.microsoft.com/office/drawing/2014/main" id="{655A84DB-B7C1-FCB9-FCFD-0ED4B2E1CCB0}"/>
              </a:ext>
            </a:extLst>
          </p:cNvPr>
          <p:cNvSpPr txBox="1">
            <a:spLocks/>
          </p:cNvSpPr>
          <p:nvPr/>
        </p:nvSpPr>
        <p:spPr>
          <a:xfrm>
            <a:off x="1861593" y="2018201"/>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②</a:t>
            </a:r>
            <a:endParaRPr lang="en-US" altLang="ja-JP" sz="1200" b="1" spc="-15" dirty="0">
              <a:latin typeface="Meiryo UI" panose="020B0604030504040204" pitchFamily="50" charset="-128"/>
              <a:ea typeface="Meiryo UI" panose="020B0604030504040204" pitchFamily="50" charset="-128"/>
            </a:endParaRPr>
          </a:p>
        </p:txBody>
      </p:sp>
      <p:sp>
        <p:nvSpPr>
          <p:cNvPr id="25" name="object 2">
            <a:extLst>
              <a:ext uri="{FF2B5EF4-FFF2-40B4-BE49-F238E27FC236}">
                <a16:creationId xmlns:a16="http://schemas.microsoft.com/office/drawing/2014/main" id="{94A2DB0B-38F0-F3DF-20EA-86B675154139}"/>
              </a:ext>
            </a:extLst>
          </p:cNvPr>
          <p:cNvSpPr txBox="1">
            <a:spLocks/>
          </p:cNvSpPr>
          <p:nvPr/>
        </p:nvSpPr>
        <p:spPr>
          <a:xfrm>
            <a:off x="1804580" y="3374864"/>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③</a:t>
            </a:r>
            <a:endParaRPr lang="en-US" altLang="ja-JP" sz="1200" b="1" spc="-15"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7B611A46-04CF-6A34-8014-68F43155737B}"/>
              </a:ext>
            </a:extLst>
          </p:cNvPr>
          <p:cNvSpPr/>
          <p:nvPr/>
        </p:nvSpPr>
        <p:spPr>
          <a:xfrm>
            <a:off x="2041370" y="2173914"/>
            <a:ext cx="3597429" cy="7369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BF0A2E4A-2AA6-58C9-0898-48CFDEE61F4A}"/>
              </a:ext>
            </a:extLst>
          </p:cNvPr>
          <p:cNvSpPr txBox="1"/>
          <p:nvPr/>
        </p:nvSpPr>
        <p:spPr>
          <a:xfrm>
            <a:off x="7119256" y="3642360"/>
            <a:ext cx="4937107" cy="536044"/>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②</a:t>
            </a:r>
            <a:r>
              <a:rPr lang="en-US" altLang="ja-JP" sz="1400" spc="-25" dirty="0">
                <a:latin typeface="Meiryo UI"/>
                <a:cs typeface="Meiryo UI"/>
              </a:rPr>
              <a:t>[First Name]</a:t>
            </a:r>
            <a:r>
              <a:rPr lang="ja-JP" altLang="en-US" sz="1400" spc="-25" dirty="0">
                <a:latin typeface="Meiryo UI"/>
                <a:cs typeface="Meiryo UI"/>
              </a:rPr>
              <a:t> </a:t>
            </a:r>
            <a:r>
              <a:rPr lang="en-US" altLang="ja-JP" sz="1400" spc="-25" dirty="0">
                <a:latin typeface="Meiryo UI"/>
                <a:cs typeface="Meiryo UI"/>
              </a:rPr>
              <a:t>[Last Name] [Worker’s Personal Email] </a:t>
            </a:r>
            <a:br>
              <a:rPr lang="en-US" altLang="ja-JP" sz="1200" spc="-10" dirty="0">
                <a:latin typeface="Meiryo UI"/>
                <a:cs typeface="Meiryo UI"/>
              </a:rPr>
            </a:br>
            <a:r>
              <a:rPr lang="en-US" altLang="ja-JP" sz="1000" spc="-10" dirty="0">
                <a:latin typeface="Meiryo UI"/>
                <a:cs typeface="Meiryo UI"/>
              </a:rPr>
              <a:t>  </a:t>
            </a:r>
            <a:r>
              <a:rPr lang="ja-JP" altLang="en-US" sz="1000" spc="-10" dirty="0">
                <a:latin typeface="Meiryo UI"/>
                <a:cs typeface="Meiryo UI"/>
              </a:rPr>
              <a:t> 　</a:t>
            </a:r>
            <a:r>
              <a:rPr lang="en-US" altLang="ja-JP" sz="1000" spc="-10" dirty="0">
                <a:latin typeface="Meiryo UI"/>
                <a:cs typeface="Meiryo UI"/>
              </a:rPr>
              <a:t>P.10</a:t>
            </a:r>
            <a:r>
              <a:rPr lang="ja-JP" altLang="en-US" sz="1000" spc="-10" dirty="0">
                <a:latin typeface="Meiryo UI"/>
                <a:cs typeface="Meiryo UI"/>
              </a:rPr>
              <a:t>の③④と、</a:t>
            </a:r>
            <a:r>
              <a:rPr lang="en-US" altLang="ja-JP" sz="1000" spc="-10" dirty="0">
                <a:latin typeface="Meiryo UI"/>
                <a:cs typeface="Meiryo UI"/>
              </a:rPr>
              <a:t>P19</a:t>
            </a:r>
            <a:r>
              <a:rPr lang="ja-JP" altLang="en-US" sz="1000" spc="-10" dirty="0">
                <a:latin typeface="Meiryo UI"/>
                <a:cs typeface="Meiryo UI"/>
              </a:rPr>
              <a:t>の⑤で入力した内容がデフォルトで表示されてます。</a:t>
            </a:r>
            <a:br>
              <a:rPr lang="en-US" altLang="ja-JP" sz="1000" spc="-10" dirty="0">
                <a:latin typeface="Meiryo UI"/>
                <a:cs typeface="Meiryo UI"/>
              </a:rPr>
            </a:br>
            <a:r>
              <a:rPr lang="ja-JP" altLang="en-US" sz="1000" spc="-10" dirty="0">
                <a:latin typeface="Meiryo UI"/>
                <a:cs typeface="Meiryo UI"/>
              </a:rPr>
              <a:t>　　該当者である事を確認して次項の入力へ進んでください。</a:t>
            </a:r>
            <a:endParaRPr lang="ja-JP" altLang="en-US" sz="1000" dirty="0">
              <a:latin typeface="Meiryo UI" panose="020B0604030504040204" pitchFamily="50" charset="-128"/>
              <a:ea typeface="Meiryo UI" panose="020B0604030504040204" pitchFamily="50" charset="-128"/>
              <a:cs typeface="Meiryo UI"/>
            </a:endParaRPr>
          </a:p>
        </p:txBody>
      </p:sp>
      <p:sp>
        <p:nvSpPr>
          <p:cNvPr id="29" name="object 13">
            <a:extLst>
              <a:ext uri="{FF2B5EF4-FFF2-40B4-BE49-F238E27FC236}">
                <a16:creationId xmlns:a16="http://schemas.microsoft.com/office/drawing/2014/main" id="{8B436DFB-D72B-756E-158B-0004C9ED6A63}"/>
              </a:ext>
            </a:extLst>
          </p:cNvPr>
          <p:cNvSpPr txBox="1"/>
          <p:nvPr/>
        </p:nvSpPr>
        <p:spPr>
          <a:xfrm>
            <a:off x="7116726" y="5013960"/>
            <a:ext cx="4937107" cy="382156"/>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⑤</a:t>
            </a:r>
            <a:r>
              <a:rPr lang="en-US" altLang="ja-JP" sz="1400" spc="-25" dirty="0">
                <a:latin typeface="Meiryo UI"/>
                <a:cs typeface="Meiryo UI"/>
              </a:rPr>
              <a:t>[Desired Username]</a:t>
            </a:r>
            <a:br>
              <a:rPr lang="en-US" altLang="ja-JP" sz="1200" spc="-10" dirty="0">
                <a:latin typeface="Meiryo UI"/>
                <a:cs typeface="Meiryo UI"/>
              </a:rPr>
            </a:br>
            <a:r>
              <a:rPr lang="ja-JP" altLang="en-US" sz="1000" spc="-10" dirty="0">
                <a:latin typeface="Meiryo UI" panose="020B0604030504040204" pitchFamily="50" charset="-128"/>
                <a:ea typeface="Meiryo UI" panose="020B0604030504040204" pitchFamily="50" charset="-128"/>
                <a:cs typeface="Meiryo UI"/>
              </a:rPr>
              <a:t>　　</a:t>
            </a:r>
            <a:r>
              <a:rPr lang="en-US" altLang="ja-JP" sz="1000" spc="-10" dirty="0">
                <a:latin typeface="Meiryo UI" panose="020B0604030504040204" pitchFamily="50" charset="-128"/>
                <a:ea typeface="Meiryo UI" panose="020B0604030504040204" pitchFamily="50" charset="-128"/>
                <a:cs typeface="Meiryo UI"/>
              </a:rPr>
              <a:t>Fieldglass</a:t>
            </a:r>
            <a:r>
              <a:rPr lang="ja-JP" altLang="en-US" sz="1000" spc="-10" dirty="0">
                <a:latin typeface="Meiryo UI" panose="020B0604030504040204" pitchFamily="50" charset="-128"/>
                <a:ea typeface="Meiryo UI" panose="020B0604030504040204" pitchFamily="50" charset="-128"/>
                <a:cs typeface="Meiryo UI"/>
              </a:rPr>
              <a:t>使用時の希望ユーザー名。</a:t>
            </a:r>
            <a:r>
              <a:rPr lang="en-US" altLang="ja-JP" sz="1000" spc="-10" dirty="0">
                <a:latin typeface="Meiryo UI" panose="020B0604030504040204" pitchFamily="50" charset="-128"/>
                <a:ea typeface="Meiryo UI" panose="020B0604030504040204" pitchFamily="50" charset="-128"/>
                <a:cs typeface="Meiryo UI"/>
              </a:rPr>
              <a:t>P.10</a:t>
            </a:r>
            <a:r>
              <a:rPr lang="ja-JP" altLang="en-US" sz="1000" spc="-10" dirty="0">
                <a:latin typeface="Meiryo UI" panose="020B0604030504040204" pitchFamily="50" charset="-128"/>
                <a:ea typeface="Meiryo UI" panose="020B0604030504040204" pitchFamily="50" charset="-128"/>
                <a:cs typeface="Meiryo UI"/>
              </a:rPr>
              <a:t> ③</a:t>
            </a:r>
            <a:r>
              <a:rPr lang="en-US" altLang="ja-JP" sz="1000" spc="-10" dirty="0">
                <a:latin typeface="Meiryo UI" panose="020B0604030504040204" pitchFamily="50" charset="-128"/>
                <a:ea typeface="Meiryo UI" panose="020B0604030504040204" pitchFamily="50" charset="-128"/>
                <a:cs typeface="Meiryo UI"/>
              </a:rPr>
              <a:t>First Name</a:t>
            </a:r>
            <a:r>
              <a:rPr lang="ja-JP" altLang="en-US" sz="1000" spc="-10" dirty="0">
                <a:latin typeface="Meiryo UI" panose="020B0604030504040204" pitchFamily="50" charset="-128"/>
                <a:ea typeface="Meiryo UI" panose="020B0604030504040204" pitchFamily="50" charset="-128"/>
                <a:cs typeface="Meiryo UI"/>
              </a:rPr>
              <a:t> ④</a:t>
            </a:r>
            <a:r>
              <a:rPr lang="en-US" altLang="ja-JP" sz="1000" spc="-10" dirty="0">
                <a:latin typeface="Meiryo UI" panose="020B0604030504040204" pitchFamily="50" charset="-128"/>
                <a:ea typeface="Meiryo UI" panose="020B0604030504040204" pitchFamily="50" charset="-128"/>
                <a:cs typeface="Meiryo UI"/>
              </a:rPr>
              <a:t>Last Name</a:t>
            </a:r>
            <a:r>
              <a:rPr lang="ja-JP" altLang="en-US" sz="1000" spc="-10" dirty="0">
                <a:latin typeface="Meiryo UI" panose="020B0604030504040204" pitchFamily="50" charset="-128"/>
                <a:ea typeface="Meiryo UI" panose="020B0604030504040204" pitchFamily="50" charset="-128"/>
                <a:cs typeface="Meiryo UI"/>
              </a:rPr>
              <a:t> の使用も可能。</a:t>
            </a:r>
            <a:endParaRPr lang="ja-JP" altLang="en-US" sz="1000" dirty="0">
              <a:latin typeface="Meiryo UI" panose="020B0604030504040204" pitchFamily="50" charset="-128"/>
              <a:ea typeface="Meiryo UI" panose="020B0604030504040204" pitchFamily="50" charset="-128"/>
              <a:cs typeface="Meiryo UI"/>
            </a:endParaRPr>
          </a:p>
        </p:txBody>
      </p:sp>
      <p:sp>
        <p:nvSpPr>
          <p:cNvPr id="30" name="正方形/長方形 29">
            <a:extLst>
              <a:ext uri="{FF2B5EF4-FFF2-40B4-BE49-F238E27FC236}">
                <a16:creationId xmlns:a16="http://schemas.microsoft.com/office/drawing/2014/main" id="{CF37F891-8166-DDDC-AA2E-48A223C5379F}"/>
              </a:ext>
            </a:extLst>
          </p:cNvPr>
          <p:cNvSpPr/>
          <p:nvPr/>
        </p:nvSpPr>
        <p:spPr>
          <a:xfrm>
            <a:off x="2015778" y="3467185"/>
            <a:ext cx="1577064" cy="7307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object 2">
            <a:extLst>
              <a:ext uri="{FF2B5EF4-FFF2-40B4-BE49-F238E27FC236}">
                <a16:creationId xmlns:a16="http://schemas.microsoft.com/office/drawing/2014/main" id="{6EE67851-A26F-B736-F8DE-E14C13B9DE7A}"/>
              </a:ext>
            </a:extLst>
          </p:cNvPr>
          <p:cNvSpPr txBox="1">
            <a:spLocks/>
          </p:cNvSpPr>
          <p:nvPr/>
        </p:nvSpPr>
        <p:spPr>
          <a:xfrm>
            <a:off x="1806942" y="3964017"/>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④</a:t>
            </a:r>
            <a:endParaRPr lang="en-US" altLang="ja-JP" sz="1200" b="1" spc="-15"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F1C0259F-F660-1ABC-DD03-BA2102104C37}"/>
              </a:ext>
            </a:extLst>
          </p:cNvPr>
          <p:cNvSpPr/>
          <p:nvPr/>
        </p:nvSpPr>
        <p:spPr>
          <a:xfrm>
            <a:off x="2017232" y="4595226"/>
            <a:ext cx="1259368" cy="3697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B366778B-68BC-803A-092A-E6D497999322}"/>
              </a:ext>
            </a:extLst>
          </p:cNvPr>
          <p:cNvSpPr/>
          <p:nvPr/>
        </p:nvSpPr>
        <p:spPr>
          <a:xfrm>
            <a:off x="2006444" y="5043361"/>
            <a:ext cx="1259368" cy="885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object 2">
            <a:extLst>
              <a:ext uri="{FF2B5EF4-FFF2-40B4-BE49-F238E27FC236}">
                <a16:creationId xmlns:a16="http://schemas.microsoft.com/office/drawing/2014/main" id="{DD69A51A-8515-CDFA-C5CE-3BBB74BC7692}"/>
              </a:ext>
            </a:extLst>
          </p:cNvPr>
          <p:cNvSpPr txBox="1">
            <a:spLocks/>
          </p:cNvSpPr>
          <p:nvPr/>
        </p:nvSpPr>
        <p:spPr>
          <a:xfrm>
            <a:off x="1807156" y="4522583"/>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⑤</a:t>
            </a:r>
            <a:endParaRPr lang="en-US" altLang="ja-JP" sz="1200" b="1" spc="-15" dirty="0">
              <a:latin typeface="Meiryo UI" panose="020B0604030504040204" pitchFamily="50" charset="-128"/>
              <a:ea typeface="Meiryo UI" panose="020B0604030504040204" pitchFamily="50" charset="-128"/>
            </a:endParaRPr>
          </a:p>
        </p:txBody>
      </p:sp>
      <p:sp>
        <p:nvSpPr>
          <p:cNvPr id="35" name="object 2">
            <a:extLst>
              <a:ext uri="{FF2B5EF4-FFF2-40B4-BE49-F238E27FC236}">
                <a16:creationId xmlns:a16="http://schemas.microsoft.com/office/drawing/2014/main" id="{385ACC09-3A88-FD8F-1116-BC0192765B13}"/>
              </a:ext>
            </a:extLst>
          </p:cNvPr>
          <p:cNvSpPr txBox="1">
            <a:spLocks/>
          </p:cNvSpPr>
          <p:nvPr/>
        </p:nvSpPr>
        <p:spPr>
          <a:xfrm>
            <a:off x="1804362" y="5013960"/>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⑥</a:t>
            </a:r>
            <a:endParaRPr lang="en-US" altLang="ja-JP" sz="1200" b="1" spc="-15"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DB9524E6-D075-3DB7-0452-A9AC47AE9098}"/>
              </a:ext>
            </a:extLst>
          </p:cNvPr>
          <p:cNvSpPr/>
          <p:nvPr/>
        </p:nvSpPr>
        <p:spPr>
          <a:xfrm>
            <a:off x="6248399" y="6395277"/>
            <a:ext cx="462081" cy="2301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コネクタ: カギ線 37">
            <a:extLst>
              <a:ext uri="{FF2B5EF4-FFF2-40B4-BE49-F238E27FC236}">
                <a16:creationId xmlns:a16="http://schemas.microsoft.com/office/drawing/2014/main" id="{CF410952-2220-CE04-0AD3-3037D1E67ECC}"/>
              </a:ext>
            </a:extLst>
          </p:cNvPr>
          <p:cNvCxnSpPr>
            <a:cxnSpLocks/>
          </p:cNvCxnSpPr>
          <p:nvPr/>
        </p:nvCxnSpPr>
        <p:spPr>
          <a:xfrm>
            <a:off x="1600200" y="2997193"/>
            <a:ext cx="5486400" cy="340367"/>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43" name="コネクタ: カギ線 42">
            <a:extLst>
              <a:ext uri="{FF2B5EF4-FFF2-40B4-BE49-F238E27FC236}">
                <a16:creationId xmlns:a16="http://schemas.microsoft.com/office/drawing/2014/main" id="{31248CBF-EE97-A1DF-4780-905D0EC02B0B}"/>
              </a:ext>
            </a:extLst>
          </p:cNvPr>
          <p:cNvCxnSpPr>
            <a:cxnSpLocks/>
            <a:stCxn id="26" idx="3"/>
            <a:endCxn id="27" idx="1"/>
          </p:cNvCxnSpPr>
          <p:nvPr/>
        </p:nvCxnSpPr>
        <p:spPr>
          <a:xfrm>
            <a:off x="5638799" y="2542389"/>
            <a:ext cx="1480457" cy="136799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48" name="コネクタ: カギ線 47">
            <a:extLst>
              <a:ext uri="{FF2B5EF4-FFF2-40B4-BE49-F238E27FC236}">
                <a16:creationId xmlns:a16="http://schemas.microsoft.com/office/drawing/2014/main" id="{51D36C78-E158-72F1-25F4-E6714856D590}"/>
              </a:ext>
            </a:extLst>
          </p:cNvPr>
          <p:cNvCxnSpPr>
            <a:cxnSpLocks/>
            <a:stCxn id="30" idx="3"/>
            <a:endCxn id="22" idx="1"/>
          </p:cNvCxnSpPr>
          <p:nvPr/>
        </p:nvCxnSpPr>
        <p:spPr>
          <a:xfrm>
            <a:off x="3592842" y="3832555"/>
            <a:ext cx="3537202" cy="770783"/>
          </a:xfrm>
          <a:prstGeom prst="bentConnector3">
            <a:avLst>
              <a:gd name="adj1" fmla="val 55711"/>
            </a:avLst>
          </a:prstGeom>
        </p:spPr>
        <p:style>
          <a:lnRef idx="1">
            <a:schemeClr val="accent2"/>
          </a:lnRef>
          <a:fillRef idx="0">
            <a:schemeClr val="accent2"/>
          </a:fillRef>
          <a:effectRef idx="0">
            <a:schemeClr val="accent2"/>
          </a:effectRef>
          <a:fontRef idx="minor">
            <a:schemeClr val="tx1"/>
          </a:fontRef>
        </p:style>
      </p:cxnSp>
      <p:cxnSp>
        <p:nvCxnSpPr>
          <p:cNvPr id="54" name="コネクタ: カギ線 53">
            <a:extLst>
              <a:ext uri="{FF2B5EF4-FFF2-40B4-BE49-F238E27FC236}">
                <a16:creationId xmlns:a16="http://schemas.microsoft.com/office/drawing/2014/main" id="{0FBCF33C-4A1D-6D18-2041-ADFA9710ED57}"/>
              </a:ext>
            </a:extLst>
          </p:cNvPr>
          <p:cNvCxnSpPr>
            <a:cxnSpLocks/>
            <a:stCxn id="32" idx="3"/>
          </p:cNvCxnSpPr>
          <p:nvPr/>
        </p:nvCxnSpPr>
        <p:spPr>
          <a:xfrm>
            <a:off x="3276600" y="4780126"/>
            <a:ext cx="3810000" cy="341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2" name="object 13">
            <a:extLst>
              <a:ext uri="{FF2B5EF4-FFF2-40B4-BE49-F238E27FC236}">
                <a16:creationId xmlns:a16="http://schemas.microsoft.com/office/drawing/2014/main" id="{17C93E90-C6AA-103E-E0FD-949BB0425440}"/>
              </a:ext>
            </a:extLst>
          </p:cNvPr>
          <p:cNvSpPr txBox="1"/>
          <p:nvPr/>
        </p:nvSpPr>
        <p:spPr>
          <a:xfrm>
            <a:off x="7119256" y="5464004"/>
            <a:ext cx="4937107" cy="548868"/>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⑥</a:t>
            </a:r>
            <a:r>
              <a:rPr lang="en-US" altLang="ja-JP" sz="1400" spc="-25" dirty="0">
                <a:latin typeface="Meiryo UI"/>
                <a:cs typeface="Meiryo UI"/>
              </a:rPr>
              <a:t>[Password/</a:t>
            </a:r>
            <a:r>
              <a:rPr lang="ja-JP" altLang="en-US" sz="1400" spc="-25" dirty="0">
                <a:latin typeface="Meiryo UI"/>
                <a:cs typeface="Meiryo UI"/>
              </a:rPr>
              <a:t>パスワード</a:t>
            </a:r>
            <a:r>
              <a:rPr lang="en-US" altLang="ja-JP" sz="1400" spc="-25" dirty="0">
                <a:latin typeface="Meiryo UI"/>
                <a:cs typeface="Meiryo UI"/>
              </a:rPr>
              <a:t>]</a:t>
            </a:r>
            <a:br>
              <a:rPr lang="en-US" altLang="ja-JP" sz="1200" spc="-10" dirty="0">
                <a:latin typeface="Meiryo UI"/>
                <a:cs typeface="Meiryo UI"/>
              </a:rPr>
            </a:br>
            <a:r>
              <a:rPr lang="ja-JP" altLang="en-US" sz="1000" spc="-10" dirty="0">
                <a:latin typeface="Meiryo UI" panose="020B0604030504040204" pitchFamily="50" charset="-128"/>
                <a:ea typeface="Meiryo UI" panose="020B0604030504040204" pitchFamily="50" charset="-128"/>
                <a:cs typeface="Meiryo UI"/>
              </a:rPr>
              <a:t>　　次の条件を満たすパスワードを作成 </a:t>
            </a:r>
            <a:r>
              <a:rPr lang="en-US" altLang="ja-JP" sz="1000" spc="-10" dirty="0">
                <a:latin typeface="Meiryo UI" panose="020B0604030504040204" pitchFamily="50" charset="-128"/>
                <a:ea typeface="Meiryo UI" panose="020B0604030504040204" pitchFamily="50" charset="-128"/>
                <a:cs typeface="Meiryo UI"/>
              </a:rPr>
              <a:t>(8</a:t>
            </a:r>
            <a:r>
              <a:rPr lang="ja-JP" altLang="en-US" sz="1000" spc="-10" dirty="0">
                <a:latin typeface="Meiryo UI" panose="020B0604030504040204" pitchFamily="50" charset="-128"/>
                <a:ea typeface="Meiryo UI" panose="020B0604030504040204" pitchFamily="50" charset="-128"/>
                <a:cs typeface="Meiryo UI"/>
              </a:rPr>
              <a:t>文字以上、</a:t>
            </a:r>
            <a:r>
              <a:rPr lang="ja-JP" altLang="en-US" sz="1000" b="0" i="0" dirty="0">
                <a:solidFill>
                  <a:srgbClr val="242424"/>
                </a:solidFill>
                <a:effectLst/>
                <a:latin typeface="Meiryo UI" panose="020B0604030504040204" pitchFamily="50" charset="-128"/>
                <a:ea typeface="Meiryo UI" panose="020B0604030504040204" pitchFamily="50" charset="-128"/>
              </a:rPr>
              <a:t>大文字、小文字各</a:t>
            </a:r>
            <a:r>
              <a:rPr lang="en-US" altLang="ja-JP" sz="1000" b="0" i="0" dirty="0">
                <a:solidFill>
                  <a:srgbClr val="242424"/>
                </a:solidFill>
                <a:effectLst/>
                <a:latin typeface="Meiryo UI" panose="020B0604030504040204" pitchFamily="50" charset="-128"/>
                <a:ea typeface="Meiryo UI" panose="020B0604030504040204" pitchFamily="50" charset="-128"/>
              </a:rPr>
              <a:t>1</a:t>
            </a:r>
            <a:r>
              <a:rPr lang="ja-JP" altLang="en-US" sz="1000" b="0" i="0" dirty="0">
                <a:solidFill>
                  <a:srgbClr val="242424"/>
                </a:solidFill>
                <a:effectLst/>
                <a:latin typeface="Meiryo UI" panose="020B0604030504040204" pitchFamily="50" charset="-128"/>
                <a:ea typeface="Meiryo UI" panose="020B0604030504040204" pitchFamily="50" charset="-128"/>
              </a:rPr>
              <a:t>つ含む、数字を含む</a:t>
            </a:r>
            <a:r>
              <a:rPr lang="en-US" altLang="ja-JP" sz="1000" b="0" i="0" dirty="0">
                <a:solidFill>
                  <a:srgbClr val="242424"/>
                </a:solidFill>
                <a:effectLst/>
                <a:latin typeface="Meiryo UI" panose="020B0604030504040204" pitchFamily="50" charset="-128"/>
                <a:ea typeface="Meiryo UI" panose="020B0604030504040204" pitchFamily="50" charset="-128"/>
              </a:rPr>
              <a:t>)</a:t>
            </a:r>
            <a:endParaRPr lang="en-US" altLang="ja-JP" sz="1000" spc="-10" dirty="0">
              <a:latin typeface="Meiryo UI" panose="020B0604030504040204" pitchFamily="50" charset="-128"/>
              <a:ea typeface="Meiryo UI" panose="020B0604030504040204" pitchFamily="50" charset="-128"/>
              <a:cs typeface="Meiryo UI"/>
            </a:endParaRPr>
          </a:p>
          <a:p>
            <a:pPr marL="12700">
              <a:lnSpc>
                <a:spcPct val="100000"/>
              </a:lnSpc>
              <a:spcBef>
                <a:spcPts val="100"/>
              </a:spcBef>
            </a:pPr>
            <a:r>
              <a:rPr lang="ja-JP" altLang="en-US" sz="1000" spc="-10" dirty="0">
                <a:latin typeface="Meiryo UI" panose="020B0604030504040204" pitchFamily="50" charset="-128"/>
                <a:ea typeface="Meiryo UI" panose="020B0604030504040204" pitchFamily="50" charset="-128"/>
                <a:cs typeface="Meiryo UI"/>
              </a:rPr>
              <a:t>　　</a:t>
            </a:r>
            <a:r>
              <a:rPr lang="en-US" altLang="ja-JP" sz="1000" spc="-35" dirty="0">
                <a:latin typeface="Meiryo UI" panose="020B0604030504040204" pitchFamily="50" charset="-128"/>
                <a:ea typeface="Meiryo UI" panose="020B0604030504040204" pitchFamily="50" charset="-128"/>
                <a:cs typeface="Meiryo UI"/>
              </a:rPr>
              <a:t> ※</a:t>
            </a:r>
            <a:r>
              <a:rPr lang="ja-JP" altLang="en-US" sz="1000" spc="-35" dirty="0">
                <a:latin typeface="Meiryo UI" panose="020B0604030504040204" pitchFamily="50" charset="-128"/>
                <a:ea typeface="Meiryo UI" panose="020B0604030504040204" pitchFamily="50" charset="-128"/>
                <a:cs typeface="Meiryo UI"/>
              </a:rPr>
              <a:t>入力確認のため、⑦に再度パスワードを入力</a:t>
            </a:r>
            <a:endParaRPr lang="ja-JP" altLang="en-US" sz="1000" dirty="0">
              <a:latin typeface="Meiryo UI" panose="020B0604030504040204" pitchFamily="50" charset="-128"/>
              <a:ea typeface="Meiryo UI" panose="020B0604030504040204" pitchFamily="50" charset="-128"/>
              <a:cs typeface="Meiryo UI"/>
            </a:endParaRPr>
          </a:p>
        </p:txBody>
      </p:sp>
      <p:sp>
        <p:nvSpPr>
          <p:cNvPr id="4" name="object 2">
            <a:extLst>
              <a:ext uri="{FF2B5EF4-FFF2-40B4-BE49-F238E27FC236}">
                <a16:creationId xmlns:a16="http://schemas.microsoft.com/office/drawing/2014/main" id="{DA22573E-A8A1-2CBA-4FD9-21390E9C39A7}"/>
              </a:ext>
            </a:extLst>
          </p:cNvPr>
          <p:cNvSpPr txBox="1">
            <a:spLocks/>
          </p:cNvSpPr>
          <p:nvPr/>
        </p:nvSpPr>
        <p:spPr>
          <a:xfrm>
            <a:off x="1790207" y="5460034"/>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⑦</a:t>
            </a:r>
            <a:endParaRPr lang="en-US" altLang="ja-JP" sz="1200" b="1" spc="-15" dirty="0">
              <a:latin typeface="Meiryo UI" panose="020B0604030504040204" pitchFamily="50" charset="-128"/>
              <a:ea typeface="Meiryo UI" panose="020B0604030504040204" pitchFamily="50" charset="-128"/>
            </a:endParaRPr>
          </a:p>
        </p:txBody>
      </p:sp>
      <p:cxnSp>
        <p:nvCxnSpPr>
          <p:cNvPr id="9" name="コネクタ: カギ線 8">
            <a:extLst>
              <a:ext uri="{FF2B5EF4-FFF2-40B4-BE49-F238E27FC236}">
                <a16:creationId xmlns:a16="http://schemas.microsoft.com/office/drawing/2014/main" id="{82624F41-807C-1BA6-EE3F-167F83D775CD}"/>
              </a:ext>
            </a:extLst>
          </p:cNvPr>
          <p:cNvCxnSpPr>
            <a:cxnSpLocks/>
          </p:cNvCxnSpPr>
          <p:nvPr/>
        </p:nvCxnSpPr>
        <p:spPr>
          <a:xfrm>
            <a:off x="3265812" y="5210006"/>
            <a:ext cx="3904772" cy="520016"/>
          </a:xfrm>
          <a:prstGeom prst="bentConnector3">
            <a:avLst>
              <a:gd name="adj1" fmla="val 10244"/>
            </a:avLst>
          </a:prstGeom>
        </p:spPr>
        <p:style>
          <a:lnRef idx="1">
            <a:schemeClr val="accent2"/>
          </a:lnRef>
          <a:fillRef idx="0">
            <a:schemeClr val="accent2"/>
          </a:fillRef>
          <a:effectRef idx="0">
            <a:schemeClr val="accent2"/>
          </a:effectRef>
          <a:fontRef idx="minor">
            <a:schemeClr val="tx1"/>
          </a:fontRef>
        </p:style>
      </p:cxnSp>
      <p:sp>
        <p:nvSpPr>
          <p:cNvPr id="44" name="object 13">
            <a:extLst>
              <a:ext uri="{FF2B5EF4-FFF2-40B4-BE49-F238E27FC236}">
                <a16:creationId xmlns:a16="http://schemas.microsoft.com/office/drawing/2014/main" id="{C748CE8D-9278-6DAB-400B-B40D6CBFAAB9}"/>
              </a:ext>
            </a:extLst>
          </p:cNvPr>
          <p:cNvSpPr txBox="1"/>
          <p:nvPr/>
        </p:nvSpPr>
        <p:spPr>
          <a:xfrm>
            <a:off x="7123814" y="6080760"/>
            <a:ext cx="4458586"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⑧</a:t>
            </a:r>
            <a:r>
              <a:rPr lang="en-US" altLang="ja-JP" sz="1400" spc="-25" dirty="0">
                <a:latin typeface="Meiryo UI"/>
                <a:cs typeface="Meiryo UI"/>
              </a:rPr>
              <a:t>[Sign In]</a:t>
            </a:r>
            <a:r>
              <a:rPr lang="ja-JP" altLang="en-US" sz="1200" spc="-10" dirty="0">
                <a:latin typeface="Meiryo UI"/>
                <a:cs typeface="Meiryo UI"/>
              </a:rPr>
              <a:t> 押下して</a:t>
            </a:r>
            <a:r>
              <a:rPr lang="en-US" altLang="ja-JP" sz="1200" spc="-10" dirty="0">
                <a:latin typeface="Meiryo UI"/>
                <a:cs typeface="Meiryo UI"/>
              </a:rPr>
              <a:t>Fieldglass</a:t>
            </a:r>
            <a:r>
              <a:rPr lang="ja-JP" altLang="en-US" sz="1200" spc="-10" dirty="0">
                <a:latin typeface="Meiryo UI"/>
                <a:cs typeface="Meiryo UI"/>
              </a:rPr>
              <a:t>のホーム画面に移行。</a:t>
            </a:r>
            <a:endParaRPr lang="ja-JP" altLang="en-US" sz="1000" dirty="0">
              <a:latin typeface="Meiryo UI" panose="020B0604030504040204" pitchFamily="50" charset="-128"/>
              <a:ea typeface="Meiryo UI" panose="020B0604030504040204" pitchFamily="50" charset="-128"/>
              <a:cs typeface="Meiryo UI"/>
            </a:endParaRPr>
          </a:p>
        </p:txBody>
      </p:sp>
      <p:sp>
        <p:nvSpPr>
          <p:cNvPr id="45" name="object 2">
            <a:extLst>
              <a:ext uri="{FF2B5EF4-FFF2-40B4-BE49-F238E27FC236}">
                <a16:creationId xmlns:a16="http://schemas.microsoft.com/office/drawing/2014/main" id="{AC28F897-C4C2-C76D-4F47-64D9AF143628}"/>
              </a:ext>
            </a:extLst>
          </p:cNvPr>
          <p:cNvSpPr txBox="1">
            <a:spLocks/>
          </p:cNvSpPr>
          <p:nvPr/>
        </p:nvSpPr>
        <p:spPr>
          <a:xfrm>
            <a:off x="6050246" y="6276579"/>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⑧</a:t>
            </a:r>
            <a:endParaRPr lang="en-US" altLang="ja-JP" sz="1200" b="1" spc="-15" dirty="0">
              <a:latin typeface="Meiryo UI" panose="020B0604030504040204" pitchFamily="50" charset="-128"/>
              <a:ea typeface="Meiryo UI" panose="020B0604030504040204" pitchFamily="50" charset="-128"/>
            </a:endParaRPr>
          </a:p>
        </p:txBody>
      </p:sp>
      <p:sp>
        <p:nvSpPr>
          <p:cNvPr id="46" name="object 14">
            <a:extLst>
              <a:ext uri="{FF2B5EF4-FFF2-40B4-BE49-F238E27FC236}">
                <a16:creationId xmlns:a16="http://schemas.microsoft.com/office/drawing/2014/main" id="{83AE5D55-E506-AFBD-C890-984AB505B0E7}"/>
              </a:ext>
            </a:extLst>
          </p:cNvPr>
          <p:cNvSpPr txBox="1"/>
          <p:nvPr/>
        </p:nvSpPr>
        <p:spPr>
          <a:xfrm>
            <a:off x="7086600" y="6461760"/>
            <a:ext cx="3631873" cy="182101"/>
          </a:xfrm>
          <a:prstGeom prst="rect">
            <a:avLst/>
          </a:prstGeom>
        </p:spPr>
        <p:txBody>
          <a:bodyPr vert="horz" wrap="square" lIns="0" tIns="12700" rIns="0" bIns="0" rtlCol="0">
            <a:spAutoFit/>
          </a:bodyPr>
          <a:lstStyle/>
          <a:p>
            <a:pPr marL="12700">
              <a:lnSpc>
                <a:spcPct val="100000"/>
              </a:lnSpc>
              <a:spcBef>
                <a:spcPts val="1500"/>
              </a:spcBef>
            </a:pPr>
            <a:r>
              <a:rPr lang="ja-JP" altLang="en-US" sz="1100" spc="-25" dirty="0">
                <a:latin typeface="Meiryo UI"/>
                <a:cs typeface="Meiryo UI"/>
              </a:rPr>
              <a:t>次のページでは ログイン確認と初期設定について悦明しています。</a:t>
            </a:r>
            <a:endParaRPr lang="en-US" altLang="ja-JP" sz="1100" b="0" i="0" dirty="0">
              <a:solidFill>
                <a:srgbClr val="242424"/>
              </a:solidFill>
              <a:effectLst/>
              <a:latin typeface="Meiryo UI" panose="020B0604030504040204" pitchFamily="50" charset="-128"/>
              <a:ea typeface="Meiryo UI" panose="020B0604030504040204" pitchFamily="50" charset="-128"/>
            </a:endParaRPr>
          </a:p>
        </p:txBody>
      </p:sp>
      <p:cxnSp>
        <p:nvCxnSpPr>
          <p:cNvPr id="47" name="コネクタ: カギ線 46">
            <a:extLst>
              <a:ext uri="{FF2B5EF4-FFF2-40B4-BE49-F238E27FC236}">
                <a16:creationId xmlns:a16="http://schemas.microsoft.com/office/drawing/2014/main" id="{4F6C2B24-C21D-F396-8712-7C7B5CDEF52C}"/>
              </a:ext>
            </a:extLst>
          </p:cNvPr>
          <p:cNvCxnSpPr>
            <a:cxnSpLocks/>
            <a:stCxn id="36" idx="3"/>
          </p:cNvCxnSpPr>
          <p:nvPr/>
        </p:nvCxnSpPr>
        <p:spPr>
          <a:xfrm flipV="1">
            <a:off x="6710480" y="6202281"/>
            <a:ext cx="445108" cy="308092"/>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pic>
        <p:nvPicPr>
          <p:cNvPr id="3" name="Picture 2" descr="Organizational Logo">
            <a:extLst>
              <a:ext uri="{FF2B5EF4-FFF2-40B4-BE49-F238E27FC236}">
                <a16:creationId xmlns:a16="http://schemas.microsoft.com/office/drawing/2014/main" id="{07874AFB-DE7B-90C3-70B6-5729A0629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1143000" cy="470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2E70581-000D-C9D0-2430-6A44B5275617}"/>
              </a:ext>
            </a:extLst>
          </p:cNvPr>
          <p:cNvSpPr>
            <a:spLocks noGrp="1"/>
          </p:cNvSpPr>
          <p:nvPr>
            <p:ph type="sldNum" sz="quarter" idx="7"/>
          </p:nvPr>
        </p:nvSpPr>
        <p:spPr>
          <a:xfrm>
            <a:off x="11049000" y="6377940"/>
            <a:ext cx="838200" cy="342900"/>
          </a:xfrm>
        </p:spPr>
        <p:txBody>
          <a:bodyPr/>
          <a:lstStyle/>
          <a:p>
            <a:fld id="{B6F15528-21DE-4FAA-801E-634DDDAF4B2B}" type="slidenum">
              <a:rPr lang="en-US" altLang="ja-JP" smtClean="0"/>
              <a:t>25</a:t>
            </a:fld>
            <a:endParaRPr lang="ja-JP" altLang="en-US" dirty="0"/>
          </a:p>
        </p:txBody>
      </p:sp>
      <p:sp>
        <p:nvSpPr>
          <p:cNvPr id="6" name="object 2">
            <a:extLst>
              <a:ext uri="{FF2B5EF4-FFF2-40B4-BE49-F238E27FC236}">
                <a16:creationId xmlns:a16="http://schemas.microsoft.com/office/drawing/2014/main" id="{8DA105D2-2584-EE5F-13D1-0198D7439870}"/>
              </a:ext>
            </a:extLst>
          </p:cNvPr>
          <p:cNvSpPr txBox="1">
            <a:spLocks/>
          </p:cNvSpPr>
          <p:nvPr/>
        </p:nvSpPr>
        <p:spPr>
          <a:xfrm>
            <a:off x="228600" y="5322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Step3.</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2400" spc="-30" dirty="0">
                <a:solidFill>
                  <a:schemeClr val="bg1"/>
                </a:solidFill>
                <a:latin typeface="Meiryo UI" panose="020B0604030504040204" pitchFamily="50" charset="-128"/>
                <a:ea typeface="Meiryo UI" panose="020B0604030504040204" pitchFamily="50" charset="-128"/>
                <a:cs typeface="Meiryo UI"/>
              </a:rPr>
              <a:t>派遣社員の審査と</a:t>
            </a:r>
            <a:r>
              <a:rPr lang="en-US" altLang="ja-JP" sz="2400" spc="-30" dirty="0">
                <a:solidFill>
                  <a:schemeClr val="bg1"/>
                </a:solidFill>
                <a:latin typeface="Meiryo UI" panose="020B0604030504040204" pitchFamily="50" charset="-128"/>
                <a:ea typeface="Meiryo UI" panose="020B0604030504040204" pitchFamily="50" charset="-128"/>
                <a:cs typeface="Meiryo UI"/>
              </a:rPr>
              <a:t>Fieldglass</a:t>
            </a:r>
            <a:r>
              <a:rPr lang="ja-JP" altLang="en-US" sz="2400" spc="-30" dirty="0">
                <a:solidFill>
                  <a:schemeClr val="bg1"/>
                </a:solidFill>
                <a:latin typeface="Meiryo UI" panose="020B0604030504040204" pitchFamily="50" charset="-128"/>
                <a:ea typeface="Meiryo UI" panose="020B0604030504040204" pitchFamily="50" charset="-128"/>
                <a:cs typeface="Meiryo UI"/>
              </a:rPr>
              <a:t>の登録</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pic>
        <p:nvPicPr>
          <p:cNvPr id="7" name="object 6"/>
          <p:cNvPicPr/>
          <p:nvPr/>
        </p:nvPicPr>
        <p:blipFill>
          <a:blip r:embed="rId2" cstate="print"/>
          <a:stretch>
            <a:fillRect/>
          </a:stretch>
        </p:blipFill>
        <p:spPr>
          <a:xfrm>
            <a:off x="366255" y="1052068"/>
            <a:ext cx="4315047" cy="2251594"/>
          </a:xfrm>
          <a:prstGeom prst="rect">
            <a:avLst/>
          </a:prstGeom>
        </p:spPr>
      </p:pic>
      <p:sp>
        <p:nvSpPr>
          <p:cNvPr id="9" name="object 9"/>
          <p:cNvSpPr txBox="1"/>
          <p:nvPr/>
        </p:nvSpPr>
        <p:spPr>
          <a:xfrm>
            <a:off x="5354116" y="3140245"/>
            <a:ext cx="6561174" cy="197490"/>
          </a:xfrm>
          <a:prstGeom prst="rect">
            <a:avLst/>
          </a:prstGeom>
          <a:ln>
            <a:solidFill>
              <a:schemeClr val="tx1"/>
            </a:solidFill>
            <a:prstDash val="lgDashDot"/>
          </a:ln>
        </p:spPr>
        <p:txBody>
          <a:bodyPr vert="horz" wrap="square" lIns="0" tIns="12700" rIns="0" bIns="0" rtlCol="0">
            <a:spAutoFit/>
          </a:bodyPr>
          <a:lstStyle/>
          <a:p>
            <a:pPr marL="12700">
              <a:lnSpc>
                <a:spcPct val="100000"/>
              </a:lnSpc>
              <a:spcBef>
                <a:spcPts val="100"/>
              </a:spcBef>
            </a:pPr>
            <a:r>
              <a:rPr lang="ja-JP" altLang="en-US" sz="1200" spc="-15" dirty="0">
                <a:latin typeface="Meiryo UI"/>
                <a:cs typeface="Meiryo UI"/>
              </a:rPr>
              <a:t> 「</a:t>
            </a:r>
            <a:r>
              <a:rPr lang="en-US" altLang="ja-JP" sz="1200" spc="-15" dirty="0">
                <a:latin typeface="Meiryo UI"/>
                <a:cs typeface="Meiryo UI"/>
              </a:rPr>
              <a:t>Fieldglass</a:t>
            </a:r>
            <a:r>
              <a:rPr lang="ja-JP" altLang="en-US" sz="1200" spc="-15" dirty="0">
                <a:latin typeface="Meiryo UI"/>
                <a:cs typeface="Meiryo UI"/>
              </a:rPr>
              <a:t>のアカウント登録」が完了すると、</a:t>
            </a:r>
            <a:r>
              <a:rPr lang="en-US" altLang="ja-JP" sz="1200" spc="-15" dirty="0">
                <a:latin typeface="Meiryo UI"/>
                <a:cs typeface="Meiryo UI"/>
              </a:rPr>
              <a:t>P20</a:t>
            </a:r>
            <a:r>
              <a:rPr lang="ja-JP" altLang="en-US" sz="1200" spc="-15" dirty="0">
                <a:latin typeface="Meiryo UI"/>
                <a:cs typeface="Meiryo UI"/>
              </a:rPr>
              <a:t>の下方にも記載していますが、請求処理が可能になります。</a:t>
            </a:r>
            <a:endParaRPr lang="en-US" sz="1200" spc="-15" dirty="0">
              <a:latin typeface="Meiryo UI"/>
              <a:cs typeface="Meiryo UI"/>
            </a:endParaRPr>
          </a:p>
        </p:txBody>
      </p:sp>
      <p:sp>
        <p:nvSpPr>
          <p:cNvPr id="2" name="object 13">
            <a:extLst>
              <a:ext uri="{FF2B5EF4-FFF2-40B4-BE49-F238E27FC236}">
                <a16:creationId xmlns:a16="http://schemas.microsoft.com/office/drawing/2014/main" id="{D0296A84-8A6B-AF08-6E9C-5D6D0577781B}"/>
              </a:ext>
            </a:extLst>
          </p:cNvPr>
          <p:cNvSpPr txBox="1"/>
          <p:nvPr/>
        </p:nvSpPr>
        <p:spPr>
          <a:xfrm>
            <a:off x="5105400" y="975868"/>
            <a:ext cx="7009829" cy="412934"/>
          </a:xfrm>
          <a:prstGeom prst="rect">
            <a:avLst/>
          </a:prstGeom>
        </p:spPr>
        <p:txBody>
          <a:bodyPr vert="horz" wrap="square" lIns="0" tIns="12700" rIns="0" bIns="0" rtlCol="0">
            <a:spAutoFit/>
          </a:bodyPr>
          <a:lstStyle/>
          <a:p>
            <a:pPr marL="12700">
              <a:lnSpc>
                <a:spcPct val="100000"/>
              </a:lnSpc>
              <a:spcBef>
                <a:spcPts val="100"/>
              </a:spcBef>
            </a:pPr>
            <a:r>
              <a:rPr lang="en-US" altLang="ja-JP" sz="1400" spc="-25" dirty="0">
                <a:latin typeface="Meiryo UI"/>
                <a:cs typeface="Meiryo UI"/>
              </a:rPr>
              <a:t>2.</a:t>
            </a:r>
            <a:r>
              <a:rPr lang="ja-JP" altLang="en-US" sz="1400" spc="-25" dirty="0">
                <a:latin typeface="Meiryo UI"/>
                <a:cs typeface="Meiryo UI"/>
              </a:rPr>
              <a:t>　</a:t>
            </a:r>
            <a:r>
              <a:rPr lang="en-US" altLang="ja-JP" sz="1400" spc="-25" dirty="0">
                <a:latin typeface="Meiryo UI"/>
                <a:cs typeface="Meiryo UI"/>
              </a:rPr>
              <a:t>Fieldglass</a:t>
            </a:r>
            <a:r>
              <a:rPr lang="ja-JP" altLang="en-US" sz="1400" spc="-25" dirty="0">
                <a:latin typeface="Meiryo UI"/>
                <a:cs typeface="Meiryo UI"/>
              </a:rPr>
              <a:t>にログインできることを確認、必要な初期設定を行う</a:t>
            </a:r>
            <a:br>
              <a:rPr lang="en-US" altLang="ja-JP" sz="1400" spc="-25" dirty="0">
                <a:latin typeface="Meiryo UI"/>
                <a:cs typeface="Meiryo UI"/>
              </a:rPr>
            </a:br>
            <a:r>
              <a:rPr lang="ja-JP" altLang="en-US" sz="1200" spc="-10" dirty="0">
                <a:latin typeface="Meiryo UI"/>
                <a:cs typeface="Meiryo UI"/>
              </a:rPr>
              <a:t>　　前項でログインすると</a:t>
            </a:r>
            <a:r>
              <a:rPr lang="en-US" altLang="ja-JP" sz="1200" spc="-10" dirty="0">
                <a:latin typeface="Meiryo UI"/>
                <a:cs typeface="Meiryo UI"/>
              </a:rPr>
              <a:t>Fieldglass</a:t>
            </a:r>
            <a:r>
              <a:rPr lang="ja-JP" altLang="en-US" sz="1200" spc="-10" dirty="0">
                <a:latin typeface="Meiryo UI"/>
                <a:cs typeface="Meiryo UI"/>
              </a:rPr>
              <a:t>のホーム画面が表示されます。アカウント確認と初期設定を行います。</a:t>
            </a:r>
            <a:endParaRPr lang="en-US" altLang="ja-JP" sz="1200" spc="-10" dirty="0">
              <a:latin typeface="Meiryo UI"/>
              <a:cs typeface="Meiryo UI"/>
            </a:endParaRPr>
          </a:p>
        </p:txBody>
      </p:sp>
      <p:sp>
        <p:nvSpPr>
          <p:cNvPr id="3" name="object 13">
            <a:extLst>
              <a:ext uri="{FF2B5EF4-FFF2-40B4-BE49-F238E27FC236}">
                <a16:creationId xmlns:a16="http://schemas.microsoft.com/office/drawing/2014/main" id="{643E5F8C-3376-B21F-5EFA-3D18D886D587}"/>
              </a:ext>
            </a:extLst>
          </p:cNvPr>
          <p:cNvSpPr txBox="1"/>
          <p:nvPr/>
        </p:nvSpPr>
        <p:spPr>
          <a:xfrm>
            <a:off x="5264569" y="1509268"/>
            <a:ext cx="6561175" cy="389850"/>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①</a:t>
            </a:r>
            <a:r>
              <a:rPr lang="en-US" altLang="ja-JP" sz="1400" spc="-25" dirty="0">
                <a:latin typeface="Meiryo UI"/>
                <a:cs typeface="Meiryo UI"/>
              </a:rPr>
              <a:t>[Your Permanent</a:t>
            </a:r>
            <a:r>
              <a:rPr lang="ja-JP" altLang="en-US" sz="1400" spc="-25" dirty="0">
                <a:latin typeface="Meiryo UI"/>
                <a:cs typeface="Meiryo UI"/>
              </a:rPr>
              <a:t> </a:t>
            </a:r>
            <a:r>
              <a:rPr lang="en-US" altLang="ja-JP" sz="1400" spc="-25" dirty="0">
                <a:latin typeface="Meiryo UI"/>
                <a:cs typeface="Meiryo UI"/>
              </a:rPr>
              <a:t>Email Address]</a:t>
            </a:r>
            <a:br>
              <a:rPr lang="en-US" altLang="ja-JP" sz="1200" spc="-10" dirty="0">
                <a:latin typeface="Meiryo UI"/>
                <a:cs typeface="Meiryo UI"/>
              </a:rPr>
            </a:br>
            <a:r>
              <a:rPr lang="en-US" altLang="ja-JP" sz="1050" spc="-10" dirty="0">
                <a:latin typeface="Meiryo UI"/>
                <a:cs typeface="Meiryo UI"/>
              </a:rPr>
              <a:t>  </a:t>
            </a:r>
            <a:r>
              <a:rPr lang="ja-JP" altLang="en-US" sz="1050" spc="-10" dirty="0">
                <a:latin typeface="Meiryo UI"/>
                <a:cs typeface="Meiryo UI"/>
              </a:rPr>
              <a:t>  </a:t>
            </a:r>
            <a:r>
              <a:rPr lang="en-US" altLang="ja-JP" sz="1050" spc="-10" dirty="0">
                <a:latin typeface="Meiryo UI"/>
                <a:cs typeface="Meiryo UI"/>
              </a:rPr>
              <a:t>P.24</a:t>
            </a:r>
            <a:r>
              <a:rPr lang="ja-JP" altLang="en-US" sz="1050" spc="-10" dirty="0">
                <a:latin typeface="Meiryo UI"/>
                <a:cs typeface="Meiryo UI"/>
              </a:rPr>
              <a:t> ② </a:t>
            </a:r>
            <a:r>
              <a:rPr lang="en-US" altLang="ja-JP" sz="1050" spc="-25" dirty="0">
                <a:latin typeface="Meiryo UI"/>
                <a:cs typeface="Meiryo UI"/>
              </a:rPr>
              <a:t>[Worker’s Personal Email]</a:t>
            </a:r>
            <a:r>
              <a:rPr lang="ja-JP" altLang="en-US" sz="1050" spc="-25" dirty="0">
                <a:latin typeface="Meiryo UI"/>
                <a:cs typeface="Meiryo UI"/>
              </a:rPr>
              <a:t> のメールアドレスでログイン。 </a:t>
            </a:r>
            <a:r>
              <a:rPr lang="en-US" altLang="ja-JP" sz="1050" spc="-25" dirty="0">
                <a:latin typeface="Meiryo UI"/>
                <a:cs typeface="Meiryo UI"/>
              </a:rPr>
              <a:t>※</a:t>
            </a:r>
            <a:r>
              <a:rPr lang="ja-JP" altLang="en-US" sz="1050" spc="-35" dirty="0">
                <a:latin typeface="Meiryo UI" panose="020B0604030504040204" pitchFamily="50" charset="-128"/>
                <a:ea typeface="Meiryo UI" panose="020B0604030504040204" pitchFamily="50" charset="-128"/>
                <a:cs typeface="Meiryo UI"/>
              </a:rPr>
              <a:t>確認用の入力のため、②に同じメールアドレスを入力</a:t>
            </a:r>
            <a:endParaRPr lang="ja-JP" altLang="en-US" sz="1050" dirty="0">
              <a:latin typeface="Meiryo UI" panose="020B0604030504040204" pitchFamily="50" charset="-128"/>
              <a:ea typeface="Meiryo UI" panose="020B0604030504040204" pitchFamily="50" charset="-128"/>
              <a:cs typeface="Meiryo UI"/>
            </a:endParaRPr>
          </a:p>
        </p:txBody>
      </p:sp>
      <p:sp>
        <p:nvSpPr>
          <p:cNvPr id="4" name="正方形/長方形 3">
            <a:extLst>
              <a:ext uri="{FF2B5EF4-FFF2-40B4-BE49-F238E27FC236}">
                <a16:creationId xmlns:a16="http://schemas.microsoft.com/office/drawing/2014/main" id="{795E86D7-76EC-BBA5-5A27-D5DBDEBE11C1}"/>
              </a:ext>
            </a:extLst>
          </p:cNvPr>
          <p:cNvSpPr/>
          <p:nvPr/>
        </p:nvSpPr>
        <p:spPr>
          <a:xfrm>
            <a:off x="2721128" y="2041899"/>
            <a:ext cx="1501140" cy="832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object 2">
            <a:extLst>
              <a:ext uri="{FF2B5EF4-FFF2-40B4-BE49-F238E27FC236}">
                <a16:creationId xmlns:a16="http://schemas.microsoft.com/office/drawing/2014/main" id="{0C7EB449-E93F-F175-7762-075E22AEF36A}"/>
              </a:ext>
            </a:extLst>
          </p:cNvPr>
          <p:cNvSpPr txBox="1">
            <a:spLocks/>
          </p:cNvSpPr>
          <p:nvPr/>
        </p:nvSpPr>
        <p:spPr>
          <a:xfrm>
            <a:off x="2700242" y="1812477"/>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①</a:t>
            </a:r>
            <a:endParaRPr lang="en-US" altLang="ja-JP" sz="1200" b="1" spc="-15" dirty="0">
              <a:latin typeface="Meiryo UI" panose="020B0604030504040204" pitchFamily="50" charset="-128"/>
              <a:ea typeface="Meiryo UI" panose="020B0604030504040204" pitchFamily="50" charset="-128"/>
            </a:endParaRPr>
          </a:p>
        </p:txBody>
      </p:sp>
      <p:sp>
        <p:nvSpPr>
          <p:cNvPr id="11" name="object 2">
            <a:extLst>
              <a:ext uri="{FF2B5EF4-FFF2-40B4-BE49-F238E27FC236}">
                <a16:creationId xmlns:a16="http://schemas.microsoft.com/office/drawing/2014/main" id="{590F76AD-E623-BD0B-5C83-94B742226D81}"/>
              </a:ext>
            </a:extLst>
          </p:cNvPr>
          <p:cNvSpPr txBox="1">
            <a:spLocks/>
          </p:cNvSpPr>
          <p:nvPr/>
        </p:nvSpPr>
        <p:spPr>
          <a:xfrm>
            <a:off x="2700242" y="2403662"/>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②</a:t>
            </a:r>
            <a:endParaRPr lang="en-US" altLang="ja-JP" sz="1200" b="1" spc="-15" dirty="0">
              <a:latin typeface="Meiryo UI" panose="020B0604030504040204" pitchFamily="50" charset="-128"/>
              <a:ea typeface="Meiryo UI" panose="020B0604030504040204" pitchFamily="50" charset="-128"/>
            </a:endParaRPr>
          </a:p>
        </p:txBody>
      </p:sp>
      <p:sp>
        <p:nvSpPr>
          <p:cNvPr id="12" name="object 13">
            <a:extLst>
              <a:ext uri="{FF2B5EF4-FFF2-40B4-BE49-F238E27FC236}">
                <a16:creationId xmlns:a16="http://schemas.microsoft.com/office/drawing/2014/main" id="{DCC8A925-27CA-8214-E94D-BD5B31FF31AA}"/>
              </a:ext>
            </a:extLst>
          </p:cNvPr>
          <p:cNvSpPr txBox="1"/>
          <p:nvPr/>
        </p:nvSpPr>
        <p:spPr>
          <a:xfrm>
            <a:off x="5257800" y="1990385"/>
            <a:ext cx="3810000" cy="389850"/>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③</a:t>
            </a:r>
            <a:r>
              <a:rPr lang="en-US" altLang="ja-JP" sz="1400" spc="-25" dirty="0">
                <a:latin typeface="Meiryo UI"/>
                <a:cs typeface="Meiryo UI"/>
              </a:rPr>
              <a:t>[Save and Continue]</a:t>
            </a:r>
            <a:br>
              <a:rPr lang="en-US" altLang="ja-JP" sz="1200" spc="-10" dirty="0">
                <a:latin typeface="Meiryo UI"/>
                <a:cs typeface="Meiryo UI"/>
              </a:rPr>
            </a:br>
            <a:r>
              <a:rPr lang="en-US" altLang="ja-JP" sz="1050" spc="-10" dirty="0">
                <a:latin typeface="Meiryo UI"/>
                <a:cs typeface="Meiryo UI"/>
              </a:rPr>
              <a:t>  </a:t>
            </a:r>
            <a:r>
              <a:rPr lang="ja-JP" altLang="en-US" sz="1050" spc="-10" dirty="0">
                <a:latin typeface="Meiryo UI"/>
                <a:cs typeface="Meiryo UI"/>
              </a:rPr>
              <a:t>  押下して、作成したアカウントへログイン。</a:t>
            </a:r>
            <a:endParaRPr lang="ja-JP" altLang="en-US" sz="1050" dirty="0">
              <a:latin typeface="Meiryo UI" panose="020B0604030504040204" pitchFamily="50" charset="-128"/>
              <a:ea typeface="Meiryo UI" panose="020B0604030504040204" pitchFamily="50" charset="-128"/>
              <a:cs typeface="Meiryo UI"/>
            </a:endParaRPr>
          </a:p>
        </p:txBody>
      </p:sp>
      <p:sp>
        <p:nvSpPr>
          <p:cNvPr id="13" name="正方形/長方形 12">
            <a:extLst>
              <a:ext uri="{FF2B5EF4-FFF2-40B4-BE49-F238E27FC236}">
                <a16:creationId xmlns:a16="http://schemas.microsoft.com/office/drawing/2014/main" id="{C8A30F26-C60B-D593-E318-4F402855A3E2}"/>
              </a:ext>
            </a:extLst>
          </p:cNvPr>
          <p:cNvSpPr/>
          <p:nvPr/>
        </p:nvSpPr>
        <p:spPr>
          <a:xfrm>
            <a:off x="3935514" y="3075989"/>
            <a:ext cx="642334" cy="20069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object 2">
            <a:extLst>
              <a:ext uri="{FF2B5EF4-FFF2-40B4-BE49-F238E27FC236}">
                <a16:creationId xmlns:a16="http://schemas.microsoft.com/office/drawing/2014/main" id="{97C39150-181C-048F-60CE-2C53E15614D7}"/>
              </a:ext>
            </a:extLst>
          </p:cNvPr>
          <p:cNvSpPr txBox="1">
            <a:spLocks/>
          </p:cNvSpPr>
          <p:nvPr/>
        </p:nvSpPr>
        <p:spPr>
          <a:xfrm>
            <a:off x="3740156" y="2973780"/>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③</a:t>
            </a:r>
            <a:endParaRPr lang="en-US" altLang="ja-JP" sz="1200" b="1" spc="-15" dirty="0">
              <a:latin typeface="Meiryo UI" panose="020B0604030504040204" pitchFamily="50" charset="-128"/>
              <a:ea typeface="Meiryo UI" panose="020B0604030504040204" pitchFamily="50" charset="-128"/>
            </a:endParaRPr>
          </a:p>
        </p:txBody>
      </p:sp>
      <p:cxnSp>
        <p:nvCxnSpPr>
          <p:cNvPr id="15" name="コネクタ: カギ線 14">
            <a:extLst>
              <a:ext uri="{FF2B5EF4-FFF2-40B4-BE49-F238E27FC236}">
                <a16:creationId xmlns:a16="http://schemas.microsoft.com/office/drawing/2014/main" id="{CF8EA9D1-1D6C-187F-C522-FEB5F085A7AE}"/>
              </a:ext>
            </a:extLst>
          </p:cNvPr>
          <p:cNvCxnSpPr>
            <a:cxnSpLocks/>
            <a:stCxn id="4" idx="3"/>
            <a:endCxn id="3" idx="1"/>
          </p:cNvCxnSpPr>
          <p:nvPr/>
        </p:nvCxnSpPr>
        <p:spPr>
          <a:xfrm flipV="1">
            <a:off x="4222268" y="1704193"/>
            <a:ext cx="1042301" cy="75380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18" name="コネクタ: カギ線 17">
            <a:extLst>
              <a:ext uri="{FF2B5EF4-FFF2-40B4-BE49-F238E27FC236}">
                <a16:creationId xmlns:a16="http://schemas.microsoft.com/office/drawing/2014/main" id="{9D80B9D2-0CD1-6FB4-67FA-E4045AA2C0C4}"/>
              </a:ext>
            </a:extLst>
          </p:cNvPr>
          <p:cNvCxnSpPr>
            <a:cxnSpLocks/>
            <a:stCxn id="13" idx="3"/>
            <a:endCxn id="12" idx="1"/>
          </p:cNvCxnSpPr>
          <p:nvPr/>
        </p:nvCxnSpPr>
        <p:spPr>
          <a:xfrm flipV="1">
            <a:off x="4577848" y="2185310"/>
            <a:ext cx="679952" cy="9910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22" name="object 13">
            <a:extLst>
              <a:ext uri="{FF2B5EF4-FFF2-40B4-BE49-F238E27FC236}">
                <a16:creationId xmlns:a16="http://schemas.microsoft.com/office/drawing/2014/main" id="{8731A49B-BFE2-97D1-01AB-B8390D2A722E}"/>
              </a:ext>
            </a:extLst>
          </p:cNvPr>
          <p:cNvSpPr txBox="1"/>
          <p:nvPr/>
        </p:nvSpPr>
        <p:spPr>
          <a:xfrm>
            <a:off x="5257800" y="2499868"/>
            <a:ext cx="3823494" cy="443711"/>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④ 表示者名の確認</a:t>
            </a:r>
            <a:br>
              <a:rPr lang="en-US" altLang="ja-JP" sz="1400" spc="-25" dirty="0">
                <a:latin typeface="Meiryo UI"/>
                <a:cs typeface="Meiryo UI"/>
              </a:rPr>
            </a:br>
            <a:r>
              <a:rPr lang="ja-JP" altLang="en-US" sz="1400" spc="-25" dirty="0">
                <a:latin typeface="Meiryo UI"/>
                <a:cs typeface="Meiryo UI"/>
              </a:rPr>
              <a:t>　</a:t>
            </a:r>
            <a:r>
              <a:rPr lang="en-US" altLang="ja-JP" sz="1050" spc="-25" dirty="0">
                <a:latin typeface="Meiryo UI"/>
                <a:cs typeface="Meiryo UI"/>
              </a:rPr>
              <a:t>P.24</a:t>
            </a:r>
            <a:r>
              <a:rPr lang="ja-JP" altLang="en-US" sz="1050" spc="-25" dirty="0">
                <a:latin typeface="Meiryo UI"/>
                <a:cs typeface="Meiryo UI"/>
              </a:rPr>
              <a:t> ⑤の表示者名の表示でログイン出来ていることを確認。</a:t>
            </a:r>
            <a:endParaRPr lang="ja-JP" altLang="en-US" sz="1050" dirty="0">
              <a:latin typeface="Meiryo UI" panose="020B0604030504040204" pitchFamily="50" charset="-128"/>
              <a:ea typeface="Meiryo UI" panose="020B0604030504040204" pitchFamily="50" charset="-128"/>
              <a:cs typeface="Meiryo UI"/>
            </a:endParaRPr>
          </a:p>
        </p:txBody>
      </p:sp>
      <p:sp>
        <p:nvSpPr>
          <p:cNvPr id="23" name="正方形/長方形 22">
            <a:extLst>
              <a:ext uri="{FF2B5EF4-FFF2-40B4-BE49-F238E27FC236}">
                <a16:creationId xmlns:a16="http://schemas.microsoft.com/office/drawing/2014/main" id="{BFB433B3-D9E3-E4B8-8BDF-15A8AD796C44}"/>
              </a:ext>
            </a:extLst>
          </p:cNvPr>
          <p:cNvSpPr/>
          <p:nvPr/>
        </p:nvSpPr>
        <p:spPr>
          <a:xfrm>
            <a:off x="1371600" y="1398663"/>
            <a:ext cx="1308439" cy="1363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object 2">
            <a:extLst>
              <a:ext uri="{FF2B5EF4-FFF2-40B4-BE49-F238E27FC236}">
                <a16:creationId xmlns:a16="http://schemas.microsoft.com/office/drawing/2014/main" id="{BBE3D1DC-F150-AC7C-2E10-19A1350F60D1}"/>
              </a:ext>
            </a:extLst>
          </p:cNvPr>
          <p:cNvSpPr txBox="1">
            <a:spLocks/>
          </p:cNvSpPr>
          <p:nvPr/>
        </p:nvSpPr>
        <p:spPr>
          <a:xfrm>
            <a:off x="1404703" y="1640342"/>
            <a:ext cx="195358" cy="440505"/>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　</a:t>
            </a:r>
            <a:endParaRPr lang="en-US" altLang="ja-JP" sz="1200" b="1" spc="-15" dirty="0">
              <a:latin typeface="Meiryo UI" panose="020B0604030504040204" pitchFamily="50" charset="-128"/>
              <a:ea typeface="Meiryo UI" panose="020B0604030504040204" pitchFamily="50" charset="-128"/>
            </a:endParaRPr>
          </a:p>
          <a:p>
            <a:pPr marL="12700" marR="5080" algn="ctr">
              <a:spcBef>
                <a:spcPts val="155"/>
              </a:spcBef>
            </a:pPr>
            <a:endParaRPr lang="en-US" altLang="ja-JP" sz="1200" b="1" spc="-15" dirty="0">
              <a:latin typeface="Meiryo UI" panose="020B0604030504040204" pitchFamily="50" charset="-128"/>
              <a:ea typeface="Meiryo UI" panose="020B0604030504040204" pitchFamily="50" charset="-128"/>
            </a:endParaRPr>
          </a:p>
        </p:txBody>
      </p:sp>
      <p:sp>
        <p:nvSpPr>
          <p:cNvPr id="25" name="object 2">
            <a:extLst>
              <a:ext uri="{FF2B5EF4-FFF2-40B4-BE49-F238E27FC236}">
                <a16:creationId xmlns:a16="http://schemas.microsoft.com/office/drawing/2014/main" id="{6EE397AB-75F1-74BA-0B05-00B6263A3A74}"/>
              </a:ext>
            </a:extLst>
          </p:cNvPr>
          <p:cNvSpPr txBox="1">
            <a:spLocks/>
          </p:cNvSpPr>
          <p:nvPr/>
        </p:nvSpPr>
        <p:spPr>
          <a:xfrm>
            <a:off x="1219200" y="1178453"/>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④</a:t>
            </a:r>
            <a:endParaRPr lang="en-US" altLang="ja-JP" sz="1200" b="1" spc="-15" dirty="0">
              <a:latin typeface="Meiryo UI" panose="020B0604030504040204" pitchFamily="50" charset="-128"/>
              <a:ea typeface="Meiryo UI" panose="020B0604030504040204" pitchFamily="50" charset="-128"/>
            </a:endParaRPr>
          </a:p>
        </p:txBody>
      </p:sp>
      <p:cxnSp>
        <p:nvCxnSpPr>
          <p:cNvPr id="26" name="コネクタ: カギ線 25">
            <a:extLst>
              <a:ext uri="{FF2B5EF4-FFF2-40B4-BE49-F238E27FC236}">
                <a16:creationId xmlns:a16="http://schemas.microsoft.com/office/drawing/2014/main" id="{9FA8AA1E-6867-062B-AAAF-0FDC982FD8BF}"/>
              </a:ext>
            </a:extLst>
          </p:cNvPr>
          <p:cNvCxnSpPr>
            <a:cxnSpLocks/>
            <a:stCxn id="23" idx="3"/>
            <a:endCxn id="22" idx="1"/>
          </p:cNvCxnSpPr>
          <p:nvPr/>
        </p:nvCxnSpPr>
        <p:spPr>
          <a:xfrm>
            <a:off x="2680039" y="1466846"/>
            <a:ext cx="2577761" cy="125487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pic>
        <p:nvPicPr>
          <p:cNvPr id="45" name="object 4">
            <a:extLst>
              <a:ext uri="{FF2B5EF4-FFF2-40B4-BE49-F238E27FC236}">
                <a16:creationId xmlns:a16="http://schemas.microsoft.com/office/drawing/2014/main" id="{A8674844-3EB0-4B78-FFF8-FA171508D4AF}"/>
              </a:ext>
            </a:extLst>
          </p:cNvPr>
          <p:cNvPicPr/>
          <p:nvPr/>
        </p:nvPicPr>
        <p:blipFill>
          <a:blip r:embed="rId3" cstate="print"/>
          <a:stretch>
            <a:fillRect/>
          </a:stretch>
        </p:blipFill>
        <p:spPr>
          <a:xfrm>
            <a:off x="374400" y="3403245"/>
            <a:ext cx="1994400" cy="1657427"/>
          </a:xfrm>
          <a:prstGeom prst="rect">
            <a:avLst/>
          </a:prstGeom>
          <a:ln>
            <a:solidFill>
              <a:schemeClr val="bg1">
                <a:lumMod val="65000"/>
              </a:schemeClr>
            </a:solidFill>
          </a:ln>
        </p:spPr>
      </p:pic>
      <p:sp>
        <p:nvSpPr>
          <p:cNvPr id="64" name="タイトル 1">
            <a:extLst>
              <a:ext uri="{FF2B5EF4-FFF2-40B4-BE49-F238E27FC236}">
                <a16:creationId xmlns:a16="http://schemas.microsoft.com/office/drawing/2014/main" id="{ED83BE14-99FD-9BF0-7DC5-0D0A48517078}"/>
              </a:ext>
            </a:extLst>
          </p:cNvPr>
          <p:cNvSpPr txBox="1">
            <a:spLocks/>
          </p:cNvSpPr>
          <p:nvPr/>
        </p:nvSpPr>
        <p:spPr>
          <a:xfrm>
            <a:off x="6477000" y="3733800"/>
            <a:ext cx="3310009" cy="412934"/>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lnSpc>
                <a:spcPct val="100000"/>
              </a:lnSpc>
              <a:spcBef>
                <a:spcPts val="100"/>
              </a:spcBef>
            </a:pPr>
            <a:r>
              <a:rPr kumimoji="1" lang="ja-JP" altLang="en-US" sz="1400" spc="-15" dirty="0">
                <a:solidFill>
                  <a:schemeClr val="tx1"/>
                </a:solidFill>
                <a:latin typeface="Meiryo UI" panose="020B0604030504040204" pitchFamily="50" charset="-128"/>
                <a:ea typeface="Meiryo UI" panose="020B0604030504040204" pitchFamily="50" charset="-128"/>
              </a:rPr>
              <a:t>初期設定を行う。</a:t>
            </a:r>
            <a:endParaRPr kumimoji="1" lang="en-US" altLang="ja-JP" sz="1200" spc="-15"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r>
              <a:rPr kumimoji="1" lang="ja-JP" altLang="en-US" sz="1200" spc="-15" dirty="0">
                <a:solidFill>
                  <a:schemeClr val="tx1"/>
                </a:solidFill>
                <a:latin typeface="Meiryo UI" panose="020B0604030504040204" pitchFamily="50" charset="-128"/>
                <a:ea typeface="Meiryo UI" panose="020B0604030504040204" pitchFamily="50" charset="-128"/>
              </a:rPr>
              <a:t>　</a:t>
            </a:r>
            <a:r>
              <a:rPr kumimoji="1" lang="ja-JP" altLang="en-US" sz="1000" spc="-15" dirty="0">
                <a:solidFill>
                  <a:schemeClr val="tx1"/>
                </a:solidFill>
                <a:latin typeface="Meiryo UI" panose="020B0604030504040204" pitchFamily="50" charset="-128"/>
                <a:ea typeface="Meiryo UI" panose="020B0604030504040204" pitchFamily="50" charset="-128"/>
              </a:rPr>
              <a:t>業務で使用する前に初期設定を完了させてください。</a:t>
            </a:r>
            <a:endParaRPr kumimoji="1" lang="en-US" altLang="ja-JP" sz="1000" spc="-15" dirty="0">
              <a:solidFill>
                <a:schemeClr val="tx1"/>
              </a:solidFill>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a16="http://schemas.microsoft.com/office/drawing/2014/main" id="{53DC335C-6608-6179-E98E-14E420600B1C}"/>
              </a:ext>
            </a:extLst>
          </p:cNvPr>
          <p:cNvPicPr>
            <a:picLocks noChangeAspect="1"/>
          </p:cNvPicPr>
          <p:nvPr/>
        </p:nvPicPr>
        <p:blipFill>
          <a:blip r:embed="rId4"/>
          <a:stretch>
            <a:fillRect/>
          </a:stretch>
        </p:blipFill>
        <p:spPr>
          <a:xfrm>
            <a:off x="1705447" y="3719982"/>
            <a:ext cx="2380306" cy="1918818"/>
          </a:xfrm>
          <a:prstGeom prst="rect">
            <a:avLst/>
          </a:prstGeom>
          <a:ln>
            <a:solidFill>
              <a:schemeClr val="bg1">
                <a:lumMod val="75000"/>
              </a:schemeClr>
            </a:solidFill>
          </a:ln>
        </p:spPr>
      </p:pic>
      <p:pic>
        <p:nvPicPr>
          <p:cNvPr id="67" name="object 7">
            <a:extLst>
              <a:ext uri="{FF2B5EF4-FFF2-40B4-BE49-F238E27FC236}">
                <a16:creationId xmlns:a16="http://schemas.microsoft.com/office/drawing/2014/main" id="{78B5C849-F70E-62E3-27FC-D20CEF7ECDD0}"/>
              </a:ext>
            </a:extLst>
          </p:cNvPr>
          <p:cNvPicPr/>
          <p:nvPr/>
        </p:nvPicPr>
        <p:blipFill>
          <a:blip r:embed="rId5" cstate="print"/>
          <a:stretch>
            <a:fillRect/>
          </a:stretch>
        </p:blipFill>
        <p:spPr>
          <a:xfrm>
            <a:off x="2728748" y="4375672"/>
            <a:ext cx="3733041" cy="2362400"/>
          </a:xfrm>
          <a:prstGeom prst="rect">
            <a:avLst/>
          </a:prstGeom>
          <a:ln w="12700">
            <a:solidFill>
              <a:srgbClr val="FF0000"/>
            </a:solidFill>
          </a:ln>
        </p:spPr>
      </p:pic>
      <p:sp>
        <p:nvSpPr>
          <p:cNvPr id="68" name="正方形/長方形 67">
            <a:extLst>
              <a:ext uri="{FF2B5EF4-FFF2-40B4-BE49-F238E27FC236}">
                <a16:creationId xmlns:a16="http://schemas.microsoft.com/office/drawing/2014/main" id="{9BCCC8A5-8169-2951-BB33-9DBB37E64374}"/>
              </a:ext>
            </a:extLst>
          </p:cNvPr>
          <p:cNvSpPr/>
          <p:nvPr/>
        </p:nvSpPr>
        <p:spPr>
          <a:xfrm>
            <a:off x="3581399" y="4109997"/>
            <a:ext cx="514081" cy="26137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object 2">
            <a:extLst>
              <a:ext uri="{FF2B5EF4-FFF2-40B4-BE49-F238E27FC236}">
                <a16:creationId xmlns:a16="http://schemas.microsoft.com/office/drawing/2014/main" id="{9D606523-5C7A-555E-761F-E2D47F399509}"/>
              </a:ext>
            </a:extLst>
          </p:cNvPr>
          <p:cNvSpPr txBox="1">
            <a:spLocks/>
          </p:cNvSpPr>
          <p:nvPr/>
        </p:nvSpPr>
        <p:spPr>
          <a:xfrm>
            <a:off x="1830461" y="3501565"/>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①</a:t>
            </a:r>
            <a:endParaRPr lang="en-US" altLang="ja-JP" sz="1200" b="1" spc="-15" dirty="0">
              <a:latin typeface="Meiryo UI" panose="020B0604030504040204" pitchFamily="50" charset="-128"/>
              <a:ea typeface="Meiryo UI" panose="020B0604030504040204" pitchFamily="50" charset="-128"/>
            </a:endParaRPr>
          </a:p>
        </p:txBody>
      </p:sp>
      <p:sp>
        <p:nvSpPr>
          <p:cNvPr id="71" name="object 2">
            <a:extLst>
              <a:ext uri="{FF2B5EF4-FFF2-40B4-BE49-F238E27FC236}">
                <a16:creationId xmlns:a16="http://schemas.microsoft.com/office/drawing/2014/main" id="{F4A8CE5E-3EDE-85AF-2E33-6A5B36BD1295}"/>
              </a:ext>
            </a:extLst>
          </p:cNvPr>
          <p:cNvSpPr txBox="1">
            <a:spLocks/>
          </p:cNvSpPr>
          <p:nvPr/>
        </p:nvSpPr>
        <p:spPr>
          <a:xfrm>
            <a:off x="1438251" y="4376930"/>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②</a:t>
            </a:r>
            <a:endParaRPr lang="en-US" altLang="ja-JP" sz="1200" b="1" spc="-15" dirty="0">
              <a:latin typeface="Meiryo UI" panose="020B0604030504040204" pitchFamily="50" charset="-128"/>
              <a:ea typeface="Meiryo UI" panose="020B0604030504040204" pitchFamily="50" charset="-128"/>
            </a:endParaRPr>
          </a:p>
        </p:txBody>
      </p:sp>
      <p:sp>
        <p:nvSpPr>
          <p:cNvPr id="72" name="object 2">
            <a:extLst>
              <a:ext uri="{FF2B5EF4-FFF2-40B4-BE49-F238E27FC236}">
                <a16:creationId xmlns:a16="http://schemas.microsoft.com/office/drawing/2014/main" id="{1608C2AC-4806-DC43-C6D6-73EC04953AC9}"/>
              </a:ext>
            </a:extLst>
          </p:cNvPr>
          <p:cNvSpPr txBox="1">
            <a:spLocks/>
          </p:cNvSpPr>
          <p:nvPr/>
        </p:nvSpPr>
        <p:spPr>
          <a:xfrm>
            <a:off x="3386042" y="3994339"/>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③</a:t>
            </a:r>
            <a:endParaRPr lang="en-US" altLang="ja-JP" sz="1200" b="1" spc="-15" dirty="0">
              <a:latin typeface="Meiryo UI" panose="020B0604030504040204" pitchFamily="50" charset="-128"/>
              <a:ea typeface="Meiryo UI" panose="020B0604030504040204" pitchFamily="50" charset="-128"/>
            </a:endParaRPr>
          </a:p>
        </p:txBody>
      </p:sp>
      <p:cxnSp>
        <p:nvCxnSpPr>
          <p:cNvPr id="30" name="コネクタ: カギ線 29">
            <a:extLst>
              <a:ext uri="{FF2B5EF4-FFF2-40B4-BE49-F238E27FC236}">
                <a16:creationId xmlns:a16="http://schemas.microsoft.com/office/drawing/2014/main" id="{FE586D37-2F55-E4B2-1190-0BF5AFA01742}"/>
              </a:ext>
            </a:extLst>
          </p:cNvPr>
          <p:cNvCxnSpPr>
            <a:cxnSpLocks/>
          </p:cNvCxnSpPr>
          <p:nvPr/>
        </p:nvCxnSpPr>
        <p:spPr>
          <a:xfrm rot="5400000">
            <a:off x="1297061" y="3672346"/>
            <a:ext cx="797317" cy="73280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33" name="コネクタ: カギ線 32">
            <a:extLst>
              <a:ext uri="{FF2B5EF4-FFF2-40B4-BE49-F238E27FC236}">
                <a16:creationId xmlns:a16="http://schemas.microsoft.com/office/drawing/2014/main" id="{E4D7DC0B-2B78-387F-D82F-D8227560F8F8}"/>
              </a:ext>
            </a:extLst>
          </p:cNvPr>
          <p:cNvCxnSpPr>
            <a:cxnSpLocks/>
            <a:endCxn id="71" idx="3"/>
          </p:cNvCxnSpPr>
          <p:nvPr/>
        </p:nvCxnSpPr>
        <p:spPr>
          <a:xfrm rot="10800000" flipV="1">
            <a:off x="1633610" y="4211872"/>
            <a:ext cx="1938067" cy="28015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46" name="コネクタ: カギ線 45">
            <a:extLst>
              <a:ext uri="{FF2B5EF4-FFF2-40B4-BE49-F238E27FC236}">
                <a16:creationId xmlns:a16="http://schemas.microsoft.com/office/drawing/2014/main" id="{935AA2F6-557A-2812-8AF3-CE00154BCADD}"/>
              </a:ext>
            </a:extLst>
          </p:cNvPr>
          <p:cNvCxnSpPr>
            <a:cxnSpLocks/>
            <a:endCxn id="67" idx="3"/>
          </p:cNvCxnSpPr>
          <p:nvPr/>
        </p:nvCxnSpPr>
        <p:spPr>
          <a:xfrm rot="10800000" flipV="1">
            <a:off x="6461790" y="5201462"/>
            <a:ext cx="276443" cy="355409"/>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49" name="タイトル 1">
            <a:extLst>
              <a:ext uri="{FF2B5EF4-FFF2-40B4-BE49-F238E27FC236}">
                <a16:creationId xmlns:a16="http://schemas.microsoft.com/office/drawing/2014/main" id="{2B028073-3D0F-F7DC-35A9-D0642F335106}"/>
              </a:ext>
            </a:extLst>
          </p:cNvPr>
          <p:cNvSpPr txBox="1">
            <a:spLocks/>
          </p:cNvSpPr>
          <p:nvPr/>
        </p:nvSpPr>
        <p:spPr>
          <a:xfrm>
            <a:off x="6738232" y="5026556"/>
            <a:ext cx="5344839" cy="536044"/>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lnSpc>
                <a:spcPct val="100000"/>
              </a:lnSpc>
              <a:spcBef>
                <a:spcPts val="100"/>
              </a:spcBef>
            </a:pPr>
            <a:r>
              <a:rPr lang="ja-JP" altLang="en-US" sz="1400" dirty="0">
                <a:solidFill>
                  <a:schemeClr val="tx1"/>
                </a:solidFill>
                <a:latin typeface="Meiryo UI" panose="020B0604030504040204" pitchFamily="50" charset="-128"/>
                <a:ea typeface="Meiryo UI" panose="020B0604030504040204" pitchFamily="50" charset="-128"/>
              </a:rPr>
              <a:t>項目の設定</a:t>
            </a:r>
            <a:endParaRPr lang="en-US" altLang="ja-JP" sz="1400"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r>
              <a:rPr lang="ja-JP" altLang="en-US" sz="1000" dirty="0">
                <a:solidFill>
                  <a:schemeClr val="tx1"/>
                </a:solidFill>
                <a:latin typeface="Meiryo UI" panose="020B0604030504040204" pitchFamily="50" charset="-128"/>
                <a:ea typeface="Meiryo UI" panose="020B0604030504040204" pitchFamily="50" charset="-128"/>
              </a:rPr>
              <a:t>　設定する項目は 「タイムゾーン」 「日付表示形式」 「数値の桁数表示」 「言語」 「曜日の開始日設定」 で、　 後から変更も可能です。</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50" name="タイトル 1">
            <a:extLst>
              <a:ext uri="{FF2B5EF4-FFF2-40B4-BE49-F238E27FC236}">
                <a16:creationId xmlns:a16="http://schemas.microsoft.com/office/drawing/2014/main" id="{BB4DAAF9-94B3-E794-3083-0F665F94088A}"/>
              </a:ext>
            </a:extLst>
          </p:cNvPr>
          <p:cNvSpPr txBox="1">
            <a:spLocks/>
          </p:cNvSpPr>
          <p:nvPr/>
        </p:nvSpPr>
        <p:spPr>
          <a:xfrm>
            <a:off x="6705600" y="4343400"/>
            <a:ext cx="5087986" cy="548868"/>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lnSpc>
                <a:spcPct val="100000"/>
              </a:lnSpc>
              <a:spcBef>
                <a:spcPts val="100"/>
              </a:spcBef>
            </a:pPr>
            <a:r>
              <a:rPr kumimoji="1" lang="ja-JP" altLang="en-US" sz="1400" spc="-15" dirty="0">
                <a:solidFill>
                  <a:schemeClr val="tx1"/>
                </a:solidFill>
                <a:latin typeface="Meiryo UI" panose="020B0604030504040204" pitchFamily="50" charset="-128"/>
                <a:ea typeface="Meiryo UI" panose="020B0604030504040204" pitchFamily="50" charset="-128"/>
              </a:rPr>
              <a:t>設定画面を開く</a:t>
            </a:r>
            <a:endParaRPr kumimoji="1" lang="en-US" altLang="ja-JP" sz="1400" spc="-15"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r>
              <a:rPr kumimoji="1" lang="ja-JP" altLang="en-US" sz="1000" spc="-15" dirty="0">
                <a:solidFill>
                  <a:schemeClr val="tx1"/>
                </a:solidFill>
                <a:latin typeface="Meiryo UI" panose="020B0604030504040204" pitchFamily="50" charset="-128"/>
                <a:ea typeface="Meiryo UI" panose="020B0604030504040204" pitchFamily="50" charset="-128"/>
              </a:rPr>
              <a:t>　　①右上のアカウントを押下 ➡ </a:t>
            </a:r>
            <a:r>
              <a:rPr kumimoji="1" lang="en-US" altLang="ja-JP" sz="1000" spc="-15" dirty="0">
                <a:solidFill>
                  <a:schemeClr val="tx1"/>
                </a:solidFill>
                <a:latin typeface="Meiryo UI" panose="020B0604030504040204" pitchFamily="50" charset="-128"/>
                <a:ea typeface="Meiryo UI" panose="020B0604030504040204" pitchFamily="50" charset="-128"/>
              </a:rPr>
              <a:t>[Settings/</a:t>
            </a:r>
            <a:r>
              <a:rPr kumimoji="1" lang="ja-JP" altLang="en-US" sz="1000" spc="-15" dirty="0">
                <a:solidFill>
                  <a:schemeClr val="tx1"/>
                </a:solidFill>
                <a:latin typeface="Meiryo UI" panose="020B0604030504040204" pitchFamily="50" charset="-128"/>
                <a:ea typeface="Meiryo UI" panose="020B0604030504040204" pitchFamily="50" charset="-128"/>
              </a:rPr>
              <a:t>設定</a:t>
            </a:r>
            <a:r>
              <a:rPr kumimoji="1" lang="en-US" altLang="ja-JP" sz="1000" spc="-15" dirty="0">
                <a:solidFill>
                  <a:schemeClr val="tx1"/>
                </a:solidFill>
                <a:latin typeface="Meiryo UI" panose="020B0604030504040204" pitchFamily="50" charset="-128"/>
                <a:ea typeface="Meiryo UI" panose="020B0604030504040204" pitchFamily="50" charset="-128"/>
              </a:rPr>
              <a:t>]</a:t>
            </a:r>
            <a:r>
              <a:rPr kumimoji="1" lang="ja-JP" altLang="en-US" sz="1000" spc="-15" dirty="0">
                <a:solidFill>
                  <a:schemeClr val="tx1"/>
                </a:solidFill>
                <a:latin typeface="Meiryo UI" panose="020B0604030504040204" pitchFamily="50" charset="-128"/>
                <a:ea typeface="Meiryo UI" panose="020B0604030504040204" pitchFamily="50" charset="-128"/>
              </a:rPr>
              <a:t> から ②</a:t>
            </a:r>
            <a:r>
              <a:rPr kumimoji="1" lang="en-US" altLang="ja-JP" sz="1000" spc="-15" dirty="0">
                <a:solidFill>
                  <a:schemeClr val="tx1"/>
                </a:solidFill>
                <a:latin typeface="Meiryo UI" panose="020B0604030504040204" pitchFamily="50" charset="-128"/>
                <a:ea typeface="Meiryo UI" panose="020B0604030504040204" pitchFamily="50" charset="-128"/>
              </a:rPr>
              <a:t>[My Preferences/</a:t>
            </a:r>
            <a:r>
              <a:rPr kumimoji="1" lang="ja-JP" altLang="en-US" sz="1000" spc="-15" dirty="0">
                <a:solidFill>
                  <a:schemeClr val="tx1"/>
                </a:solidFill>
                <a:latin typeface="Meiryo UI" panose="020B0604030504040204" pitchFamily="50" charset="-128"/>
                <a:ea typeface="Meiryo UI" panose="020B0604030504040204" pitchFamily="50" charset="-128"/>
              </a:rPr>
              <a:t>私の設定</a:t>
            </a:r>
            <a:r>
              <a:rPr kumimoji="1" lang="en-US" altLang="ja-JP" sz="1000" spc="-15" dirty="0">
                <a:solidFill>
                  <a:schemeClr val="tx1"/>
                </a:solidFill>
                <a:latin typeface="Meiryo UI" panose="020B0604030504040204" pitchFamily="50" charset="-128"/>
                <a:ea typeface="Meiryo UI" panose="020B0604030504040204" pitchFamily="50" charset="-128"/>
              </a:rPr>
              <a:t>] </a:t>
            </a:r>
            <a:r>
              <a:rPr kumimoji="1" lang="ja-JP" altLang="en-US" sz="1000" spc="-15" dirty="0">
                <a:solidFill>
                  <a:schemeClr val="tx1"/>
                </a:solidFill>
                <a:latin typeface="Meiryo UI" panose="020B0604030504040204" pitchFamily="50" charset="-128"/>
                <a:ea typeface="Meiryo UI" panose="020B0604030504040204" pitchFamily="50" charset="-128"/>
              </a:rPr>
              <a:t>を押下、</a:t>
            </a:r>
            <a:endParaRPr kumimoji="1" lang="en-US" altLang="ja-JP" sz="1000" spc="-15"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r>
              <a:rPr kumimoji="1" lang="ja-JP" altLang="en-US" sz="1000" spc="-15" dirty="0">
                <a:solidFill>
                  <a:schemeClr val="tx1"/>
                </a:solidFill>
                <a:latin typeface="Meiryo UI" panose="020B0604030504040204" pitchFamily="50" charset="-128"/>
                <a:ea typeface="Meiryo UI" panose="020B0604030504040204" pitchFamily="50" charset="-128"/>
              </a:rPr>
              <a:t> 　　➡ ③</a:t>
            </a:r>
            <a:r>
              <a:rPr kumimoji="1" lang="en-US" altLang="ja-JP" sz="1000" spc="-15" dirty="0">
                <a:solidFill>
                  <a:schemeClr val="tx1"/>
                </a:solidFill>
                <a:latin typeface="Meiryo UI" panose="020B0604030504040204" pitchFamily="50" charset="-128"/>
                <a:ea typeface="Meiryo UI" panose="020B0604030504040204" pitchFamily="50" charset="-128"/>
              </a:rPr>
              <a:t>[Edit/</a:t>
            </a:r>
            <a:r>
              <a:rPr kumimoji="1" lang="ja-JP" altLang="en-US" sz="1000" spc="-15" dirty="0">
                <a:solidFill>
                  <a:schemeClr val="tx1"/>
                </a:solidFill>
                <a:latin typeface="Meiryo UI" panose="020B0604030504040204" pitchFamily="50" charset="-128"/>
                <a:ea typeface="Meiryo UI" panose="020B0604030504040204" pitchFamily="50" charset="-128"/>
              </a:rPr>
              <a:t>編集</a:t>
            </a:r>
            <a:r>
              <a:rPr kumimoji="1" lang="en-US" altLang="ja-JP" sz="1000" spc="-15" dirty="0">
                <a:solidFill>
                  <a:schemeClr val="tx1"/>
                </a:solidFill>
                <a:latin typeface="Meiryo UI" panose="020B0604030504040204" pitchFamily="50" charset="-128"/>
                <a:ea typeface="Meiryo UI" panose="020B0604030504040204" pitchFamily="50" charset="-128"/>
              </a:rPr>
              <a:t>] </a:t>
            </a:r>
            <a:r>
              <a:rPr kumimoji="1" lang="ja-JP" altLang="en-US" sz="1000" spc="-15" dirty="0">
                <a:solidFill>
                  <a:schemeClr val="tx1"/>
                </a:solidFill>
                <a:latin typeface="Meiryo UI" panose="020B0604030504040204" pitchFamily="50" charset="-128"/>
                <a:ea typeface="Meiryo UI" panose="020B0604030504040204" pitchFamily="50" charset="-128"/>
              </a:rPr>
              <a:t>を押下。</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cxnSp>
        <p:nvCxnSpPr>
          <p:cNvPr id="52" name="コネクタ: カギ線 51">
            <a:extLst>
              <a:ext uri="{FF2B5EF4-FFF2-40B4-BE49-F238E27FC236}">
                <a16:creationId xmlns:a16="http://schemas.microsoft.com/office/drawing/2014/main" id="{69F49FBA-DB21-02D0-0FAD-001A5E561507}"/>
              </a:ext>
            </a:extLst>
          </p:cNvPr>
          <p:cNvCxnSpPr>
            <a:cxnSpLocks/>
          </p:cNvCxnSpPr>
          <p:nvPr/>
        </p:nvCxnSpPr>
        <p:spPr>
          <a:xfrm rot="10800000">
            <a:off x="4063494" y="4208725"/>
            <a:ext cx="2642106" cy="31599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62" name="タイトル 1">
            <a:extLst>
              <a:ext uri="{FF2B5EF4-FFF2-40B4-BE49-F238E27FC236}">
                <a16:creationId xmlns:a16="http://schemas.microsoft.com/office/drawing/2014/main" id="{8C30B48E-18B3-BB32-C288-6E504761197C}"/>
              </a:ext>
            </a:extLst>
          </p:cNvPr>
          <p:cNvSpPr txBox="1">
            <a:spLocks/>
          </p:cNvSpPr>
          <p:nvPr/>
        </p:nvSpPr>
        <p:spPr>
          <a:xfrm>
            <a:off x="6738232" y="5715000"/>
            <a:ext cx="2939168" cy="382156"/>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lnSpc>
                <a:spcPct val="100000"/>
              </a:lnSpc>
              <a:spcBef>
                <a:spcPts val="100"/>
              </a:spcBef>
            </a:pPr>
            <a:r>
              <a:rPr lang="en-US" altLang="ja-JP" sz="1400" dirty="0">
                <a:solidFill>
                  <a:schemeClr val="tx1"/>
                </a:solidFill>
                <a:latin typeface="Meiryo UI" panose="020B0604030504040204" pitchFamily="50" charset="-128"/>
                <a:ea typeface="Meiryo UI" panose="020B0604030504040204" pitchFamily="50" charset="-128"/>
              </a:rPr>
              <a:t>[Continue to SAP Fieldglass]</a:t>
            </a:r>
          </a:p>
          <a:p>
            <a:pPr marL="12700">
              <a:lnSpc>
                <a:spcPct val="100000"/>
              </a:lnSpc>
              <a:spcBef>
                <a:spcPts val="100"/>
              </a:spcBef>
            </a:pPr>
            <a:r>
              <a:rPr lang="ja-JP" altLang="en-US" sz="1000" dirty="0">
                <a:solidFill>
                  <a:schemeClr val="tx1"/>
                </a:solidFill>
                <a:latin typeface="Meiryo UI" panose="020B0604030504040204" pitchFamily="50" charset="-128"/>
                <a:ea typeface="Meiryo UI" panose="020B0604030504040204" pitchFamily="50" charset="-128"/>
              </a:rPr>
              <a:t>  押下して設定を完了させてください。</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cxnSp>
        <p:nvCxnSpPr>
          <p:cNvPr id="70" name="コネクタ: カギ線 69">
            <a:extLst>
              <a:ext uri="{FF2B5EF4-FFF2-40B4-BE49-F238E27FC236}">
                <a16:creationId xmlns:a16="http://schemas.microsoft.com/office/drawing/2014/main" id="{4E3DD908-F386-47FD-0B55-ED583DE7D844}"/>
              </a:ext>
            </a:extLst>
          </p:cNvPr>
          <p:cNvCxnSpPr>
            <a:cxnSpLocks/>
          </p:cNvCxnSpPr>
          <p:nvPr/>
        </p:nvCxnSpPr>
        <p:spPr>
          <a:xfrm rot="10800000" flipV="1">
            <a:off x="6132390" y="5812962"/>
            <a:ext cx="605842" cy="739123"/>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78" name="object 2">
            <a:extLst>
              <a:ext uri="{FF2B5EF4-FFF2-40B4-BE49-F238E27FC236}">
                <a16:creationId xmlns:a16="http://schemas.microsoft.com/office/drawing/2014/main" id="{F9B02605-39CE-BC0E-F961-9DDBD0D6E08D}"/>
              </a:ext>
            </a:extLst>
          </p:cNvPr>
          <p:cNvSpPr txBox="1">
            <a:spLocks/>
          </p:cNvSpPr>
          <p:nvPr/>
        </p:nvSpPr>
        <p:spPr>
          <a:xfrm>
            <a:off x="6205442" y="6460085"/>
            <a:ext cx="195358" cy="168636"/>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en-US" altLang="ja-JP" sz="800" spc="-15" dirty="0">
                <a:solidFill>
                  <a:srgbClr val="0070C0"/>
                </a:solidFill>
                <a:latin typeface="Meiryo UI" panose="020B0604030504040204" pitchFamily="50" charset="-128"/>
                <a:ea typeface="Meiryo UI" panose="020B0604030504040204" pitchFamily="50" charset="-128"/>
              </a:rPr>
              <a:t>-</a:t>
            </a:r>
          </a:p>
        </p:txBody>
      </p:sp>
      <p:sp>
        <p:nvSpPr>
          <p:cNvPr id="81" name="object 14">
            <a:extLst>
              <a:ext uri="{FF2B5EF4-FFF2-40B4-BE49-F238E27FC236}">
                <a16:creationId xmlns:a16="http://schemas.microsoft.com/office/drawing/2014/main" id="{4D84F523-C596-8831-584A-8526AB5A0F4A}"/>
              </a:ext>
            </a:extLst>
          </p:cNvPr>
          <p:cNvSpPr txBox="1"/>
          <p:nvPr/>
        </p:nvSpPr>
        <p:spPr>
          <a:xfrm>
            <a:off x="6738232" y="6324600"/>
            <a:ext cx="3631873" cy="320601"/>
          </a:xfrm>
          <a:prstGeom prst="rect">
            <a:avLst/>
          </a:prstGeom>
        </p:spPr>
        <p:txBody>
          <a:bodyPr vert="horz" wrap="square" lIns="0" tIns="12700" rIns="0" bIns="0" rtlCol="0">
            <a:spAutoFit/>
          </a:bodyPr>
          <a:lstStyle/>
          <a:p>
            <a:pPr marL="12700">
              <a:lnSpc>
                <a:spcPct val="100000"/>
              </a:lnSpc>
              <a:spcBef>
                <a:spcPts val="1500"/>
              </a:spcBef>
            </a:pPr>
            <a:r>
              <a:rPr lang="ja-JP" altLang="en-US" sz="1000" spc="-25" dirty="0">
                <a:latin typeface="Meiryo UI"/>
                <a:cs typeface="Meiryo UI"/>
              </a:rPr>
              <a:t>業務開始前の設定は以上です。</a:t>
            </a:r>
            <a:br>
              <a:rPr lang="en-US" altLang="ja-JP" sz="1000" spc="-25" dirty="0">
                <a:latin typeface="Meiryo UI"/>
                <a:cs typeface="Meiryo UI"/>
              </a:rPr>
            </a:br>
            <a:r>
              <a:rPr lang="ja-JP" altLang="en-US" sz="1000" spc="-25" dirty="0">
                <a:latin typeface="Meiryo UI"/>
                <a:cs typeface="Meiryo UI"/>
              </a:rPr>
              <a:t>次のページでは </a:t>
            </a:r>
            <a:r>
              <a:rPr lang="en-US" altLang="ja-JP" sz="1000" spc="-25" dirty="0">
                <a:latin typeface="Meiryo UI"/>
                <a:cs typeface="Meiryo UI"/>
              </a:rPr>
              <a:t>[</a:t>
            </a:r>
            <a:r>
              <a:rPr lang="ja-JP" altLang="en-US" sz="1000" spc="-25" dirty="0">
                <a:latin typeface="Meiryo UI"/>
                <a:cs typeface="Meiryo UI"/>
              </a:rPr>
              <a:t>請求とお支払い</a:t>
            </a:r>
            <a:r>
              <a:rPr lang="en-US" altLang="ja-JP" sz="1000" spc="-25" dirty="0">
                <a:latin typeface="Meiryo UI"/>
                <a:cs typeface="Meiryo UI"/>
              </a:rPr>
              <a:t>]</a:t>
            </a:r>
            <a:r>
              <a:rPr lang="ja-JP" altLang="en-US" sz="1000" spc="-25" dirty="0">
                <a:latin typeface="Meiryo UI"/>
                <a:cs typeface="Meiryo UI"/>
              </a:rPr>
              <a:t> について説明しています。</a:t>
            </a:r>
            <a:endParaRPr lang="en-US" altLang="ja-JP" sz="1000" b="0" i="0" dirty="0">
              <a:solidFill>
                <a:srgbClr val="242424"/>
              </a:solidFill>
              <a:effectLst/>
              <a:latin typeface="Meiryo UI" panose="020B0604030504040204" pitchFamily="50" charset="-128"/>
              <a:ea typeface="Meiryo UI" panose="020B0604030504040204" pitchFamily="50" charset="-128"/>
            </a:endParaRPr>
          </a:p>
        </p:txBody>
      </p:sp>
      <p:pic>
        <p:nvPicPr>
          <p:cNvPr id="8" name="Picture 2" descr="Organizational Logo">
            <a:extLst>
              <a:ext uri="{FF2B5EF4-FFF2-40B4-BE49-F238E27FC236}">
                <a16:creationId xmlns:a16="http://schemas.microsoft.com/office/drawing/2014/main" id="{A8E3610E-11F3-93BC-6F2D-82A3116AC3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981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A9175C-927B-61BA-3266-C70F4BCC777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EF10CD9-9848-7B66-C242-E608F00E658A}"/>
              </a:ext>
            </a:extLst>
          </p:cNvPr>
          <p:cNvSpPr/>
          <p:nvPr/>
        </p:nvSpPr>
        <p:spPr>
          <a:xfrm>
            <a:off x="0" y="-7620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AF50"/>
          </a:solidFill>
        </p:spPr>
        <p:txBody>
          <a:bodyPr wrap="square" lIns="0" tIns="0" rIns="0" bIns="0" rtlCol="0"/>
          <a:lstStyle/>
          <a:p>
            <a:endParaRPr dirty="0"/>
          </a:p>
        </p:txBody>
      </p:sp>
      <p:pic>
        <p:nvPicPr>
          <p:cNvPr id="3" name="object 3">
            <a:extLst>
              <a:ext uri="{FF2B5EF4-FFF2-40B4-BE49-F238E27FC236}">
                <a16:creationId xmlns:a16="http://schemas.microsoft.com/office/drawing/2014/main" id="{5ABE72CE-92EE-0816-5557-D9B896467055}"/>
              </a:ext>
            </a:extLst>
          </p:cNvPr>
          <p:cNvPicPr/>
          <p:nvPr/>
        </p:nvPicPr>
        <p:blipFill>
          <a:blip r:embed="rId3" cstate="print"/>
          <a:stretch>
            <a:fillRect/>
          </a:stretch>
        </p:blipFill>
        <p:spPr>
          <a:xfrm>
            <a:off x="152400" y="76200"/>
            <a:ext cx="1306068" cy="381000"/>
          </a:xfrm>
          <a:prstGeom prst="rect">
            <a:avLst/>
          </a:prstGeom>
        </p:spPr>
      </p:pic>
      <p:pic>
        <p:nvPicPr>
          <p:cNvPr id="9" name="object 9">
            <a:extLst>
              <a:ext uri="{FF2B5EF4-FFF2-40B4-BE49-F238E27FC236}">
                <a16:creationId xmlns:a16="http://schemas.microsoft.com/office/drawing/2014/main" id="{F98D0C1E-2C91-A351-3956-D8CB17BC9783}"/>
              </a:ext>
            </a:extLst>
          </p:cNvPr>
          <p:cNvPicPr/>
          <p:nvPr/>
        </p:nvPicPr>
        <p:blipFill>
          <a:blip r:embed="rId4" cstate="print"/>
          <a:stretch>
            <a:fillRect/>
          </a:stretch>
        </p:blipFill>
        <p:spPr>
          <a:xfrm>
            <a:off x="8782939" y="4065173"/>
            <a:ext cx="1732661" cy="1253411"/>
          </a:xfrm>
          <a:prstGeom prst="rect">
            <a:avLst/>
          </a:prstGeom>
        </p:spPr>
      </p:pic>
      <p:sp>
        <p:nvSpPr>
          <p:cNvPr id="10" name="object 10">
            <a:extLst>
              <a:ext uri="{FF2B5EF4-FFF2-40B4-BE49-F238E27FC236}">
                <a16:creationId xmlns:a16="http://schemas.microsoft.com/office/drawing/2014/main" id="{E6CD344F-E930-D844-B53E-25D6AB2AF9A6}"/>
              </a:ext>
            </a:extLst>
          </p:cNvPr>
          <p:cNvSpPr txBox="1"/>
          <p:nvPr/>
        </p:nvSpPr>
        <p:spPr>
          <a:xfrm>
            <a:off x="8859140" y="4572332"/>
            <a:ext cx="1577340" cy="228268"/>
          </a:xfrm>
          <a:prstGeom prst="rect">
            <a:avLst/>
          </a:prstGeom>
        </p:spPr>
        <p:txBody>
          <a:bodyPr vert="horz" wrap="square" lIns="0" tIns="12700" rIns="0" bIns="0" rtlCol="0">
            <a:spAutoFit/>
          </a:bodyPr>
          <a:lstStyle/>
          <a:p>
            <a:pPr marL="12065" marR="5080" indent="-635" algn="ctr">
              <a:lnSpc>
                <a:spcPct val="100000"/>
              </a:lnSpc>
              <a:spcBef>
                <a:spcPts val="100"/>
              </a:spcBef>
            </a:pPr>
            <a:r>
              <a:rPr lang="ja-JP" altLang="en-US" sz="1400" spc="-15" dirty="0">
                <a:latin typeface="Meiryo UI"/>
                <a:cs typeface="Meiryo UI"/>
              </a:rPr>
              <a:t>入金</a:t>
            </a:r>
            <a:endParaRPr sz="1400" dirty="0">
              <a:latin typeface="Meiryo UI"/>
              <a:cs typeface="Meiryo UI"/>
            </a:endParaRPr>
          </a:p>
        </p:txBody>
      </p:sp>
      <p:sp>
        <p:nvSpPr>
          <p:cNvPr id="35" name="object 35">
            <a:extLst>
              <a:ext uri="{FF2B5EF4-FFF2-40B4-BE49-F238E27FC236}">
                <a16:creationId xmlns:a16="http://schemas.microsoft.com/office/drawing/2014/main" id="{871CB69B-A2E9-6589-DDC2-800172ABA338}"/>
              </a:ext>
            </a:extLst>
          </p:cNvPr>
          <p:cNvSpPr/>
          <p:nvPr/>
        </p:nvSpPr>
        <p:spPr>
          <a:xfrm>
            <a:off x="755089" y="2182384"/>
            <a:ext cx="5684081" cy="3380216"/>
          </a:xfrm>
          <a:custGeom>
            <a:avLst/>
            <a:gdLst/>
            <a:ahLst/>
            <a:cxnLst/>
            <a:rect l="l" t="t" r="r" b="b"/>
            <a:pathLst>
              <a:path w="7854950" h="2470785">
                <a:moveTo>
                  <a:pt x="0" y="411734"/>
                </a:moveTo>
                <a:lnTo>
                  <a:pt x="2770" y="363729"/>
                </a:lnTo>
                <a:lnTo>
                  <a:pt x="10874" y="317347"/>
                </a:lnTo>
                <a:lnTo>
                  <a:pt x="24003" y="272898"/>
                </a:lnTo>
                <a:lnTo>
                  <a:pt x="41849" y="230691"/>
                </a:lnTo>
                <a:lnTo>
                  <a:pt x="64102" y="191036"/>
                </a:lnTo>
                <a:lnTo>
                  <a:pt x="90453" y="154242"/>
                </a:lnTo>
                <a:lnTo>
                  <a:pt x="120594" y="120618"/>
                </a:lnTo>
                <a:lnTo>
                  <a:pt x="154215" y="90473"/>
                </a:lnTo>
                <a:lnTo>
                  <a:pt x="191008" y="64117"/>
                </a:lnTo>
                <a:lnTo>
                  <a:pt x="230664" y="41860"/>
                </a:lnTo>
                <a:lnTo>
                  <a:pt x="272873" y="24010"/>
                </a:lnTo>
                <a:lnTo>
                  <a:pt x="317327" y="10877"/>
                </a:lnTo>
                <a:lnTo>
                  <a:pt x="363717" y="2770"/>
                </a:lnTo>
                <a:lnTo>
                  <a:pt x="411734" y="0"/>
                </a:lnTo>
                <a:lnTo>
                  <a:pt x="7442961" y="0"/>
                </a:lnTo>
                <a:lnTo>
                  <a:pt x="7490966" y="2770"/>
                </a:lnTo>
                <a:lnTo>
                  <a:pt x="7537348" y="10877"/>
                </a:lnTo>
                <a:lnTo>
                  <a:pt x="7581797" y="24010"/>
                </a:lnTo>
                <a:lnTo>
                  <a:pt x="7624004" y="41860"/>
                </a:lnTo>
                <a:lnTo>
                  <a:pt x="7663659" y="64117"/>
                </a:lnTo>
                <a:lnTo>
                  <a:pt x="7700453" y="90473"/>
                </a:lnTo>
                <a:lnTo>
                  <a:pt x="7734077" y="120618"/>
                </a:lnTo>
                <a:lnTo>
                  <a:pt x="7764222" y="154242"/>
                </a:lnTo>
                <a:lnTo>
                  <a:pt x="7790578" y="191036"/>
                </a:lnTo>
                <a:lnTo>
                  <a:pt x="7812835" y="230691"/>
                </a:lnTo>
                <a:lnTo>
                  <a:pt x="7830685" y="272898"/>
                </a:lnTo>
                <a:lnTo>
                  <a:pt x="7843818" y="317347"/>
                </a:lnTo>
                <a:lnTo>
                  <a:pt x="7851925" y="363729"/>
                </a:lnTo>
                <a:lnTo>
                  <a:pt x="7854696" y="411734"/>
                </a:lnTo>
                <a:lnTo>
                  <a:pt x="7854696" y="2058670"/>
                </a:lnTo>
                <a:lnTo>
                  <a:pt x="7851925" y="2106674"/>
                </a:lnTo>
                <a:lnTo>
                  <a:pt x="7843818" y="2153056"/>
                </a:lnTo>
                <a:lnTo>
                  <a:pt x="7830685" y="2197505"/>
                </a:lnTo>
                <a:lnTo>
                  <a:pt x="7812835" y="2239712"/>
                </a:lnTo>
                <a:lnTo>
                  <a:pt x="7790578" y="2279367"/>
                </a:lnTo>
                <a:lnTo>
                  <a:pt x="7764222" y="2316161"/>
                </a:lnTo>
                <a:lnTo>
                  <a:pt x="7734077" y="2349785"/>
                </a:lnTo>
                <a:lnTo>
                  <a:pt x="7700453" y="2379930"/>
                </a:lnTo>
                <a:lnTo>
                  <a:pt x="7663659" y="2406286"/>
                </a:lnTo>
                <a:lnTo>
                  <a:pt x="7624004" y="2428543"/>
                </a:lnTo>
                <a:lnTo>
                  <a:pt x="7581797" y="2446393"/>
                </a:lnTo>
                <a:lnTo>
                  <a:pt x="7537348" y="2459526"/>
                </a:lnTo>
                <a:lnTo>
                  <a:pt x="7490966" y="2467633"/>
                </a:lnTo>
                <a:lnTo>
                  <a:pt x="7442961" y="2470404"/>
                </a:lnTo>
                <a:lnTo>
                  <a:pt x="411734" y="2470404"/>
                </a:lnTo>
                <a:lnTo>
                  <a:pt x="363717" y="2467633"/>
                </a:lnTo>
                <a:lnTo>
                  <a:pt x="317327" y="2459526"/>
                </a:lnTo>
                <a:lnTo>
                  <a:pt x="272873" y="2446393"/>
                </a:lnTo>
                <a:lnTo>
                  <a:pt x="230664" y="2428543"/>
                </a:lnTo>
                <a:lnTo>
                  <a:pt x="191008" y="2406286"/>
                </a:lnTo>
                <a:lnTo>
                  <a:pt x="154215" y="2379930"/>
                </a:lnTo>
                <a:lnTo>
                  <a:pt x="120594" y="2349785"/>
                </a:lnTo>
                <a:lnTo>
                  <a:pt x="90453" y="2316161"/>
                </a:lnTo>
                <a:lnTo>
                  <a:pt x="64102" y="2279367"/>
                </a:lnTo>
                <a:lnTo>
                  <a:pt x="41849" y="2239712"/>
                </a:lnTo>
                <a:lnTo>
                  <a:pt x="24003" y="2197505"/>
                </a:lnTo>
                <a:lnTo>
                  <a:pt x="10874" y="2153056"/>
                </a:lnTo>
                <a:lnTo>
                  <a:pt x="2770" y="2106674"/>
                </a:lnTo>
                <a:lnTo>
                  <a:pt x="0" y="2058670"/>
                </a:lnTo>
                <a:lnTo>
                  <a:pt x="0" y="411734"/>
                </a:lnTo>
                <a:close/>
              </a:path>
            </a:pathLst>
          </a:custGeom>
          <a:ln w="76199">
            <a:solidFill>
              <a:srgbClr val="FF6600"/>
            </a:solidFill>
          </a:ln>
        </p:spPr>
        <p:txBody>
          <a:bodyPr wrap="square" lIns="0" tIns="0" rIns="0" bIns="0" rtlCol="0"/>
          <a:lstStyle/>
          <a:p>
            <a:endParaRPr/>
          </a:p>
        </p:txBody>
      </p:sp>
      <p:pic>
        <p:nvPicPr>
          <p:cNvPr id="37" name="object 37">
            <a:extLst>
              <a:ext uri="{FF2B5EF4-FFF2-40B4-BE49-F238E27FC236}">
                <a16:creationId xmlns:a16="http://schemas.microsoft.com/office/drawing/2014/main" id="{0EF5127D-EE83-358C-0EF4-F3EB27F6C5C9}"/>
              </a:ext>
            </a:extLst>
          </p:cNvPr>
          <p:cNvPicPr/>
          <p:nvPr/>
        </p:nvPicPr>
        <p:blipFill>
          <a:blip r:embed="rId5" cstate="print"/>
          <a:stretch>
            <a:fillRect/>
          </a:stretch>
        </p:blipFill>
        <p:spPr>
          <a:xfrm>
            <a:off x="8763000" y="5537344"/>
            <a:ext cx="1732660" cy="1244456"/>
          </a:xfrm>
          <a:prstGeom prst="rect">
            <a:avLst/>
          </a:prstGeom>
        </p:spPr>
      </p:pic>
      <p:sp>
        <p:nvSpPr>
          <p:cNvPr id="38" name="object 38">
            <a:extLst>
              <a:ext uri="{FF2B5EF4-FFF2-40B4-BE49-F238E27FC236}">
                <a16:creationId xmlns:a16="http://schemas.microsoft.com/office/drawing/2014/main" id="{75282C91-886A-B8DB-EDBB-D383A7C13000}"/>
              </a:ext>
            </a:extLst>
          </p:cNvPr>
          <p:cNvSpPr txBox="1"/>
          <p:nvPr/>
        </p:nvSpPr>
        <p:spPr>
          <a:xfrm>
            <a:off x="8973126" y="5763696"/>
            <a:ext cx="1384554" cy="680314"/>
          </a:xfrm>
          <a:prstGeom prst="rect">
            <a:avLst/>
          </a:prstGeom>
        </p:spPr>
        <p:txBody>
          <a:bodyPr vert="horz" wrap="square" lIns="0" tIns="38735" rIns="0" bIns="0" rtlCol="0">
            <a:spAutoFit/>
          </a:bodyPr>
          <a:lstStyle/>
          <a:p>
            <a:pPr marL="198120">
              <a:lnSpc>
                <a:spcPct val="100000"/>
              </a:lnSpc>
              <a:spcBef>
                <a:spcPts val="305"/>
              </a:spcBef>
            </a:pPr>
            <a:r>
              <a:rPr sz="2000" spc="-20" dirty="0">
                <a:latin typeface="Meiryo UI"/>
                <a:cs typeface="Meiryo UI"/>
              </a:rPr>
              <a:t>派遣会社</a:t>
            </a:r>
            <a:endParaRPr sz="2000" dirty="0">
              <a:latin typeface="Meiryo UI"/>
              <a:cs typeface="Meiryo UI"/>
            </a:endParaRPr>
          </a:p>
          <a:p>
            <a:pPr marL="12700">
              <a:lnSpc>
                <a:spcPct val="100000"/>
              </a:lnSpc>
              <a:spcBef>
                <a:spcPts val="209"/>
              </a:spcBef>
            </a:pPr>
            <a:r>
              <a:rPr sz="2000" spc="-35" dirty="0">
                <a:latin typeface="Meiryo UI"/>
                <a:cs typeface="Meiryo UI"/>
              </a:rPr>
              <a:t>オペレーション</a:t>
            </a:r>
            <a:endParaRPr sz="2000" dirty="0">
              <a:latin typeface="Meiryo UI"/>
              <a:cs typeface="Meiryo UI"/>
            </a:endParaRPr>
          </a:p>
        </p:txBody>
      </p:sp>
      <p:sp>
        <p:nvSpPr>
          <p:cNvPr id="39" name="object 39">
            <a:extLst>
              <a:ext uri="{FF2B5EF4-FFF2-40B4-BE49-F238E27FC236}">
                <a16:creationId xmlns:a16="http://schemas.microsoft.com/office/drawing/2014/main" id="{5C7FE92B-A22F-117F-C089-1A38673D9016}"/>
              </a:ext>
            </a:extLst>
          </p:cNvPr>
          <p:cNvSpPr txBox="1"/>
          <p:nvPr/>
        </p:nvSpPr>
        <p:spPr>
          <a:xfrm>
            <a:off x="2700020" y="2208514"/>
            <a:ext cx="1905000" cy="443070"/>
          </a:xfrm>
          <a:prstGeom prst="rect">
            <a:avLst/>
          </a:prstGeom>
        </p:spPr>
        <p:txBody>
          <a:bodyPr vert="horz" wrap="square" lIns="0" tIns="12065" rIns="0" bIns="0" rtlCol="0">
            <a:spAutoFit/>
          </a:bodyPr>
          <a:lstStyle/>
          <a:p>
            <a:pPr marL="12700">
              <a:lnSpc>
                <a:spcPct val="100000"/>
              </a:lnSpc>
              <a:spcBef>
                <a:spcPts val="95"/>
              </a:spcBef>
            </a:pPr>
            <a:r>
              <a:rPr lang="ja-JP" altLang="en-US" sz="2800" spc="-45" dirty="0">
                <a:solidFill>
                  <a:srgbClr val="FFFFFF"/>
                </a:solidFill>
                <a:latin typeface="Meiryo UI"/>
                <a:cs typeface="Meiryo UI"/>
              </a:rPr>
              <a:t>事前</a:t>
            </a:r>
            <a:r>
              <a:rPr sz="2800" spc="-45" dirty="0" err="1">
                <a:solidFill>
                  <a:srgbClr val="FFFFFF"/>
                </a:solidFill>
                <a:latin typeface="Meiryo UI"/>
                <a:cs typeface="Meiryo UI"/>
              </a:rPr>
              <a:t>プロセス</a:t>
            </a:r>
            <a:endParaRPr sz="2800" dirty="0">
              <a:latin typeface="Meiryo UI"/>
              <a:cs typeface="Meiryo UI"/>
            </a:endParaRPr>
          </a:p>
        </p:txBody>
      </p:sp>
      <p:sp>
        <p:nvSpPr>
          <p:cNvPr id="40" name="object 40">
            <a:extLst>
              <a:ext uri="{FF2B5EF4-FFF2-40B4-BE49-F238E27FC236}">
                <a16:creationId xmlns:a16="http://schemas.microsoft.com/office/drawing/2014/main" id="{A7D81038-1E69-9D8E-0C24-FC81CB1E5D7C}"/>
              </a:ext>
            </a:extLst>
          </p:cNvPr>
          <p:cNvSpPr/>
          <p:nvPr/>
        </p:nvSpPr>
        <p:spPr>
          <a:xfrm>
            <a:off x="7924800" y="2139248"/>
            <a:ext cx="3306318" cy="3423352"/>
          </a:xfrm>
          <a:custGeom>
            <a:avLst/>
            <a:gdLst/>
            <a:ahLst/>
            <a:cxnLst/>
            <a:rect l="l" t="t" r="r" b="b"/>
            <a:pathLst>
              <a:path w="2246629" h="2687320">
                <a:moveTo>
                  <a:pt x="0" y="374396"/>
                </a:moveTo>
                <a:lnTo>
                  <a:pt x="2917" y="327435"/>
                </a:lnTo>
                <a:lnTo>
                  <a:pt x="11435" y="282215"/>
                </a:lnTo>
                <a:lnTo>
                  <a:pt x="25203" y="239086"/>
                </a:lnTo>
                <a:lnTo>
                  <a:pt x="43869" y="198398"/>
                </a:lnTo>
                <a:lnTo>
                  <a:pt x="67083" y="160503"/>
                </a:lnTo>
                <a:lnTo>
                  <a:pt x="94494" y="125751"/>
                </a:lnTo>
                <a:lnTo>
                  <a:pt x="125751" y="94494"/>
                </a:lnTo>
                <a:lnTo>
                  <a:pt x="160503" y="67083"/>
                </a:lnTo>
                <a:lnTo>
                  <a:pt x="198398" y="43869"/>
                </a:lnTo>
                <a:lnTo>
                  <a:pt x="239086" y="25203"/>
                </a:lnTo>
                <a:lnTo>
                  <a:pt x="282215" y="11435"/>
                </a:lnTo>
                <a:lnTo>
                  <a:pt x="327435" y="2917"/>
                </a:lnTo>
                <a:lnTo>
                  <a:pt x="374395" y="0"/>
                </a:lnTo>
                <a:lnTo>
                  <a:pt x="1871979" y="0"/>
                </a:lnTo>
                <a:lnTo>
                  <a:pt x="1918940" y="2917"/>
                </a:lnTo>
                <a:lnTo>
                  <a:pt x="1964160" y="11435"/>
                </a:lnTo>
                <a:lnTo>
                  <a:pt x="2007289" y="25203"/>
                </a:lnTo>
                <a:lnTo>
                  <a:pt x="2047977" y="43869"/>
                </a:lnTo>
                <a:lnTo>
                  <a:pt x="2085872" y="67083"/>
                </a:lnTo>
                <a:lnTo>
                  <a:pt x="2120624" y="94494"/>
                </a:lnTo>
                <a:lnTo>
                  <a:pt x="2151881" y="125751"/>
                </a:lnTo>
                <a:lnTo>
                  <a:pt x="2179292" y="160503"/>
                </a:lnTo>
                <a:lnTo>
                  <a:pt x="2202506" y="198398"/>
                </a:lnTo>
                <a:lnTo>
                  <a:pt x="2221172" y="239086"/>
                </a:lnTo>
                <a:lnTo>
                  <a:pt x="2234940" y="282215"/>
                </a:lnTo>
                <a:lnTo>
                  <a:pt x="2243458" y="327435"/>
                </a:lnTo>
                <a:lnTo>
                  <a:pt x="2246376" y="374396"/>
                </a:lnTo>
                <a:lnTo>
                  <a:pt x="2246376" y="2312416"/>
                </a:lnTo>
                <a:lnTo>
                  <a:pt x="2243458" y="2359376"/>
                </a:lnTo>
                <a:lnTo>
                  <a:pt x="2234940" y="2404596"/>
                </a:lnTo>
                <a:lnTo>
                  <a:pt x="2221172" y="2447725"/>
                </a:lnTo>
                <a:lnTo>
                  <a:pt x="2202506" y="2488413"/>
                </a:lnTo>
                <a:lnTo>
                  <a:pt x="2179292" y="2526308"/>
                </a:lnTo>
                <a:lnTo>
                  <a:pt x="2151881" y="2561060"/>
                </a:lnTo>
                <a:lnTo>
                  <a:pt x="2120624" y="2592317"/>
                </a:lnTo>
                <a:lnTo>
                  <a:pt x="2085872" y="2619728"/>
                </a:lnTo>
                <a:lnTo>
                  <a:pt x="2047977" y="2642942"/>
                </a:lnTo>
                <a:lnTo>
                  <a:pt x="2007289" y="2661608"/>
                </a:lnTo>
                <a:lnTo>
                  <a:pt x="1964160" y="2675376"/>
                </a:lnTo>
                <a:lnTo>
                  <a:pt x="1918940" y="2683894"/>
                </a:lnTo>
                <a:lnTo>
                  <a:pt x="1871979" y="2686812"/>
                </a:lnTo>
                <a:lnTo>
                  <a:pt x="374395" y="2686812"/>
                </a:lnTo>
                <a:lnTo>
                  <a:pt x="327435" y="2683894"/>
                </a:lnTo>
                <a:lnTo>
                  <a:pt x="282215" y="2675376"/>
                </a:lnTo>
                <a:lnTo>
                  <a:pt x="239086" y="2661608"/>
                </a:lnTo>
                <a:lnTo>
                  <a:pt x="198398" y="2642942"/>
                </a:lnTo>
                <a:lnTo>
                  <a:pt x="160503" y="2619728"/>
                </a:lnTo>
                <a:lnTo>
                  <a:pt x="125751" y="2592317"/>
                </a:lnTo>
                <a:lnTo>
                  <a:pt x="94494" y="2561060"/>
                </a:lnTo>
                <a:lnTo>
                  <a:pt x="67083" y="2526308"/>
                </a:lnTo>
                <a:lnTo>
                  <a:pt x="43869" y="2488413"/>
                </a:lnTo>
                <a:lnTo>
                  <a:pt x="25203" y="2447725"/>
                </a:lnTo>
                <a:lnTo>
                  <a:pt x="11435" y="2404596"/>
                </a:lnTo>
                <a:lnTo>
                  <a:pt x="2917" y="2359376"/>
                </a:lnTo>
                <a:lnTo>
                  <a:pt x="0" y="2312416"/>
                </a:lnTo>
                <a:lnTo>
                  <a:pt x="0" y="374396"/>
                </a:lnTo>
                <a:close/>
              </a:path>
            </a:pathLst>
          </a:custGeom>
          <a:ln w="76200">
            <a:solidFill>
              <a:srgbClr val="FF6600"/>
            </a:solidFill>
          </a:ln>
        </p:spPr>
        <p:txBody>
          <a:bodyPr wrap="square" lIns="0" tIns="0" rIns="0" bIns="0" rtlCol="0"/>
          <a:lstStyle/>
          <a:p>
            <a:endParaRPr/>
          </a:p>
        </p:txBody>
      </p:sp>
      <p:sp>
        <p:nvSpPr>
          <p:cNvPr id="41" name="object 41">
            <a:extLst>
              <a:ext uri="{FF2B5EF4-FFF2-40B4-BE49-F238E27FC236}">
                <a16:creationId xmlns:a16="http://schemas.microsoft.com/office/drawing/2014/main" id="{2D31FA30-F763-37BD-F907-56CFE977F175}"/>
              </a:ext>
            </a:extLst>
          </p:cNvPr>
          <p:cNvSpPr txBox="1"/>
          <p:nvPr/>
        </p:nvSpPr>
        <p:spPr>
          <a:xfrm>
            <a:off x="8810245" y="2208514"/>
            <a:ext cx="1550035" cy="452120"/>
          </a:xfrm>
          <a:prstGeom prst="rect">
            <a:avLst/>
          </a:prstGeom>
        </p:spPr>
        <p:txBody>
          <a:bodyPr vert="horz" wrap="square" lIns="0" tIns="12065" rIns="0" bIns="0" rtlCol="0">
            <a:spAutoFit/>
          </a:bodyPr>
          <a:lstStyle/>
          <a:p>
            <a:pPr marL="12700">
              <a:lnSpc>
                <a:spcPct val="100000"/>
              </a:lnSpc>
              <a:spcBef>
                <a:spcPts val="95"/>
              </a:spcBef>
            </a:pPr>
            <a:r>
              <a:rPr sz="2800" spc="-45" dirty="0">
                <a:solidFill>
                  <a:srgbClr val="FFFFFF"/>
                </a:solidFill>
                <a:latin typeface="Meiryo UI"/>
                <a:cs typeface="Meiryo UI"/>
              </a:rPr>
              <a:t>当プロセス</a:t>
            </a:r>
            <a:endParaRPr sz="2800" dirty="0">
              <a:latin typeface="Meiryo UI"/>
              <a:cs typeface="Meiryo UI"/>
            </a:endParaRPr>
          </a:p>
        </p:txBody>
      </p:sp>
      <p:sp>
        <p:nvSpPr>
          <p:cNvPr id="43" name="スライド番号プレースホルダー 42">
            <a:extLst>
              <a:ext uri="{FF2B5EF4-FFF2-40B4-BE49-F238E27FC236}">
                <a16:creationId xmlns:a16="http://schemas.microsoft.com/office/drawing/2014/main" id="{9D3DCF14-87E7-7201-5568-57F3948CCBE9}"/>
              </a:ext>
            </a:extLst>
          </p:cNvPr>
          <p:cNvSpPr>
            <a:spLocks noGrp="1"/>
          </p:cNvSpPr>
          <p:nvPr>
            <p:ph type="sldNum" sz="quarter" idx="7"/>
          </p:nvPr>
        </p:nvSpPr>
        <p:spPr>
          <a:xfrm>
            <a:off x="11231118" y="5962965"/>
            <a:ext cx="656082" cy="276999"/>
          </a:xfrm>
        </p:spPr>
        <p:txBody>
          <a:bodyPr/>
          <a:lstStyle/>
          <a:p>
            <a:fld id="{B6F15528-21DE-4FAA-801E-634DDDAF4B2B}" type="slidenum">
              <a:rPr lang="en-US" altLang="ja-JP" smtClean="0">
                <a:solidFill>
                  <a:schemeClr val="bg1"/>
                </a:solidFill>
              </a:rPr>
              <a:t>26</a:t>
            </a:fld>
            <a:endParaRPr lang="ja-JP" altLang="en-US" dirty="0">
              <a:solidFill>
                <a:schemeClr val="bg1"/>
              </a:solidFill>
            </a:endParaRPr>
          </a:p>
        </p:txBody>
      </p:sp>
      <p:sp>
        <p:nvSpPr>
          <p:cNvPr id="42" name="object 4">
            <a:extLst>
              <a:ext uri="{FF2B5EF4-FFF2-40B4-BE49-F238E27FC236}">
                <a16:creationId xmlns:a16="http://schemas.microsoft.com/office/drawing/2014/main" id="{0A608370-4F36-C0D1-F88E-AF877789DCB8}"/>
              </a:ext>
            </a:extLst>
          </p:cNvPr>
          <p:cNvSpPr txBox="1">
            <a:spLocks/>
          </p:cNvSpPr>
          <p:nvPr/>
        </p:nvSpPr>
        <p:spPr>
          <a:xfrm>
            <a:off x="755088" y="1475933"/>
            <a:ext cx="10972800" cy="505267"/>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600" spc="-10" dirty="0">
                <a:solidFill>
                  <a:schemeClr val="bg1"/>
                </a:solidFill>
                <a:latin typeface="Meiryo UI" panose="020B0604030504040204" pitchFamily="50" charset="-128"/>
                <a:ea typeface="Meiryo UI" panose="020B0604030504040204" pitchFamily="50" charset="-128"/>
              </a:rPr>
              <a:t>キンドリルへの請求処理とお支払いまでの流れについて説明を</a:t>
            </a:r>
            <a:r>
              <a:rPr lang="ja-JP" altLang="en-US" sz="1600" spc="-30" dirty="0">
                <a:solidFill>
                  <a:schemeClr val="bg1"/>
                </a:solidFill>
                <a:latin typeface="Meiryo UI" panose="020B0604030504040204" pitchFamily="50" charset="-128"/>
                <a:ea typeface="Meiryo UI" panose="020B0604030504040204" pitchFamily="50" charset="-128"/>
              </a:rPr>
              <a:t>しています。　</a:t>
            </a:r>
            <a:r>
              <a:rPr lang="en-US" altLang="ja-JP" sz="1600" spc="-30" dirty="0">
                <a:solidFill>
                  <a:schemeClr val="bg1"/>
                </a:solidFill>
                <a:latin typeface="Meiryo UI" panose="020B0604030504040204" pitchFamily="50" charset="-128"/>
                <a:ea typeface="Meiryo UI" panose="020B0604030504040204" pitchFamily="50" charset="-128"/>
              </a:rPr>
              <a:t>Fieldglass</a:t>
            </a:r>
            <a:r>
              <a:rPr lang="ja-JP" altLang="en-US" sz="1600" spc="-30" dirty="0">
                <a:solidFill>
                  <a:schemeClr val="bg1"/>
                </a:solidFill>
                <a:latin typeface="Meiryo UI" panose="020B0604030504040204" pitchFamily="50" charset="-128"/>
                <a:ea typeface="Meiryo UI" panose="020B0604030504040204" pitchFamily="50" charset="-128"/>
              </a:rPr>
              <a:t>で請求対象の派遣社員の</a:t>
            </a:r>
            <a:r>
              <a:rPr lang="en-US" altLang="ja-JP" sz="1600" spc="-30" dirty="0">
                <a:solidFill>
                  <a:schemeClr val="bg1"/>
                </a:solidFill>
                <a:latin typeface="Meiryo UI" panose="020B0604030504040204" pitchFamily="50" charset="-128"/>
                <a:ea typeface="Meiryo UI" panose="020B0604030504040204" pitchFamily="50" charset="-128"/>
              </a:rPr>
              <a:t>ID</a:t>
            </a:r>
            <a:r>
              <a:rPr lang="ja-JP" altLang="en-US" sz="1600" spc="-30" dirty="0">
                <a:solidFill>
                  <a:schemeClr val="bg1"/>
                </a:solidFill>
                <a:latin typeface="Meiryo UI" panose="020B0604030504040204" pitchFamily="50" charset="-128"/>
                <a:ea typeface="Meiryo UI" panose="020B0604030504040204" pitchFamily="50" charset="-128"/>
              </a:rPr>
              <a:t>から</a:t>
            </a:r>
            <a:br>
              <a:rPr lang="en-US" altLang="ja-JP" sz="1600" spc="-30" dirty="0">
                <a:solidFill>
                  <a:schemeClr val="bg1"/>
                </a:solidFill>
                <a:latin typeface="Meiryo UI" panose="020B0604030504040204" pitchFamily="50" charset="-128"/>
                <a:ea typeface="Meiryo UI" panose="020B0604030504040204" pitchFamily="50" charset="-128"/>
              </a:rPr>
            </a:br>
            <a:r>
              <a:rPr lang="en-US" altLang="ja-JP" sz="1600" spc="-30" dirty="0">
                <a:solidFill>
                  <a:schemeClr val="bg1"/>
                </a:solidFill>
                <a:latin typeface="Meiryo UI" panose="020B0604030504040204" pitchFamily="50" charset="-128"/>
                <a:ea typeface="Meiryo UI" panose="020B0604030504040204" pitchFamily="50" charset="-128"/>
              </a:rPr>
              <a:t> [</a:t>
            </a:r>
            <a:r>
              <a:rPr lang="en-US" altLang="ja-JP" sz="1200" dirty="0">
                <a:solidFill>
                  <a:schemeClr val="bg1"/>
                </a:solidFill>
              </a:rPr>
              <a:t>Miscellaneous Invoice</a:t>
            </a:r>
            <a:r>
              <a:rPr lang="en-US" altLang="ja-JP" sz="1600" spc="-30" dirty="0">
                <a:solidFill>
                  <a:schemeClr val="bg1"/>
                </a:solidFill>
                <a:latin typeface="Meiryo UI" panose="020B0604030504040204" pitchFamily="50" charset="-128"/>
                <a:ea typeface="Meiryo UI" panose="020B0604030504040204" pitchFamily="50" charset="-128"/>
              </a:rPr>
              <a:t>/</a:t>
            </a:r>
            <a:r>
              <a:rPr lang="ja-JP" altLang="en-US" sz="1600" spc="-30" dirty="0">
                <a:solidFill>
                  <a:schemeClr val="bg1"/>
                </a:solidFill>
                <a:latin typeface="Meiryo UI" panose="020B0604030504040204" pitchFamily="50" charset="-128"/>
                <a:ea typeface="Meiryo UI" panose="020B0604030504040204" pitchFamily="50" charset="-128"/>
              </a:rPr>
              <a:t>請求書</a:t>
            </a:r>
            <a:r>
              <a:rPr lang="en-US" altLang="ja-JP" sz="1600" spc="-30" dirty="0">
                <a:solidFill>
                  <a:schemeClr val="bg1"/>
                </a:solidFill>
                <a:latin typeface="Meiryo UI" panose="020B0604030504040204" pitchFamily="50" charset="-128"/>
                <a:ea typeface="Meiryo UI" panose="020B0604030504040204" pitchFamily="50" charset="-128"/>
              </a:rPr>
              <a:t>(</a:t>
            </a:r>
            <a:r>
              <a:rPr lang="ja-JP" altLang="en-US" sz="1600" spc="-30" dirty="0">
                <a:solidFill>
                  <a:schemeClr val="bg1"/>
                </a:solidFill>
                <a:latin typeface="Meiryo UI" panose="020B0604030504040204" pitchFamily="50" charset="-128"/>
                <a:ea typeface="Meiryo UI" panose="020B0604030504040204" pitchFamily="50" charset="-128"/>
              </a:rPr>
              <a:t>雑費</a:t>
            </a:r>
            <a:r>
              <a:rPr lang="en-US" altLang="ja-JP" sz="1600" spc="-30" dirty="0">
                <a:solidFill>
                  <a:schemeClr val="bg1"/>
                </a:solidFill>
                <a:latin typeface="Meiryo UI" panose="020B0604030504040204" pitchFamily="50" charset="-128"/>
                <a:ea typeface="Meiryo UI" panose="020B0604030504040204" pitchFamily="50" charset="-128"/>
              </a:rPr>
              <a:t>)] </a:t>
            </a:r>
            <a:r>
              <a:rPr lang="ja-JP" altLang="en-US" sz="1600" spc="-30" dirty="0">
                <a:solidFill>
                  <a:schemeClr val="bg1"/>
                </a:solidFill>
                <a:latin typeface="Meiryo UI" panose="020B0604030504040204" pitchFamily="50" charset="-128"/>
                <a:ea typeface="Meiryo UI" panose="020B0604030504040204" pitchFamily="50" charset="-128"/>
              </a:rPr>
              <a:t>を申請し、キンドリルで承認の後にお支払いの流れとなります。</a:t>
            </a:r>
          </a:p>
        </p:txBody>
      </p:sp>
      <p:sp>
        <p:nvSpPr>
          <p:cNvPr id="44" name="object 22">
            <a:extLst>
              <a:ext uri="{FF2B5EF4-FFF2-40B4-BE49-F238E27FC236}">
                <a16:creationId xmlns:a16="http://schemas.microsoft.com/office/drawing/2014/main" id="{1BE5A853-E7AB-B1DC-982A-D281D966FF64}"/>
              </a:ext>
            </a:extLst>
          </p:cNvPr>
          <p:cNvSpPr txBox="1"/>
          <p:nvPr/>
        </p:nvSpPr>
        <p:spPr>
          <a:xfrm>
            <a:off x="2912110" y="5735669"/>
            <a:ext cx="1583690" cy="817531"/>
          </a:xfrm>
          <a:prstGeom prst="rect">
            <a:avLst/>
          </a:prstGeom>
          <a:solidFill>
            <a:srgbClr val="FF6600"/>
          </a:solidFill>
          <a:ln>
            <a:solidFill>
              <a:srgbClr val="FFFFFF"/>
            </a:solidFill>
          </a:ln>
        </p:spPr>
        <p:txBody>
          <a:bodyPr vert="horz" wrap="square" lIns="0" tIns="192405" rIns="0" bIns="0" rtlCol="0">
            <a:spAutoFit/>
          </a:bodyPr>
          <a:lstStyle/>
          <a:p>
            <a:pPr marL="167005">
              <a:lnSpc>
                <a:spcPct val="100000"/>
              </a:lnSpc>
              <a:spcBef>
                <a:spcPts val="1515"/>
              </a:spcBef>
            </a:pPr>
            <a:endParaRPr lang="en-US" sz="1400" dirty="0">
              <a:latin typeface="Meiryo UI"/>
              <a:cs typeface="Meiryo UI"/>
            </a:endParaRPr>
          </a:p>
          <a:p>
            <a:pPr marL="167005">
              <a:lnSpc>
                <a:spcPct val="100000"/>
              </a:lnSpc>
              <a:spcBef>
                <a:spcPts val="1515"/>
              </a:spcBef>
            </a:pPr>
            <a:endParaRPr sz="1400" dirty="0">
              <a:latin typeface="Meiryo UI"/>
              <a:cs typeface="Meiryo UI"/>
            </a:endParaRPr>
          </a:p>
        </p:txBody>
      </p:sp>
      <p:sp>
        <p:nvSpPr>
          <p:cNvPr id="45" name="object 38">
            <a:extLst>
              <a:ext uri="{FF2B5EF4-FFF2-40B4-BE49-F238E27FC236}">
                <a16:creationId xmlns:a16="http://schemas.microsoft.com/office/drawing/2014/main" id="{CA87B4F4-FF90-DA1F-AAD1-FE2E1FFD8B5B}"/>
              </a:ext>
            </a:extLst>
          </p:cNvPr>
          <p:cNvSpPr txBox="1"/>
          <p:nvPr/>
        </p:nvSpPr>
        <p:spPr>
          <a:xfrm>
            <a:off x="3014980" y="5827285"/>
            <a:ext cx="1417637" cy="680314"/>
          </a:xfrm>
          <a:prstGeom prst="rect">
            <a:avLst/>
          </a:prstGeom>
        </p:spPr>
        <p:txBody>
          <a:bodyPr vert="horz" wrap="square" lIns="0" tIns="38735" rIns="0" bIns="0" rtlCol="0">
            <a:spAutoFit/>
          </a:bodyPr>
          <a:lstStyle/>
          <a:p>
            <a:pPr marL="198120">
              <a:lnSpc>
                <a:spcPct val="100000"/>
              </a:lnSpc>
              <a:spcBef>
                <a:spcPts val="305"/>
              </a:spcBef>
            </a:pPr>
            <a:r>
              <a:rPr lang="ja-JP" altLang="en-US" sz="2000" dirty="0">
                <a:latin typeface="Meiryo UI"/>
                <a:cs typeface="Meiryo UI"/>
              </a:rPr>
              <a:t>キンドリル</a:t>
            </a:r>
            <a:endParaRPr sz="2000" dirty="0">
              <a:latin typeface="Meiryo UI"/>
              <a:cs typeface="Meiryo UI"/>
            </a:endParaRPr>
          </a:p>
          <a:p>
            <a:pPr marL="12700">
              <a:lnSpc>
                <a:spcPct val="100000"/>
              </a:lnSpc>
              <a:spcBef>
                <a:spcPts val="209"/>
              </a:spcBef>
            </a:pPr>
            <a:r>
              <a:rPr sz="2000" spc="-35" dirty="0" err="1">
                <a:latin typeface="Meiryo UI"/>
                <a:cs typeface="Meiryo UI"/>
              </a:rPr>
              <a:t>オペレーション</a:t>
            </a:r>
            <a:endParaRPr sz="2000" dirty="0">
              <a:latin typeface="Meiryo UI"/>
              <a:cs typeface="Meiryo UI"/>
            </a:endParaRPr>
          </a:p>
        </p:txBody>
      </p:sp>
      <p:pic>
        <p:nvPicPr>
          <p:cNvPr id="6" name="object 18">
            <a:extLst>
              <a:ext uri="{FF2B5EF4-FFF2-40B4-BE49-F238E27FC236}">
                <a16:creationId xmlns:a16="http://schemas.microsoft.com/office/drawing/2014/main" id="{F1C61729-9BD6-FE7C-CDC2-03D30CD2977E}"/>
              </a:ext>
            </a:extLst>
          </p:cNvPr>
          <p:cNvPicPr/>
          <p:nvPr/>
        </p:nvPicPr>
        <p:blipFill>
          <a:blip r:embed="rId6" cstate="print"/>
          <a:stretch>
            <a:fillRect/>
          </a:stretch>
        </p:blipFill>
        <p:spPr>
          <a:xfrm>
            <a:off x="8765600" y="2711592"/>
            <a:ext cx="1732660" cy="1196150"/>
          </a:xfrm>
          <a:prstGeom prst="rect">
            <a:avLst/>
          </a:prstGeom>
        </p:spPr>
      </p:pic>
      <p:sp>
        <p:nvSpPr>
          <p:cNvPr id="7" name="object 19">
            <a:extLst>
              <a:ext uri="{FF2B5EF4-FFF2-40B4-BE49-F238E27FC236}">
                <a16:creationId xmlns:a16="http://schemas.microsoft.com/office/drawing/2014/main" id="{4128C15F-DCE4-D9A6-1119-E72CBA4CE84F}"/>
              </a:ext>
            </a:extLst>
          </p:cNvPr>
          <p:cNvSpPr txBox="1"/>
          <p:nvPr/>
        </p:nvSpPr>
        <p:spPr>
          <a:xfrm>
            <a:off x="8836280" y="3048000"/>
            <a:ext cx="1639121" cy="613758"/>
          </a:xfrm>
          <a:prstGeom prst="rect">
            <a:avLst/>
          </a:prstGeom>
        </p:spPr>
        <p:txBody>
          <a:bodyPr vert="horz" wrap="square" lIns="0" tIns="0" rIns="0" bIns="0" rtlCol="0">
            <a:spAutoFit/>
          </a:bodyPr>
          <a:lstStyle/>
          <a:p>
            <a:pPr marL="12700" marR="5080" algn="ctr">
              <a:lnSpc>
                <a:spcPct val="105000"/>
              </a:lnSpc>
            </a:pPr>
            <a:r>
              <a:rPr lang="ja-JP" altLang="en-US" sz="1400" spc="-10" dirty="0">
                <a:latin typeface="Meiryo UI"/>
                <a:cs typeface="Meiryo UI"/>
              </a:rPr>
              <a:t>派遣社員</a:t>
            </a:r>
            <a:r>
              <a:rPr lang="en-US" altLang="ja-JP" sz="1400" spc="-10" dirty="0">
                <a:latin typeface="Meiryo UI"/>
                <a:cs typeface="Meiryo UI"/>
              </a:rPr>
              <a:t>ID</a:t>
            </a:r>
            <a:r>
              <a:rPr lang="ja-JP" altLang="en-US" sz="1400" spc="-10" dirty="0">
                <a:latin typeface="Meiryo UI"/>
                <a:cs typeface="Meiryo UI"/>
              </a:rPr>
              <a:t>を特定して請求書を作成する</a:t>
            </a:r>
            <a:br>
              <a:rPr lang="en-US" altLang="ja-JP" sz="1400" spc="-10" dirty="0">
                <a:latin typeface="Meiryo UI"/>
                <a:cs typeface="Meiryo UI"/>
              </a:rPr>
            </a:br>
            <a:r>
              <a:rPr lang="en-US" altLang="ja-JP" sz="1100" spc="-10" dirty="0">
                <a:latin typeface="Meiryo UI"/>
                <a:cs typeface="Meiryo UI"/>
              </a:rPr>
              <a:t>※</a:t>
            </a:r>
            <a:r>
              <a:rPr lang="ja-JP" altLang="en-US" sz="1100" spc="-10" dirty="0">
                <a:latin typeface="Meiryo UI"/>
                <a:cs typeface="Meiryo UI"/>
              </a:rPr>
              <a:t>ページ</a:t>
            </a:r>
            <a:r>
              <a:rPr lang="en-US" altLang="ja-JP" sz="1100" spc="-10" dirty="0">
                <a:latin typeface="Meiryo UI"/>
                <a:cs typeface="Meiryo UI"/>
              </a:rPr>
              <a:t>.27</a:t>
            </a:r>
            <a:r>
              <a:rPr lang="ja-JP" altLang="en-US" sz="1100" spc="-10" dirty="0">
                <a:latin typeface="Meiryo UI"/>
                <a:cs typeface="Meiryo UI"/>
              </a:rPr>
              <a:t>～</a:t>
            </a:r>
            <a:r>
              <a:rPr lang="en-US" altLang="ja-JP" sz="1100" spc="-10" dirty="0">
                <a:latin typeface="Meiryo UI"/>
                <a:cs typeface="Meiryo UI"/>
              </a:rPr>
              <a:t>29</a:t>
            </a:r>
            <a:r>
              <a:rPr lang="ja-JP" altLang="en-US" sz="1100" spc="-10" dirty="0">
                <a:latin typeface="Meiryo UI"/>
                <a:cs typeface="Meiryo UI"/>
              </a:rPr>
              <a:t>参照</a:t>
            </a:r>
            <a:endParaRPr sz="1100" dirty="0">
              <a:latin typeface="Meiryo UI"/>
              <a:cs typeface="Meiryo UI"/>
            </a:endParaRPr>
          </a:p>
        </p:txBody>
      </p:sp>
      <p:sp>
        <p:nvSpPr>
          <p:cNvPr id="28" name="正方形/長方形 27">
            <a:extLst>
              <a:ext uri="{FF2B5EF4-FFF2-40B4-BE49-F238E27FC236}">
                <a16:creationId xmlns:a16="http://schemas.microsoft.com/office/drawing/2014/main" id="{9B86BA79-7DDE-4470-6EBB-74888BE0AA15}"/>
              </a:ext>
            </a:extLst>
          </p:cNvPr>
          <p:cNvSpPr/>
          <p:nvPr/>
        </p:nvSpPr>
        <p:spPr>
          <a:xfrm>
            <a:off x="1893683" y="2677714"/>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object 22">
            <a:extLst>
              <a:ext uri="{FF2B5EF4-FFF2-40B4-BE49-F238E27FC236}">
                <a16:creationId xmlns:a16="http://schemas.microsoft.com/office/drawing/2014/main" id="{EB7C9DD2-489F-C42C-6A65-5F435685D9D9}"/>
              </a:ext>
            </a:extLst>
          </p:cNvPr>
          <p:cNvSpPr txBox="1"/>
          <p:nvPr/>
        </p:nvSpPr>
        <p:spPr>
          <a:xfrm>
            <a:off x="1828800" y="2753942"/>
            <a:ext cx="1207883" cy="1056058"/>
          </a:xfrm>
          <a:prstGeom prst="rect">
            <a:avLst/>
          </a:prstGeom>
          <a:noFill/>
          <a:ln>
            <a:noFill/>
          </a:ln>
        </p:spPr>
        <p:txBody>
          <a:bodyPr vert="horz" wrap="square" lIns="0" tIns="192405" rIns="0" bIns="0" rtlCol="0" anchor="t">
            <a:spAutoFit/>
          </a:bodyPr>
          <a:lstStyle/>
          <a:p>
            <a:pPr marL="167005" algn="l">
              <a:lnSpc>
                <a:spcPct val="100000"/>
              </a:lnSpc>
              <a:spcBef>
                <a:spcPts val="1515"/>
              </a:spcBef>
            </a:pPr>
            <a:r>
              <a:rPr lang="ja-JP" altLang="en-US" sz="1400" dirty="0">
                <a:latin typeface="Meiryo UI"/>
                <a:cs typeface="Meiryo UI"/>
              </a:rPr>
              <a:t>　</a:t>
            </a:r>
            <a:br>
              <a:rPr lang="en-US" altLang="ja-JP" sz="1400" dirty="0">
                <a:latin typeface="Meiryo UI"/>
                <a:cs typeface="Meiryo UI"/>
              </a:rPr>
            </a:br>
            <a:r>
              <a:rPr lang="ja-JP" altLang="en-US" sz="1400" dirty="0">
                <a:latin typeface="Meiryo UI"/>
                <a:cs typeface="Meiryo UI"/>
              </a:rPr>
              <a:t>請求書の承認</a:t>
            </a:r>
            <a:br>
              <a:rPr lang="en-US" altLang="ja-JP" sz="1400" dirty="0">
                <a:latin typeface="Meiryo UI"/>
                <a:cs typeface="Meiryo UI"/>
              </a:rPr>
            </a:br>
            <a:br>
              <a:rPr lang="en-US" altLang="ja-JP" sz="1400" dirty="0">
                <a:latin typeface="Meiryo UI"/>
                <a:cs typeface="Meiryo UI"/>
              </a:rPr>
            </a:br>
            <a:endParaRPr lang="ja-JP" altLang="en-US" sz="1400" dirty="0">
              <a:latin typeface="Meiryo UI"/>
              <a:cs typeface="Meiryo UI"/>
            </a:endParaRPr>
          </a:p>
        </p:txBody>
      </p:sp>
      <p:sp>
        <p:nvSpPr>
          <p:cNvPr id="33" name="正方形/長方形 32">
            <a:extLst>
              <a:ext uri="{FF2B5EF4-FFF2-40B4-BE49-F238E27FC236}">
                <a16:creationId xmlns:a16="http://schemas.microsoft.com/office/drawing/2014/main" id="{34AAF51B-2BA0-E452-BE9D-DC67F32DA7D1}"/>
              </a:ext>
            </a:extLst>
          </p:cNvPr>
          <p:cNvSpPr/>
          <p:nvPr/>
        </p:nvSpPr>
        <p:spPr>
          <a:xfrm>
            <a:off x="4744697" y="2683894"/>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object 17">
            <a:extLst>
              <a:ext uri="{FF2B5EF4-FFF2-40B4-BE49-F238E27FC236}">
                <a16:creationId xmlns:a16="http://schemas.microsoft.com/office/drawing/2014/main" id="{4BCCF1D3-8D91-DD1B-9FB4-39688A035018}"/>
              </a:ext>
            </a:extLst>
          </p:cNvPr>
          <p:cNvSpPr txBox="1"/>
          <p:nvPr/>
        </p:nvSpPr>
        <p:spPr>
          <a:xfrm>
            <a:off x="4798088" y="2895600"/>
            <a:ext cx="1221712" cy="737253"/>
          </a:xfrm>
          <a:prstGeom prst="rect">
            <a:avLst/>
          </a:prstGeom>
          <a:noFill/>
          <a:ln>
            <a:noFill/>
          </a:ln>
        </p:spPr>
        <p:txBody>
          <a:bodyPr vert="horz" wrap="square" lIns="0" tIns="78740" rIns="0" bIns="0" rtlCol="0">
            <a:spAutoFit/>
          </a:bodyPr>
          <a:lstStyle/>
          <a:p>
            <a:pPr marL="100965" marR="93980" indent="207010" algn="ctr">
              <a:lnSpc>
                <a:spcPct val="105000"/>
              </a:lnSpc>
            </a:pPr>
            <a:br>
              <a:rPr lang="en-US" sz="1400" spc="-35" dirty="0">
                <a:latin typeface="Meiryo UI"/>
                <a:cs typeface="Meiryo UI"/>
              </a:rPr>
            </a:br>
            <a:r>
              <a:rPr lang="ja-JP" altLang="en-US" sz="1400" spc="-35" dirty="0">
                <a:latin typeface="Meiryo UI"/>
                <a:cs typeface="Meiryo UI"/>
              </a:rPr>
              <a:t>請求書の確認</a:t>
            </a:r>
            <a:endParaRPr lang="en-US" sz="1400" spc="-35" dirty="0">
              <a:latin typeface="Meiryo UI"/>
              <a:cs typeface="Meiryo UI"/>
            </a:endParaRPr>
          </a:p>
          <a:p>
            <a:pPr marL="100965" marR="93980" indent="207010" algn="ctr">
              <a:lnSpc>
                <a:spcPct val="105000"/>
              </a:lnSpc>
            </a:pPr>
            <a:endParaRPr sz="1400" dirty="0">
              <a:latin typeface="Meiryo UI"/>
              <a:cs typeface="Meiryo UI"/>
            </a:endParaRPr>
          </a:p>
        </p:txBody>
      </p:sp>
      <p:sp>
        <p:nvSpPr>
          <p:cNvPr id="66" name="正方形/長方形 65">
            <a:extLst>
              <a:ext uri="{FF2B5EF4-FFF2-40B4-BE49-F238E27FC236}">
                <a16:creationId xmlns:a16="http://schemas.microsoft.com/office/drawing/2014/main" id="{8E7B291F-ABC0-24A2-1747-A7D7EACA52BC}"/>
              </a:ext>
            </a:extLst>
          </p:cNvPr>
          <p:cNvSpPr/>
          <p:nvPr/>
        </p:nvSpPr>
        <p:spPr>
          <a:xfrm>
            <a:off x="3296897" y="4065173"/>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object 8">
            <a:extLst>
              <a:ext uri="{FF2B5EF4-FFF2-40B4-BE49-F238E27FC236}">
                <a16:creationId xmlns:a16="http://schemas.microsoft.com/office/drawing/2014/main" id="{D2D0E214-E6E3-5C68-5035-DA8454F4AD35}"/>
              </a:ext>
            </a:extLst>
          </p:cNvPr>
          <p:cNvSpPr txBox="1"/>
          <p:nvPr/>
        </p:nvSpPr>
        <p:spPr>
          <a:xfrm>
            <a:off x="3468755" y="4321806"/>
            <a:ext cx="986077" cy="463588"/>
          </a:xfrm>
          <a:prstGeom prst="rect">
            <a:avLst/>
          </a:prstGeom>
          <a:noFill/>
          <a:ln>
            <a:noFill/>
          </a:ln>
        </p:spPr>
        <p:txBody>
          <a:bodyPr vert="horz" wrap="square" lIns="0" tIns="215265" rIns="0" bIns="0" rtlCol="0">
            <a:spAutoFit/>
          </a:bodyPr>
          <a:lstStyle/>
          <a:p>
            <a:pPr marL="85090" marR="16510" indent="-60960" algn="ctr">
              <a:lnSpc>
                <a:spcPct val="100000"/>
              </a:lnSpc>
              <a:spcBef>
                <a:spcPts val="1695"/>
              </a:spcBef>
            </a:pPr>
            <a:r>
              <a:rPr lang="ja-JP" altLang="en-US" sz="1600" spc="-10" dirty="0">
                <a:latin typeface="Meiryo UI"/>
                <a:cs typeface="Meiryo UI"/>
              </a:rPr>
              <a:t>支払処理</a:t>
            </a:r>
            <a:endParaRPr sz="1600" dirty="0">
              <a:latin typeface="Meiryo UI"/>
              <a:cs typeface="Meiryo UI"/>
            </a:endParaRPr>
          </a:p>
        </p:txBody>
      </p:sp>
      <p:sp>
        <p:nvSpPr>
          <p:cNvPr id="12" name="object 4">
            <a:extLst>
              <a:ext uri="{FF2B5EF4-FFF2-40B4-BE49-F238E27FC236}">
                <a16:creationId xmlns:a16="http://schemas.microsoft.com/office/drawing/2014/main" id="{206560CA-FACE-74CE-6A95-14F1EDD8DA25}"/>
              </a:ext>
            </a:extLst>
          </p:cNvPr>
          <p:cNvSpPr txBox="1">
            <a:spLocks noGrp="1"/>
          </p:cNvSpPr>
          <p:nvPr>
            <p:ph type="title"/>
          </p:nvPr>
        </p:nvSpPr>
        <p:spPr>
          <a:xfrm>
            <a:off x="515938" y="381000"/>
            <a:ext cx="6742112" cy="1052851"/>
          </a:xfrm>
          <a:prstGeom prst="rect">
            <a:avLst/>
          </a:prstGeom>
        </p:spPr>
        <p:txBody>
          <a:bodyPr vert="horz" wrap="square" lIns="0" tIns="64769" rIns="0" bIns="0" rtlCol="0">
            <a:spAutoFit/>
          </a:bodyPr>
          <a:lstStyle>
            <a:lvl1pPr>
              <a:defRPr sz="2400" b="0" i="0">
                <a:solidFill>
                  <a:srgbClr val="FF0000"/>
                </a:solidFill>
                <a:latin typeface="Meiryo UI"/>
                <a:ea typeface="+mj-ea"/>
                <a:cs typeface="Meiryo UI"/>
              </a:defRPr>
            </a:lvl1pPr>
          </a:lstStyle>
          <a:p>
            <a:pPr marL="12700">
              <a:spcBef>
                <a:spcPts val="509"/>
              </a:spcBef>
            </a:pPr>
            <a:r>
              <a:rPr lang="en-US" altLang="ja-JP" sz="3200" spc="-15" dirty="0">
                <a:solidFill>
                  <a:schemeClr val="bg1"/>
                </a:solidFill>
                <a:latin typeface="Meiryo UI" panose="020B0604030504040204" pitchFamily="50" charset="-128"/>
                <a:ea typeface="Meiryo UI" panose="020B0604030504040204" pitchFamily="50" charset="-128"/>
                <a:cs typeface="Meiryo UI"/>
              </a:rPr>
              <a:t>2-2.</a:t>
            </a:r>
            <a:r>
              <a:rPr lang="ja-JP" altLang="en-US" sz="3200" spc="-15" dirty="0">
                <a:solidFill>
                  <a:schemeClr val="bg1"/>
                </a:solidFill>
                <a:latin typeface="Meiryo UI" panose="020B0604030504040204" pitchFamily="50" charset="-128"/>
                <a:ea typeface="Meiryo UI" panose="020B0604030504040204" pitchFamily="50" charset="-128"/>
                <a:cs typeface="Meiryo UI"/>
              </a:rPr>
              <a:t>　オペレーションの詳細　</a:t>
            </a:r>
          </a:p>
          <a:p>
            <a:pPr marL="12700">
              <a:spcBef>
                <a:spcPts val="509"/>
              </a:spcBef>
            </a:pPr>
            <a:r>
              <a:rPr lang="en-US" altLang="ja-JP" sz="2800" spc="-30" dirty="0">
                <a:solidFill>
                  <a:schemeClr val="bg1"/>
                </a:solidFill>
                <a:latin typeface="Meiryo UI" panose="020B0604030504040204" pitchFamily="50" charset="-128"/>
                <a:ea typeface="Meiryo UI" panose="020B0604030504040204" pitchFamily="50" charset="-128"/>
              </a:rPr>
              <a:t>Step</a:t>
            </a:r>
            <a:r>
              <a:rPr lang="ja-JP" altLang="en-US" sz="2800" spc="-30" dirty="0">
                <a:solidFill>
                  <a:schemeClr val="bg1"/>
                </a:solidFill>
                <a:latin typeface="Meiryo UI" panose="020B0604030504040204" pitchFamily="50" charset="-128"/>
                <a:ea typeface="Meiryo UI" panose="020B0604030504040204" pitchFamily="50" charset="-128"/>
              </a:rPr>
              <a:t>４</a:t>
            </a:r>
            <a:r>
              <a:rPr lang="en-US" altLang="ja-JP" sz="2800" spc="-30" dirty="0">
                <a:solidFill>
                  <a:schemeClr val="bg1"/>
                </a:solidFill>
                <a:latin typeface="Meiryo UI" panose="020B0604030504040204" pitchFamily="50" charset="-128"/>
                <a:ea typeface="Meiryo UI" panose="020B0604030504040204" pitchFamily="50" charset="-128"/>
              </a:rPr>
              <a:t>.</a:t>
            </a:r>
            <a:r>
              <a:rPr lang="ja-JP" altLang="en-US" sz="2800" spc="-30" dirty="0">
                <a:solidFill>
                  <a:schemeClr val="bg1"/>
                </a:solidFill>
                <a:latin typeface="Meiryo UI" panose="020B0604030504040204" pitchFamily="50" charset="-128"/>
                <a:ea typeface="Meiryo UI" panose="020B0604030504040204" pitchFamily="50" charset="-128"/>
              </a:rPr>
              <a:t> 請求とお支払い</a:t>
            </a:r>
            <a:endParaRPr lang="ja-JP" altLang="en-US" sz="2800" dirty="0">
              <a:solidFill>
                <a:schemeClr val="bg1"/>
              </a:solidFill>
            </a:endParaRPr>
          </a:p>
        </p:txBody>
      </p:sp>
      <p:sp>
        <p:nvSpPr>
          <p:cNvPr id="16" name="object 33">
            <a:extLst>
              <a:ext uri="{FF2B5EF4-FFF2-40B4-BE49-F238E27FC236}">
                <a16:creationId xmlns:a16="http://schemas.microsoft.com/office/drawing/2014/main" id="{BC3EDE77-23E5-BA8E-0672-4F8A702B13C9}"/>
              </a:ext>
            </a:extLst>
          </p:cNvPr>
          <p:cNvSpPr/>
          <p:nvPr/>
        </p:nvSpPr>
        <p:spPr>
          <a:xfrm>
            <a:off x="6858548" y="4300350"/>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
        <p:nvSpPr>
          <p:cNvPr id="17" name="object 33">
            <a:extLst>
              <a:ext uri="{FF2B5EF4-FFF2-40B4-BE49-F238E27FC236}">
                <a16:creationId xmlns:a16="http://schemas.microsoft.com/office/drawing/2014/main" id="{FAA700B2-DB62-E24D-A60B-6D2D8DB47DC9}"/>
              </a:ext>
            </a:extLst>
          </p:cNvPr>
          <p:cNvSpPr/>
          <p:nvPr/>
        </p:nvSpPr>
        <p:spPr>
          <a:xfrm flipH="1">
            <a:off x="3656494" y="2874953"/>
            <a:ext cx="610706"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
        <p:nvSpPr>
          <p:cNvPr id="19" name="object 33">
            <a:extLst>
              <a:ext uri="{FF2B5EF4-FFF2-40B4-BE49-F238E27FC236}">
                <a16:creationId xmlns:a16="http://schemas.microsoft.com/office/drawing/2014/main" id="{44018A23-ADDA-D049-D1D8-300C95FA3E9A}"/>
              </a:ext>
            </a:extLst>
          </p:cNvPr>
          <p:cNvSpPr/>
          <p:nvPr/>
        </p:nvSpPr>
        <p:spPr>
          <a:xfrm flipH="1">
            <a:off x="6781800" y="2876544"/>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
        <p:nvSpPr>
          <p:cNvPr id="21" name="矢印: 上向き折線 20">
            <a:extLst>
              <a:ext uri="{FF2B5EF4-FFF2-40B4-BE49-F238E27FC236}">
                <a16:creationId xmlns:a16="http://schemas.microsoft.com/office/drawing/2014/main" id="{EEEB660D-E000-15D0-89CA-1E18E10016D8}"/>
              </a:ext>
            </a:extLst>
          </p:cNvPr>
          <p:cNvSpPr/>
          <p:nvPr/>
        </p:nvSpPr>
        <p:spPr>
          <a:xfrm rot="5400000">
            <a:off x="2459621" y="4065173"/>
            <a:ext cx="831800" cy="720221"/>
          </a:xfrm>
          <a:prstGeom prst="bentUpArrow">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object 33">
            <a:extLst>
              <a:ext uri="{FF2B5EF4-FFF2-40B4-BE49-F238E27FC236}">
                <a16:creationId xmlns:a16="http://schemas.microsoft.com/office/drawing/2014/main" id="{76A9873F-A385-A134-3C36-CA670E582972}"/>
              </a:ext>
            </a:extLst>
          </p:cNvPr>
          <p:cNvSpPr/>
          <p:nvPr/>
        </p:nvSpPr>
        <p:spPr>
          <a:xfrm>
            <a:off x="5278576" y="4293270"/>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Tree>
    <p:extLst>
      <p:ext uri="{BB962C8B-B14F-4D97-AF65-F5344CB8AC3E}">
        <p14:creationId xmlns:p14="http://schemas.microsoft.com/office/powerpoint/2010/main" val="162893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17944" y="2921471"/>
            <a:ext cx="2751201" cy="964727"/>
          </a:xfrm>
          <a:prstGeom prst="rect">
            <a:avLst/>
          </a:prstGeom>
          <a:ln>
            <a:solidFill>
              <a:schemeClr val="bg1">
                <a:lumMod val="75000"/>
              </a:schemeClr>
            </a:solidFill>
          </a:ln>
        </p:spPr>
      </p:pic>
      <p:pic>
        <p:nvPicPr>
          <p:cNvPr id="3" name="object 3"/>
          <p:cNvPicPr/>
          <p:nvPr/>
        </p:nvPicPr>
        <p:blipFill>
          <a:blip r:embed="rId3" cstate="print"/>
          <a:stretch>
            <a:fillRect/>
          </a:stretch>
        </p:blipFill>
        <p:spPr>
          <a:xfrm>
            <a:off x="1373411" y="4817294"/>
            <a:ext cx="4722589" cy="1713554"/>
          </a:xfrm>
          <a:prstGeom prst="rect">
            <a:avLst/>
          </a:prstGeom>
          <a:ln>
            <a:solidFill>
              <a:schemeClr val="bg1">
                <a:lumMod val="75000"/>
              </a:schemeClr>
            </a:solidFill>
          </a:ln>
        </p:spPr>
      </p:pic>
      <p:pic>
        <p:nvPicPr>
          <p:cNvPr id="5" name="object 5"/>
          <p:cNvPicPr/>
          <p:nvPr/>
        </p:nvPicPr>
        <p:blipFill>
          <a:blip r:embed="rId4" cstate="print"/>
          <a:stretch>
            <a:fillRect/>
          </a:stretch>
        </p:blipFill>
        <p:spPr>
          <a:xfrm>
            <a:off x="965216" y="2704456"/>
            <a:ext cx="1108329" cy="1945335"/>
          </a:xfrm>
          <a:prstGeom prst="rect">
            <a:avLst/>
          </a:prstGeom>
          <a:ln>
            <a:solidFill>
              <a:schemeClr val="bg1">
                <a:lumMod val="75000"/>
              </a:schemeClr>
            </a:solidFill>
          </a:ln>
        </p:spPr>
      </p:pic>
      <p:sp>
        <p:nvSpPr>
          <p:cNvPr id="7" name="スライド番号プレースホルダー 6">
            <a:extLst>
              <a:ext uri="{FF2B5EF4-FFF2-40B4-BE49-F238E27FC236}">
                <a16:creationId xmlns:a16="http://schemas.microsoft.com/office/drawing/2014/main" id="{0B6C4CD1-B4E6-9418-77C1-CF5C85587671}"/>
              </a:ext>
            </a:extLst>
          </p:cNvPr>
          <p:cNvSpPr>
            <a:spLocks noGrp="1"/>
          </p:cNvSpPr>
          <p:nvPr>
            <p:ph type="sldNum" sz="quarter" idx="7"/>
          </p:nvPr>
        </p:nvSpPr>
        <p:spPr>
          <a:xfrm>
            <a:off x="11353800" y="6377940"/>
            <a:ext cx="609600" cy="342900"/>
          </a:xfrm>
        </p:spPr>
        <p:txBody>
          <a:bodyPr/>
          <a:lstStyle/>
          <a:p>
            <a:fld id="{B6F15528-21DE-4FAA-801E-634DDDAF4B2B}" type="slidenum">
              <a:rPr lang="en-US" altLang="ja-JP" smtClean="0"/>
              <a:t>27</a:t>
            </a:fld>
            <a:endParaRPr lang="ja-JP" altLang="en-US" dirty="0"/>
          </a:p>
        </p:txBody>
      </p:sp>
      <p:sp>
        <p:nvSpPr>
          <p:cNvPr id="6" name="object 2">
            <a:extLst>
              <a:ext uri="{FF2B5EF4-FFF2-40B4-BE49-F238E27FC236}">
                <a16:creationId xmlns:a16="http://schemas.microsoft.com/office/drawing/2014/main" id="{02FCE9DD-A34D-22E9-4279-1178F1E8D569}"/>
              </a:ext>
            </a:extLst>
          </p:cNvPr>
          <p:cNvSpPr txBox="1">
            <a:spLocks/>
          </p:cNvSpPr>
          <p:nvPr/>
        </p:nvSpPr>
        <p:spPr>
          <a:xfrm>
            <a:off x="228600" y="52943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Step4.</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請求とお支払い</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8" name="object 2">
            <a:extLst>
              <a:ext uri="{FF2B5EF4-FFF2-40B4-BE49-F238E27FC236}">
                <a16:creationId xmlns:a16="http://schemas.microsoft.com/office/drawing/2014/main" id="{DD943A37-E884-EFBA-7977-CD1FED2B1C0D}"/>
              </a:ext>
            </a:extLst>
          </p:cNvPr>
          <p:cNvSpPr txBox="1">
            <a:spLocks/>
          </p:cNvSpPr>
          <p:nvPr/>
        </p:nvSpPr>
        <p:spPr>
          <a:xfrm>
            <a:off x="590551" y="1109578"/>
            <a:ext cx="11372850" cy="566822"/>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800" spc="-10" dirty="0">
                <a:solidFill>
                  <a:schemeClr val="tx1"/>
                </a:solidFill>
                <a:latin typeface="Meiryo UI" panose="020B0604030504040204" pitchFamily="50" charset="-128"/>
                <a:ea typeface="Meiryo UI" panose="020B0604030504040204" pitchFamily="50" charset="-128"/>
              </a:rPr>
              <a:t>キンドリルへの請求処理とお支払いまでの流れについて説明を</a:t>
            </a:r>
            <a:r>
              <a:rPr lang="ja-JP" altLang="en-US" sz="1800" spc="-30" dirty="0">
                <a:solidFill>
                  <a:schemeClr val="tx1"/>
                </a:solidFill>
                <a:latin typeface="Meiryo UI" panose="020B0604030504040204" pitchFamily="50" charset="-128"/>
                <a:ea typeface="Meiryo UI" panose="020B0604030504040204" pitchFamily="50" charset="-128"/>
              </a:rPr>
              <a:t>しています。　</a:t>
            </a:r>
            <a:r>
              <a:rPr lang="en-US" altLang="ja-JP" sz="1800" spc="-30" dirty="0">
                <a:solidFill>
                  <a:schemeClr val="tx1"/>
                </a:solidFill>
                <a:latin typeface="Meiryo UI" panose="020B0604030504040204" pitchFamily="50" charset="-128"/>
                <a:ea typeface="Meiryo UI" panose="020B0604030504040204" pitchFamily="50" charset="-128"/>
              </a:rPr>
              <a:t>Fieldglass</a:t>
            </a:r>
            <a:r>
              <a:rPr lang="ja-JP" altLang="en-US" sz="1800" spc="-30" dirty="0">
                <a:solidFill>
                  <a:schemeClr val="tx1"/>
                </a:solidFill>
                <a:latin typeface="Meiryo UI" panose="020B0604030504040204" pitchFamily="50" charset="-128"/>
                <a:ea typeface="Meiryo UI" panose="020B0604030504040204" pitchFamily="50" charset="-128"/>
              </a:rPr>
              <a:t>で請求対象の派遣社員の</a:t>
            </a:r>
            <a:r>
              <a:rPr lang="en-US" altLang="ja-JP" sz="1800" spc="-30" dirty="0">
                <a:solidFill>
                  <a:schemeClr val="tx1"/>
                </a:solidFill>
                <a:latin typeface="Meiryo UI" panose="020B0604030504040204" pitchFamily="50" charset="-128"/>
                <a:ea typeface="Meiryo UI" panose="020B0604030504040204" pitchFamily="50" charset="-128"/>
              </a:rPr>
              <a:t>ID</a:t>
            </a:r>
            <a:r>
              <a:rPr lang="ja-JP" altLang="en-US" sz="1800" spc="-30" dirty="0">
                <a:solidFill>
                  <a:schemeClr val="tx1"/>
                </a:solidFill>
                <a:latin typeface="Meiryo UI" panose="020B0604030504040204" pitchFamily="50" charset="-128"/>
                <a:ea typeface="Meiryo UI" panose="020B0604030504040204" pitchFamily="50" charset="-128"/>
              </a:rPr>
              <a:t>から</a:t>
            </a:r>
            <a:r>
              <a:rPr lang="en-US" altLang="ja-JP" sz="1800" spc="-3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rPr>
              <a:t>Miscellaneous Invoice</a:t>
            </a:r>
            <a:r>
              <a:rPr lang="en-US" altLang="ja-JP" sz="1800" spc="-30" dirty="0">
                <a:solidFill>
                  <a:schemeClr val="tx1"/>
                </a:solidFill>
                <a:latin typeface="Meiryo UI" panose="020B0604030504040204" pitchFamily="50" charset="-128"/>
                <a:ea typeface="Meiryo UI" panose="020B0604030504040204" pitchFamily="50" charset="-128"/>
              </a:rPr>
              <a:t>/</a:t>
            </a:r>
            <a:r>
              <a:rPr lang="ja-JP" altLang="en-US" sz="1800" spc="-30" dirty="0">
                <a:solidFill>
                  <a:schemeClr val="tx1"/>
                </a:solidFill>
                <a:latin typeface="Meiryo UI" panose="020B0604030504040204" pitchFamily="50" charset="-128"/>
                <a:ea typeface="Meiryo UI" panose="020B0604030504040204" pitchFamily="50" charset="-128"/>
              </a:rPr>
              <a:t>請求書</a:t>
            </a:r>
            <a:r>
              <a:rPr lang="en-US" altLang="ja-JP" sz="1800" spc="-30" dirty="0">
                <a:solidFill>
                  <a:schemeClr val="tx1"/>
                </a:solidFill>
                <a:latin typeface="Meiryo UI" panose="020B0604030504040204" pitchFamily="50" charset="-128"/>
                <a:ea typeface="Meiryo UI" panose="020B0604030504040204" pitchFamily="50" charset="-128"/>
              </a:rPr>
              <a:t>(</a:t>
            </a:r>
            <a:r>
              <a:rPr lang="ja-JP" altLang="en-US" sz="1800" spc="-30" dirty="0">
                <a:solidFill>
                  <a:schemeClr val="tx1"/>
                </a:solidFill>
                <a:latin typeface="Meiryo UI" panose="020B0604030504040204" pitchFamily="50" charset="-128"/>
                <a:ea typeface="Meiryo UI" panose="020B0604030504040204" pitchFamily="50" charset="-128"/>
              </a:rPr>
              <a:t>雑費</a:t>
            </a:r>
            <a:r>
              <a:rPr lang="en-US" altLang="ja-JP" sz="1800" spc="-30" dirty="0">
                <a:solidFill>
                  <a:schemeClr val="tx1"/>
                </a:solidFill>
                <a:latin typeface="Meiryo UI" panose="020B0604030504040204" pitchFamily="50" charset="-128"/>
                <a:ea typeface="Meiryo UI" panose="020B0604030504040204" pitchFamily="50" charset="-128"/>
              </a:rPr>
              <a:t>)] </a:t>
            </a:r>
            <a:r>
              <a:rPr lang="ja-JP" altLang="en-US" sz="1800" spc="-30" dirty="0">
                <a:solidFill>
                  <a:schemeClr val="tx1"/>
                </a:solidFill>
                <a:latin typeface="Meiryo UI" panose="020B0604030504040204" pitchFamily="50" charset="-128"/>
                <a:ea typeface="Meiryo UI" panose="020B0604030504040204" pitchFamily="50" charset="-128"/>
              </a:rPr>
              <a:t>を申請し、キンドリルで承認の後にお支払いの流れとなります。</a:t>
            </a:r>
          </a:p>
        </p:txBody>
      </p:sp>
      <p:sp>
        <p:nvSpPr>
          <p:cNvPr id="9" name="object 13">
            <a:extLst>
              <a:ext uri="{FF2B5EF4-FFF2-40B4-BE49-F238E27FC236}">
                <a16:creationId xmlns:a16="http://schemas.microsoft.com/office/drawing/2014/main" id="{996EA1F6-F599-C0DE-7DE3-7ABFF4EA0D89}"/>
              </a:ext>
            </a:extLst>
          </p:cNvPr>
          <p:cNvSpPr txBox="1"/>
          <p:nvPr/>
        </p:nvSpPr>
        <p:spPr>
          <a:xfrm>
            <a:off x="838200" y="1752600"/>
            <a:ext cx="8382000" cy="684803"/>
          </a:xfrm>
          <a:prstGeom prst="rect">
            <a:avLst/>
          </a:prstGeom>
        </p:spPr>
        <p:txBody>
          <a:bodyPr vert="horz" wrap="square" lIns="0" tIns="12700" rIns="0" bIns="0" rtlCol="0">
            <a:spAutoFit/>
          </a:bodyPr>
          <a:lstStyle/>
          <a:p>
            <a:pPr marL="12700">
              <a:lnSpc>
                <a:spcPct val="100000"/>
              </a:lnSpc>
              <a:spcBef>
                <a:spcPts val="100"/>
              </a:spcBef>
            </a:pPr>
            <a:r>
              <a:rPr lang="ja-JP" altLang="en-US" sz="1400" spc="-10" dirty="0">
                <a:latin typeface="Meiryo UI"/>
                <a:cs typeface="Meiryo UI"/>
              </a:rPr>
              <a:t>＜説明事項＞</a:t>
            </a:r>
            <a:endParaRPr lang="en-US" altLang="ja-JP" sz="1400" spc="-10" dirty="0">
              <a:latin typeface="Meiryo UI"/>
              <a:cs typeface="Meiryo UI"/>
            </a:endParaRPr>
          </a:p>
          <a:p>
            <a:pPr marL="12700">
              <a:lnSpc>
                <a:spcPct val="100000"/>
              </a:lnSpc>
              <a:spcBef>
                <a:spcPts val="100"/>
              </a:spcBef>
            </a:pPr>
            <a:r>
              <a:rPr lang="ja-JP" altLang="en-US" sz="1400" spc="-10" dirty="0">
                <a:latin typeface="Meiryo UI"/>
                <a:cs typeface="Meiryo UI"/>
              </a:rPr>
              <a:t>　</a:t>
            </a:r>
            <a:r>
              <a:rPr lang="en-US" altLang="ja-JP" sz="1400" spc="-10" dirty="0">
                <a:latin typeface="Meiryo UI"/>
                <a:cs typeface="Meiryo UI"/>
              </a:rPr>
              <a:t>1.</a:t>
            </a:r>
            <a:r>
              <a:rPr lang="ja-JP" altLang="en-US" sz="1400" spc="-10" dirty="0">
                <a:latin typeface="Meiryo UI"/>
                <a:cs typeface="Meiryo UI"/>
              </a:rPr>
              <a:t>　請求対象の派遣社員の</a:t>
            </a:r>
            <a:r>
              <a:rPr lang="en-US" altLang="ja-JP" sz="1400" spc="-10" dirty="0">
                <a:latin typeface="Meiryo UI"/>
                <a:cs typeface="Meiryo UI"/>
              </a:rPr>
              <a:t>ID</a:t>
            </a:r>
            <a:r>
              <a:rPr lang="ja-JP" altLang="en-US" sz="1400" spc="-10" dirty="0">
                <a:latin typeface="Meiryo UI"/>
                <a:cs typeface="Meiryo UI"/>
              </a:rPr>
              <a:t>検索 　　　　 　　　　　　　　　　　　　　　　　　 </a:t>
            </a:r>
            <a:r>
              <a:rPr lang="en-US" altLang="ja-JP" sz="1400" spc="-10" dirty="0">
                <a:latin typeface="Meiryo UI"/>
                <a:cs typeface="Meiryo UI"/>
              </a:rPr>
              <a:t>---P.27</a:t>
            </a:r>
            <a:endParaRPr lang="en-US" altLang="ja-JP" sz="1400" dirty="0">
              <a:latin typeface="Meiryo UI"/>
              <a:cs typeface="Meiryo UI"/>
            </a:endParaRPr>
          </a:p>
          <a:p>
            <a:pPr marL="12700">
              <a:lnSpc>
                <a:spcPct val="100000"/>
              </a:lnSpc>
              <a:spcBef>
                <a:spcPts val="100"/>
              </a:spcBef>
            </a:pPr>
            <a:r>
              <a:rPr lang="ja-JP" altLang="en-US" sz="1400" dirty="0">
                <a:latin typeface="Meiryo UI"/>
                <a:cs typeface="Meiryo UI"/>
              </a:rPr>
              <a:t>　</a:t>
            </a:r>
            <a:r>
              <a:rPr lang="en-US" altLang="ja-JP" sz="1400" dirty="0">
                <a:latin typeface="Meiryo UI"/>
                <a:cs typeface="Meiryo UI"/>
              </a:rPr>
              <a:t>2.</a:t>
            </a:r>
            <a:r>
              <a:rPr lang="en-US" altLang="ja-JP" sz="1400" spc="-30" dirty="0">
                <a:solidFill>
                  <a:schemeClr val="tx1"/>
                </a:solidFill>
                <a:latin typeface="Meiryo UI" panose="020B0604030504040204" pitchFamily="50" charset="-128"/>
                <a:ea typeface="Meiryo UI" panose="020B0604030504040204" pitchFamily="50" charset="-128"/>
              </a:rPr>
              <a:t> [</a:t>
            </a:r>
            <a:r>
              <a:rPr lang="en-US" altLang="ja-JP" sz="1400" dirty="0"/>
              <a:t>Miscellaneous Invoice</a:t>
            </a:r>
            <a:r>
              <a:rPr lang="en-US" altLang="ja-JP" sz="1400" spc="-30" dirty="0">
                <a:solidFill>
                  <a:schemeClr val="tx1"/>
                </a:solidFill>
                <a:latin typeface="Meiryo UI" panose="020B0604030504040204" pitchFamily="50" charset="-128"/>
                <a:ea typeface="Meiryo UI" panose="020B0604030504040204" pitchFamily="50" charset="-128"/>
              </a:rPr>
              <a:t>/</a:t>
            </a:r>
            <a:r>
              <a:rPr lang="ja-JP" altLang="en-US" sz="1400" spc="-30" dirty="0">
                <a:solidFill>
                  <a:schemeClr val="tx1"/>
                </a:solidFill>
                <a:latin typeface="Meiryo UI" panose="020B0604030504040204" pitchFamily="50" charset="-128"/>
                <a:ea typeface="Meiryo UI" panose="020B0604030504040204" pitchFamily="50" charset="-128"/>
              </a:rPr>
              <a:t>請求書</a:t>
            </a:r>
            <a:r>
              <a:rPr lang="en-US" altLang="ja-JP" sz="1400" spc="-30" dirty="0">
                <a:solidFill>
                  <a:schemeClr val="tx1"/>
                </a:solidFill>
                <a:latin typeface="Meiryo UI" panose="020B0604030504040204" pitchFamily="50" charset="-128"/>
                <a:ea typeface="Meiryo UI" panose="020B0604030504040204" pitchFamily="50" charset="-128"/>
              </a:rPr>
              <a:t>(</a:t>
            </a:r>
            <a:r>
              <a:rPr lang="ja-JP" altLang="en-US" sz="1400" spc="-30" dirty="0">
                <a:solidFill>
                  <a:schemeClr val="tx1"/>
                </a:solidFill>
                <a:latin typeface="Meiryo UI" panose="020B0604030504040204" pitchFamily="50" charset="-128"/>
                <a:ea typeface="Meiryo UI" panose="020B0604030504040204" pitchFamily="50" charset="-128"/>
              </a:rPr>
              <a:t>雑費</a:t>
            </a:r>
            <a:r>
              <a:rPr lang="en-US" altLang="ja-JP" sz="1400" spc="-30" dirty="0">
                <a:solidFill>
                  <a:schemeClr val="tx1"/>
                </a:solidFill>
                <a:latin typeface="Meiryo UI" panose="020B0604030504040204" pitchFamily="50" charset="-128"/>
                <a:ea typeface="Meiryo UI" panose="020B0604030504040204" pitchFamily="50" charset="-128"/>
              </a:rPr>
              <a:t>)] </a:t>
            </a:r>
            <a:r>
              <a:rPr lang="ja-JP" altLang="en-US" sz="1400" spc="-30" dirty="0">
                <a:solidFill>
                  <a:schemeClr val="tx1"/>
                </a:solidFill>
                <a:latin typeface="Meiryo UI" panose="020B0604030504040204" pitchFamily="50" charset="-128"/>
                <a:ea typeface="Meiryo UI" panose="020B0604030504040204" pitchFamily="50" charset="-128"/>
              </a:rPr>
              <a:t>の申請とお支払い　　　　　　　</a:t>
            </a:r>
            <a:r>
              <a:rPr lang="en-US" altLang="ja-JP" sz="1400" dirty="0">
                <a:latin typeface="Meiryo UI"/>
                <a:cs typeface="Meiryo UI"/>
              </a:rPr>
              <a:t>---P.28-29</a:t>
            </a:r>
            <a:endParaRPr lang="ja-JP" altLang="en-US" sz="1400" dirty="0">
              <a:latin typeface="Meiryo UI"/>
              <a:cs typeface="Meiryo UI"/>
            </a:endParaRPr>
          </a:p>
        </p:txBody>
      </p:sp>
      <p:cxnSp>
        <p:nvCxnSpPr>
          <p:cNvPr id="10" name="直線コネクタ 9">
            <a:extLst>
              <a:ext uri="{FF2B5EF4-FFF2-40B4-BE49-F238E27FC236}">
                <a16:creationId xmlns:a16="http://schemas.microsoft.com/office/drawing/2014/main" id="{C56285C5-7BE5-CC71-CD59-578F8D3ECB5B}"/>
              </a:ext>
            </a:extLst>
          </p:cNvPr>
          <p:cNvCxnSpPr/>
          <p:nvPr/>
        </p:nvCxnSpPr>
        <p:spPr>
          <a:xfrm>
            <a:off x="590550" y="2590800"/>
            <a:ext cx="10820400" cy="0"/>
          </a:xfrm>
          <a:prstGeom prst="line">
            <a:avLst/>
          </a:prstGeom>
        </p:spPr>
        <p:style>
          <a:lnRef idx="1">
            <a:schemeClr val="dk1"/>
          </a:lnRef>
          <a:fillRef idx="0">
            <a:schemeClr val="dk1"/>
          </a:fillRef>
          <a:effectRef idx="0">
            <a:schemeClr val="dk1"/>
          </a:effectRef>
          <a:fontRef idx="minor">
            <a:schemeClr val="tx1"/>
          </a:fontRef>
        </p:style>
      </p:cxnSp>
      <p:sp>
        <p:nvSpPr>
          <p:cNvPr id="11" name="object 13">
            <a:extLst>
              <a:ext uri="{FF2B5EF4-FFF2-40B4-BE49-F238E27FC236}">
                <a16:creationId xmlns:a16="http://schemas.microsoft.com/office/drawing/2014/main" id="{EB04FBF1-2D80-F4FA-D42A-FCB5EBC962EC}"/>
              </a:ext>
            </a:extLst>
          </p:cNvPr>
          <p:cNvSpPr txBox="1"/>
          <p:nvPr/>
        </p:nvSpPr>
        <p:spPr>
          <a:xfrm>
            <a:off x="6172200" y="3075305"/>
            <a:ext cx="3620783" cy="487313"/>
          </a:xfrm>
          <a:prstGeom prst="rect">
            <a:avLst/>
          </a:prstGeom>
        </p:spPr>
        <p:txBody>
          <a:bodyPr vert="horz" wrap="square" lIns="0" tIns="12700" rIns="0" bIns="0" rtlCol="0">
            <a:spAutoFit/>
          </a:bodyPr>
          <a:lstStyle/>
          <a:p>
            <a:pPr marL="12700">
              <a:lnSpc>
                <a:spcPct val="100000"/>
              </a:lnSpc>
              <a:spcBef>
                <a:spcPts val="100"/>
              </a:spcBef>
            </a:pPr>
            <a:r>
              <a:rPr lang="en-US" altLang="ja-JP" sz="1600" u="sng" spc="-10" dirty="0">
                <a:latin typeface="Meiryo UI"/>
                <a:cs typeface="Meiryo UI"/>
              </a:rPr>
              <a:t>1.</a:t>
            </a:r>
            <a:r>
              <a:rPr lang="ja-JP" altLang="en-US" sz="1600" u="sng" spc="-10" dirty="0">
                <a:latin typeface="Meiryo UI"/>
                <a:cs typeface="Meiryo UI"/>
              </a:rPr>
              <a:t>　請求対象の派遣社員の</a:t>
            </a:r>
            <a:r>
              <a:rPr lang="en-US" altLang="ja-JP" sz="1600" u="sng" spc="-10" dirty="0">
                <a:latin typeface="Meiryo UI"/>
                <a:cs typeface="Meiryo UI"/>
              </a:rPr>
              <a:t>ID</a:t>
            </a:r>
            <a:r>
              <a:rPr lang="ja-JP" altLang="en-US" sz="1600" u="sng" spc="-10" dirty="0">
                <a:latin typeface="Meiryo UI"/>
                <a:cs typeface="Meiryo UI"/>
              </a:rPr>
              <a:t>検索</a:t>
            </a:r>
            <a:endParaRPr lang="en-US" altLang="ja-JP" sz="1600" u="sng" spc="-10" dirty="0">
              <a:latin typeface="Meiryo UI"/>
              <a:cs typeface="Meiryo UI"/>
            </a:endParaRPr>
          </a:p>
          <a:p>
            <a:pPr marL="12700">
              <a:spcBef>
                <a:spcPts val="100"/>
              </a:spcBef>
            </a:pPr>
            <a:r>
              <a:rPr lang="ja-JP" altLang="en-US" sz="1400" spc="-10" dirty="0">
                <a:latin typeface="Meiryo UI"/>
                <a:cs typeface="Meiryo UI"/>
              </a:rPr>
              <a:t>　</a:t>
            </a:r>
            <a:r>
              <a:rPr lang="ja-JP" altLang="en-US" sz="1200" spc="-10" dirty="0">
                <a:latin typeface="Meiryo UI"/>
                <a:cs typeface="Meiryo UI"/>
              </a:rPr>
              <a:t>派遣社員</a:t>
            </a:r>
            <a:r>
              <a:rPr lang="en-US" altLang="ja-JP" sz="1200" spc="-10" dirty="0">
                <a:latin typeface="Meiryo UI"/>
                <a:cs typeface="Meiryo UI"/>
              </a:rPr>
              <a:t>ID</a:t>
            </a:r>
            <a:r>
              <a:rPr lang="ja-JP" altLang="en-US" sz="1200" spc="-10" dirty="0">
                <a:latin typeface="Meiryo UI"/>
                <a:cs typeface="Meiryo UI"/>
              </a:rPr>
              <a:t>を特定して請求書を作成します</a:t>
            </a:r>
            <a:endParaRPr lang="ja-JP" altLang="en-US" sz="1200" dirty="0">
              <a:latin typeface="Meiryo UI"/>
              <a:cs typeface="Meiryo UI"/>
            </a:endParaRPr>
          </a:p>
        </p:txBody>
      </p:sp>
      <p:sp>
        <p:nvSpPr>
          <p:cNvPr id="13" name="object 13">
            <a:extLst>
              <a:ext uri="{FF2B5EF4-FFF2-40B4-BE49-F238E27FC236}">
                <a16:creationId xmlns:a16="http://schemas.microsoft.com/office/drawing/2014/main" id="{809E86AD-B26E-2481-CB61-BB81DAC2C32A}"/>
              </a:ext>
            </a:extLst>
          </p:cNvPr>
          <p:cNvSpPr txBox="1"/>
          <p:nvPr/>
        </p:nvSpPr>
        <p:spPr>
          <a:xfrm>
            <a:off x="6309359" y="3746304"/>
            <a:ext cx="5330191" cy="1561966"/>
          </a:xfrm>
          <a:prstGeom prst="rect">
            <a:avLst/>
          </a:prstGeom>
        </p:spPr>
        <p:txBody>
          <a:bodyPr vert="horz" wrap="square" lIns="0" tIns="12700" rIns="0" bIns="0" rtlCol="0">
            <a:spAutoFit/>
          </a:bodyPr>
          <a:lstStyle/>
          <a:p>
            <a:pPr marL="12700">
              <a:lnSpc>
                <a:spcPct val="100000"/>
              </a:lnSpc>
              <a:spcBef>
                <a:spcPts val="100"/>
              </a:spcBef>
            </a:pPr>
            <a:r>
              <a:rPr lang="ja-JP" altLang="en-US" sz="1400" dirty="0">
                <a:latin typeface="Meiryo UI"/>
                <a:cs typeface="Meiryo UI"/>
              </a:rPr>
              <a:t>派遣社員</a:t>
            </a:r>
            <a:r>
              <a:rPr lang="en-US" altLang="ja-JP" sz="1400" dirty="0">
                <a:latin typeface="Meiryo UI"/>
                <a:cs typeface="Meiryo UI"/>
              </a:rPr>
              <a:t>ID</a:t>
            </a:r>
            <a:r>
              <a:rPr lang="ja-JP" altLang="en-US" sz="1400" dirty="0">
                <a:latin typeface="Meiryo UI"/>
                <a:cs typeface="Meiryo UI"/>
              </a:rPr>
              <a:t>を一覧から選択</a:t>
            </a:r>
            <a:endParaRPr lang="en-US" altLang="ja-JP" sz="1000" dirty="0">
              <a:latin typeface="Meiryo UI"/>
              <a:cs typeface="Meiryo UI"/>
            </a:endParaRPr>
          </a:p>
          <a:p>
            <a:pPr marL="12700">
              <a:lnSpc>
                <a:spcPct val="100000"/>
              </a:lnSpc>
              <a:spcBef>
                <a:spcPts val="100"/>
              </a:spcBef>
            </a:pPr>
            <a:r>
              <a:rPr lang="ja-JP" altLang="en-US" sz="1000" spc="-15" dirty="0">
                <a:latin typeface="Meiryo UI"/>
                <a:cs typeface="Meiryo UI"/>
              </a:rPr>
              <a:t>　①左端メニュー </a:t>
            </a:r>
            <a:r>
              <a:rPr lang="en-US" altLang="ja-JP" sz="1000" spc="-15" dirty="0">
                <a:latin typeface="Meiryo UI"/>
                <a:cs typeface="Meiryo UI"/>
              </a:rPr>
              <a:t>[Create/</a:t>
            </a:r>
            <a:r>
              <a:rPr lang="ja-JP" altLang="en-US" sz="1000" spc="-15" dirty="0">
                <a:latin typeface="Meiryo UI"/>
                <a:cs typeface="Meiryo UI"/>
              </a:rPr>
              <a:t>作成</a:t>
            </a:r>
            <a:r>
              <a:rPr lang="en-US" altLang="ja-JP" sz="1000" spc="-15" dirty="0">
                <a:latin typeface="Meiryo UI"/>
                <a:cs typeface="Meiryo UI"/>
              </a:rPr>
              <a:t>] </a:t>
            </a:r>
            <a:r>
              <a:rPr lang="ja-JP" altLang="en-US" sz="1000" spc="-15" dirty="0">
                <a:latin typeface="Meiryo UI"/>
                <a:cs typeface="Meiryo UI"/>
              </a:rPr>
              <a:t>を押下、</a:t>
            </a:r>
            <a:endParaRPr lang="en-US" altLang="ja-JP" sz="1000" spc="-15" dirty="0">
              <a:latin typeface="Meiryo UI"/>
              <a:cs typeface="Meiryo UI"/>
            </a:endParaRPr>
          </a:p>
          <a:p>
            <a:pPr marL="12700">
              <a:lnSpc>
                <a:spcPct val="100000"/>
              </a:lnSpc>
              <a:spcBef>
                <a:spcPts val="100"/>
              </a:spcBef>
            </a:pPr>
            <a:r>
              <a:rPr lang="ja-JP" altLang="en-US" sz="1000" spc="-15" dirty="0">
                <a:latin typeface="Meiryo UI"/>
                <a:cs typeface="Meiryo UI"/>
              </a:rPr>
              <a:t>　②</a:t>
            </a:r>
            <a:r>
              <a:rPr lang="en-US" altLang="ja-JP" sz="1000" spc="-10" dirty="0">
                <a:latin typeface="Meiryo UI"/>
                <a:cs typeface="Meiryo UI"/>
              </a:rPr>
              <a:t> [</a:t>
            </a:r>
            <a:r>
              <a:rPr lang="ja-JP" altLang="en-US" sz="1000" spc="-10" dirty="0">
                <a:latin typeface="Meiryo UI"/>
                <a:cs typeface="Meiryo UI"/>
              </a:rPr>
              <a:t>作成</a:t>
            </a:r>
            <a:r>
              <a:rPr lang="en-US" altLang="ja-JP" sz="1000" spc="-10" dirty="0">
                <a:latin typeface="Meiryo UI"/>
                <a:cs typeface="Meiryo UI"/>
              </a:rPr>
              <a:t>] </a:t>
            </a:r>
            <a:r>
              <a:rPr lang="ja-JP" altLang="en-US" sz="1000" spc="-10" dirty="0">
                <a:latin typeface="Meiryo UI"/>
                <a:cs typeface="Meiryo UI"/>
              </a:rPr>
              <a:t>の </a:t>
            </a:r>
            <a:r>
              <a:rPr lang="en-US" altLang="ja-JP" sz="1000" spc="-10" dirty="0">
                <a:latin typeface="Meiryo UI"/>
                <a:cs typeface="Meiryo UI"/>
              </a:rPr>
              <a:t>[</a:t>
            </a:r>
            <a:r>
              <a:rPr lang="ja-JP" altLang="en-US" sz="1000" spc="-10" dirty="0">
                <a:latin typeface="Meiryo UI"/>
                <a:cs typeface="Meiryo UI"/>
              </a:rPr>
              <a:t>請求書（雑費）</a:t>
            </a:r>
            <a:r>
              <a:rPr lang="en-US" altLang="ja-JP" sz="1000" dirty="0">
                <a:latin typeface="Meiryo UI"/>
                <a:cs typeface="Meiryo UI"/>
              </a:rPr>
              <a:t>]</a:t>
            </a:r>
            <a:r>
              <a:rPr lang="ja-JP" altLang="en-US" sz="1000" dirty="0">
                <a:latin typeface="Meiryo UI"/>
                <a:cs typeface="Meiryo UI"/>
              </a:rPr>
              <a:t> を押下し一覧を表示、</a:t>
            </a:r>
            <a:endParaRPr lang="en-US" altLang="ja-JP" sz="1000" dirty="0">
              <a:latin typeface="Meiryo UI"/>
              <a:cs typeface="Meiryo UI"/>
            </a:endParaRPr>
          </a:p>
          <a:p>
            <a:pPr marL="12700">
              <a:lnSpc>
                <a:spcPct val="100000"/>
              </a:lnSpc>
              <a:spcBef>
                <a:spcPts val="100"/>
              </a:spcBef>
            </a:pPr>
            <a:r>
              <a:rPr lang="ja-JP" altLang="en-US" sz="1000" dirty="0">
                <a:latin typeface="Meiryo UI"/>
                <a:cs typeface="Meiryo UI"/>
              </a:rPr>
              <a:t>　③</a:t>
            </a:r>
            <a:r>
              <a:rPr lang="en-US" altLang="ja-JP" sz="1000" dirty="0">
                <a:latin typeface="Meiryo UI"/>
                <a:cs typeface="Meiryo UI"/>
              </a:rPr>
              <a:t>[</a:t>
            </a:r>
            <a:r>
              <a:rPr lang="ja-JP" altLang="en-US" sz="1000" dirty="0">
                <a:latin typeface="Meiryo UI"/>
                <a:cs typeface="Meiryo UI"/>
              </a:rPr>
              <a:t>請求書</a:t>
            </a:r>
            <a:r>
              <a:rPr lang="en-US" altLang="ja-JP" sz="1000" dirty="0">
                <a:latin typeface="Meiryo UI"/>
                <a:cs typeface="Meiryo UI"/>
              </a:rPr>
              <a:t>(</a:t>
            </a:r>
            <a:r>
              <a:rPr lang="ja-JP" altLang="en-US" sz="1000" dirty="0">
                <a:latin typeface="Meiryo UI"/>
                <a:cs typeface="Meiryo UI"/>
              </a:rPr>
              <a:t>雑費</a:t>
            </a:r>
            <a:r>
              <a:rPr lang="en-US" altLang="ja-JP" sz="1000" dirty="0">
                <a:latin typeface="Meiryo UI"/>
                <a:cs typeface="Meiryo UI"/>
              </a:rPr>
              <a:t>)</a:t>
            </a:r>
            <a:r>
              <a:rPr lang="ja-JP" altLang="en-US" sz="1000" dirty="0">
                <a:latin typeface="Meiryo UI"/>
                <a:cs typeface="Meiryo UI"/>
              </a:rPr>
              <a:t>の作成・スタッフの選択</a:t>
            </a:r>
            <a:r>
              <a:rPr lang="en-US" altLang="ja-JP" sz="1000" spc="-25" dirty="0">
                <a:latin typeface="Meiryo UI"/>
                <a:cs typeface="Meiryo UI"/>
              </a:rPr>
              <a:t>] </a:t>
            </a:r>
            <a:r>
              <a:rPr lang="ja-JP" altLang="en-US" sz="1000" spc="-25" dirty="0">
                <a:latin typeface="Meiryo UI"/>
                <a:cs typeface="Meiryo UI"/>
              </a:rPr>
              <a:t>の</a:t>
            </a:r>
            <a:r>
              <a:rPr lang="en-US" altLang="ja-JP" sz="1000" spc="-25" dirty="0">
                <a:latin typeface="Meiryo UI"/>
                <a:cs typeface="Meiryo UI"/>
              </a:rPr>
              <a:t> [ID] </a:t>
            </a:r>
            <a:r>
              <a:rPr lang="ja-JP" altLang="en-US" sz="1000" spc="-25" dirty="0">
                <a:latin typeface="Meiryo UI"/>
                <a:cs typeface="Meiryo UI"/>
              </a:rPr>
              <a:t>が派遣社員</a:t>
            </a:r>
            <a:r>
              <a:rPr lang="en-US" altLang="ja-JP" sz="1000" spc="-25" dirty="0">
                <a:latin typeface="Meiryo UI"/>
                <a:cs typeface="Meiryo UI"/>
              </a:rPr>
              <a:t>ID</a:t>
            </a:r>
            <a:r>
              <a:rPr lang="ja-JP" altLang="en-US" sz="1000" spc="-25" dirty="0">
                <a:latin typeface="Meiryo UI"/>
                <a:cs typeface="Meiryo UI"/>
              </a:rPr>
              <a:t>です。</a:t>
            </a:r>
            <a:endParaRPr lang="en-US" altLang="ja-JP" sz="1000" spc="-25" dirty="0">
              <a:latin typeface="Meiryo UI"/>
              <a:cs typeface="Meiryo UI"/>
            </a:endParaRPr>
          </a:p>
          <a:p>
            <a:pPr marL="12700">
              <a:lnSpc>
                <a:spcPct val="100000"/>
              </a:lnSpc>
              <a:spcBef>
                <a:spcPts val="100"/>
              </a:spcBef>
            </a:pPr>
            <a:endParaRPr lang="en-US" altLang="ja-JP" sz="1000" spc="-25" dirty="0">
              <a:latin typeface="Meiryo UI"/>
              <a:cs typeface="Meiryo UI"/>
            </a:endParaRPr>
          </a:p>
          <a:p>
            <a:pPr marL="12700">
              <a:spcBef>
                <a:spcPts val="100"/>
              </a:spcBef>
            </a:pPr>
            <a:r>
              <a:rPr lang="ja-JP" altLang="en-US" sz="1000" spc="-35" dirty="0">
                <a:latin typeface="Meiryo UI"/>
                <a:cs typeface="Meiryo UI"/>
              </a:rPr>
              <a:t>　</a:t>
            </a:r>
            <a:r>
              <a:rPr lang="en-US" altLang="ja-JP" sz="1000" spc="-35" dirty="0">
                <a:latin typeface="Meiryo UI"/>
                <a:cs typeface="Meiryo UI"/>
              </a:rPr>
              <a:t>※</a:t>
            </a:r>
            <a:r>
              <a:rPr lang="ja-JP" altLang="en-US" sz="1000" spc="-35" dirty="0">
                <a:latin typeface="Meiryo UI"/>
                <a:cs typeface="Meiryo UI"/>
              </a:rPr>
              <a:t>対象派遣社員が表示されない場合</a:t>
            </a:r>
            <a:endParaRPr lang="en-US" altLang="ja-JP" sz="1000" spc="-35" dirty="0">
              <a:latin typeface="Meiryo UI"/>
              <a:cs typeface="Meiryo UI"/>
            </a:endParaRPr>
          </a:p>
          <a:p>
            <a:pPr marL="12700">
              <a:spcBef>
                <a:spcPts val="100"/>
              </a:spcBef>
            </a:pPr>
            <a:r>
              <a:rPr lang="ja-JP" altLang="en-US" sz="1000" spc="-35" dirty="0">
                <a:latin typeface="Meiryo UI"/>
                <a:cs typeface="Meiryo UI"/>
              </a:rPr>
              <a:t>　　・派遣社員の 「</a:t>
            </a:r>
            <a:r>
              <a:rPr lang="en-US" altLang="ja-JP" sz="1000" spc="-35" dirty="0">
                <a:latin typeface="Meiryo UI"/>
                <a:cs typeface="Meiryo UI"/>
              </a:rPr>
              <a:t>Fieldglass</a:t>
            </a:r>
            <a:r>
              <a:rPr lang="ja-JP" altLang="en-US" sz="1000" spc="-35" dirty="0">
                <a:latin typeface="Meiryo UI"/>
                <a:cs typeface="Meiryo UI"/>
              </a:rPr>
              <a:t>アカウント登録」 が完了していることをご確認下さい。</a:t>
            </a:r>
            <a:endParaRPr lang="en-US" altLang="ja-JP" sz="1000" spc="-35" dirty="0">
              <a:latin typeface="Meiryo UI"/>
              <a:cs typeface="Meiryo UI"/>
            </a:endParaRPr>
          </a:p>
          <a:p>
            <a:pPr marL="12700">
              <a:spcBef>
                <a:spcPts val="100"/>
              </a:spcBef>
            </a:pPr>
            <a:r>
              <a:rPr lang="ja-JP" altLang="en-US" sz="1000" spc="-35" dirty="0">
                <a:latin typeface="Meiryo UI"/>
                <a:cs typeface="Meiryo UI"/>
              </a:rPr>
              <a:t>　　・</a:t>
            </a:r>
            <a:r>
              <a:rPr lang="en-US" altLang="ja-JP" sz="1000" spc="-35" dirty="0">
                <a:latin typeface="Meiryo UI"/>
                <a:cs typeface="Meiryo UI"/>
              </a:rPr>
              <a:t>Fieldglass</a:t>
            </a:r>
            <a:r>
              <a:rPr lang="ja-JP" altLang="en-US" sz="1000" spc="-35" dirty="0">
                <a:latin typeface="Meiryo UI"/>
                <a:cs typeface="Meiryo UI"/>
              </a:rPr>
              <a:t>登録用の招待メールには有効期限があります。</a:t>
            </a:r>
            <a:endParaRPr lang="en-US" altLang="ja-JP" sz="1000" spc="-35" dirty="0">
              <a:latin typeface="Meiryo UI"/>
              <a:cs typeface="Meiryo UI"/>
            </a:endParaRPr>
          </a:p>
          <a:p>
            <a:pPr marL="12700">
              <a:spcBef>
                <a:spcPts val="100"/>
              </a:spcBef>
            </a:pPr>
            <a:r>
              <a:rPr lang="ja-JP" altLang="en-US" sz="1000" spc="-35" dirty="0">
                <a:latin typeface="Meiryo UI"/>
                <a:cs typeface="Meiryo UI"/>
              </a:rPr>
              <a:t>　　　登録が未完了で再送が必要な場合は</a:t>
            </a:r>
            <a:r>
              <a:rPr lang="ja-JP" altLang="en-US" sz="1000" spc="-10" dirty="0">
                <a:latin typeface="Meiryo UI"/>
                <a:ea typeface="Meiryo UI" panose="020B0604030504040204" pitchFamily="50" charset="-128"/>
                <a:cs typeface="Meiryo UI"/>
              </a:rPr>
              <a:t>キンドリル担当者</a:t>
            </a:r>
            <a:r>
              <a:rPr lang="ja-JP" altLang="en-US" sz="1000" spc="-35" dirty="0">
                <a:latin typeface="Meiryo UI"/>
                <a:cs typeface="Meiryo UI"/>
              </a:rPr>
              <a:t>へ再送を依頼してください。</a:t>
            </a:r>
            <a:endParaRPr lang="en-US" altLang="ja-JP" sz="1000" spc="-35" dirty="0">
              <a:latin typeface="Meiryo UI"/>
              <a:cs typeface="Meiryo UI"/>
            </a:endParaRPr>
          </a:p>
        </p:txBody>
      </p:sp>
      <p:sp>
        <p:nvSpPr>
          <p:cNvPr id="12" name="object 2">
            <a:extLst>
              <a:ext uri="{FF2B5EF4-FFF2-40B4-BE49-F238E27FC236}">
                <a16:creationId xmlns:a16="http://schemas.microsoft.com/office/drawing/2014/main" id="{D76CE10C-2106-FD8F-4843-6BA4A90823B8}"/>
              </a:ext>
            </a:extLst>
          </p:cNvPr>
          <p:cNvSpPr txBox="1">
            <a:spLocks/>
          </p:cNvSpPr>
          <p:nvPr/>
        </p:nvSpPr>
        <p:spPr>
          <a:xfrm>
            <a:off x="1463945" y="4418009"/>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①</a:t>
            </a:r>
            <a:endParaRPr lang="en-US" altLang="ja-JP" sz="1200" b="1" spc="-15" dirty="0">
              <a:latin typeface="Meiryo UI" panose="020B0604030504040204" pitchFamily="50" charset="-128"/>
              <a:ea typeface="Meiryo UI" panose="020B0604030504040204" pitchFamily="50" charset="-128"/>
            </a:endParaRPr>
          </a:p>
        </p:txBody>
      </p:sp>
      <p:sp>
        <p:nvSpPr>
          <p:cNvPr id="14" name="object 2">
            <a:extLst>
              <a:ext uri="{FF2B5EF4-FFF2-40B4-BE49-F238E27FC236}">
                <a16:creationId xmlns:a16="http://schemas.microsoft.com/office/drawing/2014/main" id="{B548FD03-A950-E3C3-39F5-ABE781854C03}"/>
              </a:ext>
            </a:extLst>
          </p:cNvPr>
          <p:cNvSpPr txBox="1">
            <a:spLocks/>
          </p:cNvSpPr>
          <p:nvPr/>
        </p:nvSpPr>
        <p:spPr>
          <a:xfrm>
            <a:off x="4359545" y="3561705"/>
            <a:ext cx="2286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②</a:t>
            </a:r>
            <a:endParaRPr lang="en-US" altLang="ja-JP" sz="1200" b="1" spc="-15" dirty="0">
              <a:latin typeface="Meiryo UI" panose="020B0604030504040204" pitchFamily="50" charset="-128"/>
              <a:ea typeface="Meiryo UI" panose="020B0604030504040204" pitchFamily="50" charset="-128"/>
            </a:endParaRPr>
          </a:p>
        </p:txBody>
      </p:sp>
      <p:cxnSp>
        <p:nvCxnSpPr>
          <p:cNvPr id="15" name="コネクタ: カギ線 14">
            <a:extLst>
              <a:ext uri="{FF2B5EF4-FFF2-40B4-BE49-F238E27FC236}">
                <a16:creationId xmlns:a16="http://schemas.microsoft.com/office/drawing/2014/main" id="{09CD8596-35C1-C7A3-A0A8-0FC3FB44D740}"/>
              </a:ext>
            </a:extLst>
          </p:cNvPr>
          <p:cNvCxnSpPr>
            <a:cxnSpLocks/>
            <a:stCxn id="12" idx="3"/>
          </p:cNvCxnSpPr>
          <p:nvPr/>
        </p:nvCxnSpPr>
        <p:spPr>
          <a:xfrm flipV="1">
            <a:off x="1692546" y="3657600"/>
            <a:ext cx="1904999" cy="87550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8" name="object 2">
            <a:extLst>
              <a:ext uri="{FF2B5EF4-FFF2-40B4-BE49-F238E27FC236}">
                <a16:creationId xmlns:a16="http://schemas.microsoft.com/office/drawing/2014/main" id="{B4388608-5705-E375-E54B-FDCACBACA625}"/>
              </a:ext>
            </a:extLst>
          </p:cNvPr>
          <p:cNvSpPr txBox="1">
            <a:spLocks/>
          </p:cNvSpPr>
          <p:nvPr/>
        </p:nvSpPr>
        <p:spPr>
          <a:xfrm>
            <a:off x="3902345" y="5943600"/>
            <a:ext cx="152400" cy="228600"/>
          </a:xfrm>
          <a:prstGeom prst="rect">
            <a:avLst/>
          </a:prstGeom>
          <a:solidFill>
            <a:schemeClr val="bg1"/>
          </a:solidFill>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latin typeface="Meiryo UI" panose="020B0604030504040204" pitchFamily="50" charset="-128"/>
                <a:ea typeface="Meiryo UI" panose="020B0604030504040204" pitchFamily="50" charset="-128"/>
              </a:rPr>
              <a:t>③</a:t>
            </a:r>
            <a:endParaRPr lang="en-US" altLang="ja-JP" sz="1200" b="1" spc="-15" dirty="0">
              <a:latin typeface="Meiryo UI" panose="020B0604030504040204" pitchFamily="50" charset="-128"/>
              <a:ea typeface="Meiryo UI" panose="020B0604030504040204" pitchFamily="50" charset="-128"/>
            </a:endParaRPr>
          </a:p>
        </p:txBody>
      </p:sp>
      <p:cxnSp>
        <p:nvCxnSpPr>
          <p:cNvPr id="19" name="コネクタ: カギ線 18">
            <a:extLst>
              <a:ext uri="{FF2B5EF4-FFF2-40B4-BE49-F238E27FC236}">
                <a16:creationId xmlns:a16="http://schemas.microsoft.com/office/drawing/2014/main" id="{137702CE-9BBC-F129-4D50-0C1987D5A604}"/>
              </a:ext>
            </a:extLst>
          </p:cNvPr>
          <p:cNvCxnSpPr>
            <a:cxnSpLocks/>
            <a:endCxn id="14" idx="2"/>
          </p:cNvCxnSpPr>
          <p:nvPr/>
        </p:nvCxnSpPr>
        <p:spPr>
          <a:xfrm rot="5400000" flipH="1" flipV="1">
            <a:off x="2921743" y="4391498"/>
            <a:ext cx="2151704" cy="952501"/>
          </a:xfrm>
          <a:prstGeom prst="bentConnector3">
            <a:avLst>
              <a:gd name="adj1" fmla="val 71602"/>
            </a:avLst>
          </a:prstGeom>
        </p:spPr>
        <p:style>
          <a:lnRef idx="1">
            <a:schemeClr val="accent2"/>
          </a:lnRef>
          <a:fillRef idx="0">
            <a:schemeClr val="accent2"/>
          </a:fillRef>
          <a:effectRef idx="0">
            <a:schemeClr val="accent2"/>
          </a:effectRef>
          <a:fontRef idx="minor">
            <a:schemeClr val="tx1"/>
          </a:fontRef>
        </p:style>
      </p:cxnSp>
      <p:sp>
        <p:nvSpPr>
          <p:cNvPr id="23" name="object 14">
            <a:extLst>
              <a:ext uri="{FF2B5EF4-FFF2-40B4-BE49-F238E27FC236}">
                <a16:creationId xmlns:a16="http://schemas.microsoft.com/office/drawing/2014/main" id="{CC6C160D-1003-4E80-F422-13CE211E2A99}"/>
              </a:ext>
            </a:extLst>
          </p:cNvPr>
          <p:cNvSpPr txBox="1"/>
          <p:nvPr/>
        </p:nvSpPr>
        <p:spPr>
          <a:xfrm>
            <a:off x="6385559" y="5583020"/>
            <a:ext cx="5501641" cy="182101"/>
          </a:xfrm>
          <a:prstGeom prst="rect">
            <a:avLst/>
          </a:prstGeom>
        </p:spPr>
        <p:txBody>
          <a:bodyPr vert="horz" wrap="square" lIns="0" tIns="12700" rIns="0" bIns="0" rtlCol="0">
            <a:spAutoFit/>
          </a:bodyPr>
          <a:lstStyle/>
          <a:p>
            <a:pPr marL="12700">
              <a:lnSpc>
                <a:spcPct val="100000"/>
              </a:lnSpc>
              <a:spcBef>
                <a:spcPts val="1500"/>
              </a:spcBef>
            </a:pPr>
            <a:r>
              <a:rPr lang="ja-JP" altLang="en-US" sz="1100" spc="-25" dirty="0">
                <a:latin typeface="Meiryo UI"/>
                <a:cs typeface="Meiryo UI"/>
              </a:rPr>
              <a:t>次のページでは </a:t>
            </a:r>
            <a:r>
              <a:rPr lang="en-US" altLang="ja-JP" sz="1100" spc="-30" dirty="0">
                <a:solidFill>
                  <a:schemeClr val="tx1"/>
                </a:solidFill>
                <a:latin typeface="Meiryo UI" panose="020B0604030504040204" pitchFamily="50" charset="-128"/>
                <a:ea typeface="Meiryo UI" panose="020B0604030504040204" pitchFamily="50" charset="-128"/>
              </a:rPr>
              <a:t>[</a:t>
            </a:r>
            <a:r>
              <a:rPr lang="en-US" altLang="ja-JP" sz="1100" dirty="0"/>
              <a:t>Miscellaneous Invoice</a:t>
            </a:r>
            <a:r>
              <a:rPr lang="en-US" altLang="ja-JP" sz="1100" spc="-30" dirty="0">
                <a:solidFill>
                  <a:schemeClr val="tx1"/>
                </a:solidFill>
                <a:latin typeface="Meiryo UI" panose="020B0604030504040204" pitchFamily="50" charset="-128"/>
                <a:ea typeface="Meiryo UI" panose="020B0604030504040204" pitchFamily="50" charset="-128"/>
              </a:rPr>
              <a:t>/</a:t>
            </a:r>
            <a:r>
              <a:rPr lang="ja-JP" altLang="en-US" sz="1100" spc="-30" dirty="0">
                <a:solidFill>
                  <a:schemeClr val="tx1"/>
                </a:solidFill>
                <a:latin typeface="Meiryo UI" panose="020B0604030504040204" pitchFamily="50" charset="-128"/>
                <a:ea typeface="Meiryo UI" panose="020B0604030504040204" pitchFamily="50" charset="-128"/>
              </a:rPr>
              <a:t>請求書</a:t>
            </a:r>
            <a:r>
              <a:rPr lang="en-US" altLang="ja-JP" sz="1100" spc="-30" dirty="0">
                <a:solidFill>
                  <a:schemeClr val="tx1"/>
                </a:solidFill>
                <a:latin typeface="Meiryo UI" panose="020B0604030504040204" pitchFamily="50" charset="-128"/>
                <a:ea typeface="Meiryo UI" panose="020B0604030504040204" pitchFamily="50" charset="-128"/>
              </a:rPr>
              <a:t>(</a:t>
            </a:r>
            <a:r>
              <a:rPr lang="ja-JP" altLang="en-US" sz="1100" spc="-30" dirty="0">
                <a:solidFill>
                  <a:schemeClr val="tx1"/>
                </a:solidFill>
                <a:latin typeface="Meiryo UI" panose="020B0604030504040204" pitchFamily="50" charset="-128"/>
                <a:ea typeface="Meiryo UI" panose="020B0604030504040204" pitchFamily="50" charset="-128"/>
              </a:rPr>
              <a:t>雑費</a:t>
            </a:r>
            <a:r>
              <a:rPr lang="en-US" altLang="ja-JP" sz="1100" spc="-30" dirty="0">
                <a:solidFill>
                  <a:schemeClr val="tx1"/>
                </a:solidFill>
                <a:latin typeface="Meiryo UI" panose="020B0604030504040204" pitchFamily="50" charset="-128"/>
                <a:ea typeface="Meiryo UI" panose="020B0604030504040204" pitchFamily="50" charset="-128"/>
              </a:rPr>
              <a:t>)</a:t>
            </a:r>
            <a:r>
              <a:rPr lang="ja-JP" altLang="en-US" sz="1100" spc="-30" dirty="0">
                <a:solidFill>
                  <a:schemeClr val="tx1"/>
                </a:solidFill>
                <a:latin typeface="Meiryo UI" panose="020B0604030504040204" pitchFamily="50" charset="-128"/>
                <a:ea typeface="Meiryo UI" panose="020B0604030504040204" pitchFamily="50" charset="-128"/>
              </a:rPr>
              <a:t> の作成</a:t>
            </a:r>
            <a:r>
              <a:rPr lang="en-US" altLang="ja-JP" sz="1100" spc="-30" dirty="0">
                <a:solidFill>
                  <a:schemeClr val="tx1"/>
                </a:solidFill>
                <a:latin typeface="Meiryo UI" panose="020B0604030504040204" pitchFamily="50" charset="-128"/>
                <a:ea typeface="Meiryo UI" panose="020B0604030504040204" pitchFamily="50" charset="-128"/>
              </a:rPr>
              <a:t>]</a:t>
            </a:r>
            <a:r>
              <a:rPr lang="ja-JP" altLang="en-US" sz="1100" spc="-30" dirty="0">
                <a:solidFill>
                  <a:schemeClr val="tx1"/>
                </a:solidFill>
                <a:latin typeface="Meiryo UI" panose="020B0604030504040204" pitchFamily="50" charset="-128"/>
                <a:ea typeface="Meiryo UI" panose="020B0604030504040204" pitchFamily="50" charset="-128"/>
              </a:rPr>
              <a:t>　について</a:t>
            </a:r>
            <a:r>
              <a:rPr lang="ja-JP" altLang="en-US" sz="1100" spc="-25" dirty="0">
                <a:latin typeface="Meiryo UI"/>
                <a:cs typeface="Meiryo UI"/>
              </a:rPr>
              <a:t>悦明しています。</a:t>
            </a:r>
            <a:endParaRPr lang="en-US" altLang="ja-JP" sz="1100" b="0" i="0" dirty="0">
              <a:solidFill>
                <a:srgbClr val="242424"/>
              </a:solidFill>
              <a:effectLst/>
              <a:latin typeface="Meiryo UI" panose="020B0604030504040204" pitchFamily="50" charset="-128"/>
              <a:ea typeface="Meiryo UI" panose="020B0604030504040204" pitchFamily="50" charset="-128"/>
            </a:endParaRPr>
          </a:p>
        </p:txBody>
      </p:sp>
      <p:pic>
        <p:nvPicPr>
          <p:cNvPr id="4" name="Picture 2" descr="Organizational Logo">
            <a:extLst>
              <a:ext uri="{FF2B5EF4-FFF2-40B4-BE49-F238E27FC236}">
                <a16:creationId xmlns:a16="http://schemas.microsoft.com/office/drawing/2014/main" id="{0C513B31-596A-D946-6A24-D6909AA70A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5B35A49C-D496-0E0C-9BD3-E3779C26D38F}"/>
              </a:ext>
            </a:extLst>
          </p:cNvPr>
          <p:cNvSpPr>
            <a:spLocks noGrp="1"/>
          </p:cNvSpPr>
          <p:nvPr>
            <p:ph type="sldNum" sz="quarter" idx="7"/>
          </p:nvPr>
        </p:nvSpPr>
        <p:spPr>
          <a:xfrm>
            <a:off x="11201400" y="6438899"/>
            <a:ext cx="685800" cy="342900"/>
          </a:xfrm>
        </p:spPr>
        <p:txBody>
          <a:bodyPr/>
          <a:lstStyle/>
          <a:p>
            <a:fld id="{B6F15528-21DE-4FAA-801E-634DDDAF4B2B}" type="slidenum">
              <a:rPr lang="en-US" altLang="ja-JP" smtClean="0"/>
              <a:t>28</a:t>
            </a:fld>
            <a:endParaRPr lang="ja-JP" altLang="en-US" dirty="0"/>
          </a:p>
        </p:txBody>
      </p:sp>
      <p:sp>
        <p:nvSpPr>
          <p:cNvPr id="7" name="object 2">
            <a:extLst>
              <a:ext uri="{FF2B5EF4-FFF2-40B4-BE49-F238E27FC236}">
                <a16:creationId xmlns:a16="http://schemas.microsoft.com/office/drawing/2014/main" id="{8FB37766-C935-B755-7DB9-2C2D84163919}"/>
              </a:ext>
            </a:extLst>
          </p:cNvPr>
          <p:cNvSpPr txBox="1">
            <a:spLocks/>
          </p:cNvSpPr>
          <p:nvPr/>
        </p:nvSpPr>
        <p:spPr>
          <a:xfrm>
            <a:off x="228600" y="4560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Step4.</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請求とお支払い</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9" name="object 13">
            <a:extLst>
              <a:ext uri="{FF2B5EF4-FFF2-40B4-BE49-F238E27FC236}">
                <a16:creationId xmlns:a16="http://schemas.microsoft.com/office/drawing/2014/main" id="{7AF531DE-2B0B-CF41-AA66-E494AEC55387}"/>
              </a:ext>
            </a:extLst>
          </p:cNvPr>
          <p:cNvSpPr txBox="1"/>
          <p:nvPr/>
        </p:nvSpPr>
        <p:spPr>
          <a:xfrm>
            <a:off x="5486401" y="899159"/>
            <a:ext cx="5990156" cy="487313"/>
          </a:xfrm>
          <a:prstGeom prst="rect">
            <a:avLst/>
          </a:prstGeom>
        </p:spPr>
        <p:txBody>
          <a:bodyPr vert="horz" wrap="square" lIns="0" tIns="12700" rIns="0" bIns="0" rtlCol="0">
            <a:spAutoFit/>
          </a:bodyPr>
          <a:lstStyle/>
          <a:p>
            <a:pPr marL="12700">
              <a:lnSpc>
                <a:spcPct val="100000"/>
              </a:lnSpc>
              <a:spcBef>
                <a:spcPts val="100"/>
              </a:spcBef>
            </a:pPr>
            <a:r>
              <a:rPr lang="en-US" altLang="ja-JP" sz="1600" u="sng" spc="-10" dirty="0">
                <a:latin typeface="Meiryo UI"/>
                <a:cs typeface="Meiryo UI"/>
              </a:rPr>
              <a:t>2.</a:t>
            </a:r>
            <a:r>
              <a:rPr lang="ja-JP" altLang="en-US" sz="1600" u="sng" spc="-10" dirty="0">
                <a:latin typeface="Meiryo UI"/>
                <a:cs typeface="Meiryo UI"/>
              </a:rPr>
              <a:t> </a:t>
            </a:r>
            <a:r>
              <a:rPr lang="en-US" altLang="ja-JP" sz="1600" u="sng" spc="-30" dirty="0">
                <a:solidFill>
                  <a:schemeClr val="tx1"/>
                </a:solidFill>
                <a:latin typeface="Meiryo UI" panose="020B0604030504040204" pitchFamily="50" charset="-128"/>
                <a:ea typeface="Meiryo UI" panose="020B0604030504040204" pitchFamily="50" charset="-128"/>
              </a:rPr>
              <a:t>[</a:t>
            </a:r>
            <a:r>
              <a:rPr lang="en-US" altLang="ja-JP" sz="1600" u="sng" dirty="0"/>
              <a:t>Miscellaneous Invoice</a:t>
            </a:r>
            <a:r>
              <a:rPr lang="en-US" altLang="ja-JP" sz="1600" u="sng" spc="-30" dirty="0">
                <a:solidFill>
                  <a:schemeClr val="tx1"/>
                </a:solidFill>
                <a:latin typeface="Meiryo UI" panose="020B0604030504040204" pitchFamily="50" charset="-128"/>
                <a:ea typeface="Meiryo UI" panose="020B0604030504040204" pitchFamily="50" charset="-128"/>
              </a:rPr>
              <a:t>/</a:t>
            </a:r>
            <a:r>
              <a:rPr lang="ja-JP" altLang="en-US" sz="1600" u="sng" spc="-30" dirty="0">
                <a:solidFill>
                  <a:schemeClr val="tx1"/>
                </a:solidFill>
                <a:latin typeface="Meiryo UI" panose="020B0604030504040204" pitchFamily="50" charset="-128"/>
                <a:ea typeface="Meiryo UI" panose="020B0604030504040204" pitchFamily="50" charset="-128"/>
              </a:rPr>
              <a:t>請求書</a:t>
            </a:r>
            <a:r>
              <a:rPr lang="en-US" altLang="ja-JP" sz="1600" u="sng" spc="-30" dirty="0">
                <a:solidFill>
                  <a:schemeClr val="tx1"/>
                </a:solidFill>
                <a:latin typeface="Meiryo UI" panose="020B0604030504040204" pitchFamily="50" charset="-128"/>
                <a:ea typeface="Meiryo UI" panose="020B0604030504040204" pitchFamily="50" charset="-128"/>
              </a:rPr>
              <a:t>(</a:t>
            </a:r>
            <a:r>
              <a:rPr lang="ja-JP" altLang="en-US" sz="1600" u="sng" spc="-30" dirty="0">
                <a:solidFill>
                  <a:schemeClr val="tx1"/>
                </a:solidFill>
                <a:latin typeface="Meiryo UI" panose="020B0604030504040204" pitchFamily="50" charset="-128"/>
                <a:ea typeface="Meiryo UI" panose="020B0604030504040204" pitchFamily="50" charset="-128"/>
              </a:rPr>
              <a:t>雑費</a:t>
            </a:r>
            <a:r>
              <a:rPr lang="en-US" altLang="ja-JP" sz="1600" u="sng" spc="-30" dirty="0">
                <a:solidFill>
                  <a:schemeClr val="tx1"/>
                </a:solidFill>
                <a:latin typeface="Meiryo UI" panose="020B0604030504040204" pitchFamily="50" charset="-128"/>
                <a:ea typeface="Meiryo UI" panose="020B0604030504040204" pitchFamily="50" charset="-128"/>
              </a:rPr>
              <a:t>)] </a:t>
            </a:r>
            <a:r>
              <a:rPr lang="ja-JP" altLang="en-US" sz="1600" u="sng" spc="-30" dirty="0">
                <a:solidFill>
                  <a:schemeClr val="tx1"/>
                </a:solidFill>
                <a:latin typeface="Meiryo UI" panose="020B0604030504040204" pitchFamily="50" charset="-128"/>
                <a:ea typeface="Meiryo UI" panose="020B0604030504040204" pitchFamily="50" charset="-128"/>
              </a:rPr>
              <a:t>の申請とお支払い</a:t>
            </a:r>
            <a:r>
              <a:rPr lang="ja-JP" altLang="en-US" sz="1600" spc="-30" dirty="0">
                <a:solidFill>
                  <a:schemeClr val="tx1"/>
                </a:solidFill>
                <a:latin typeface="Meiryo UI" panose="020B0604030504040204" pitchFamily="50" charset="-128"/>
                <a:ea typeface="Meiryo UI" panose="020B0604030504040204" pitchFamily="50" charset="-128"/>
              </a:rPr>
              <a:t>　　　　　　　</a:t>
            </a:r>
            <a:endParaRPr lang="en-US" altLang="ja-JP" sz="1600" u="sng" spc="-10" dirty="0">
              <a:latin typeface="Meiryo UI"/>
              <a:cs typeface="Meiryo UI"/>
            </a:endParaRPr>
          </a:p>
          <a:p>
            <a:pPr marL="12700">
              <a:spcBef>
                <a:spcPts val="100"/>
              </a:spcBef>
            </a:pPr>
            <a:r>
              <a:rPr lang="ja-JP" altLang="en-US" sz="1400" spc="-10" dirty="0">
                <a:latin typeface="Meiryo UI"/>
                <a:cs typeface="Meiryo UI"/>
              </a:rPr>
              <a:t>　請求に関する必要事項入力し、</a:t>
            </a:r>
            <a:r>
              <a:rPr lang="ja-JP" altLang="en-US" sz="1200" spc="-10" dirty="0">
                <a:latin typeface="Meiryo UI"/>
                <a:cs typeface="Meiryo UI"/>
              </a:rPr>
              <a:t>請求申請を作成します</a:t>
            </a:r>
            <a:endParaRPr lang="ja-JP" altLang="en-US" sz="1200" dirty="0">
              <a:latin typeface="Meiryo UI"/>
              <a:cs typeface="Meiryo UI"/>
            </a:endParaRPr>
          </a:p>
        </p:txBody>
      </p:sp>
      <p:sp>
        <p:nvSpPr>
          <p:cNvPr id="11" name="object 13">
            <a:extLst>
              <a:ext uri="{FF2B5EF4-FFF2-40B4-BE49-F238E27FC236}">
                <a16:creationId xmlns:a16="http://schemas.microsoft.com/office/drawing/2014/main" id="{8AB3B717-3F65-6C52-7CC8-0FE2155AD806}"/>
              </a:ext>
            </a:extLst>
          </p:cNvPr>
          <p:cNvSpPr txBox="1"/>
          <p:nvPr/>
        </p:nvSpPr>
        <p:spPr>
          <a:xfrm>
            <a:off x="5676901" y="2605513"/>
            <a:ext cx="4762499" cy="746358"/>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①</a:t>
            </a:r>
            <a:r>
              <a:rPr lang="en-US" altLang="ja-JP" sz="1400" spc="-25" dirty="0">
                <a:latin typeface="Meiryo UI"/>
                <a:cs typeface="Meiryo UI"/>
              </a:rPr>
              <a:t>[</a:t>
            </a:r>
            <a:r>
              <a:rPr lang="ja-JP" altLang="en-US" sz="1400" spc="-25" dirty="0">
                <a:latin typeface="Meiryo UI"/>
                <a:cs typeface="Meiryo UI"/>
              </a:rPr>
              <a:t>設定</a:t>
            </a:r>
            <a:r>
              <a:rPr lang="en-US" altLang="ja-JP" sz="1400" spc="-25" dirty="0">
                <a:latin typeface="Meiryo UI"/>
                <a:cs typeface="Meiryo UI"/>
              </a:rPr>
              <a:t>]</a:t>
            </a:r>
            <a:r>
              <a:rPr lang="ja-JP" altLang="en-US" sz="1400" spc="-25" dirty="0">
                <a:latin typeface="Meiryo UI"/>
                <a:cs typeface="Meiryo UI"/>
              </a:rPr>
              <a:t>項目</a:t>
            </a:r>
            <a:r>
              <a:rPr lang="en-US" altLang="ja-JP" sz="1400" spc="-25" dirty="0">
                <a:latin typeface="Meiryo UI"/>
                <a:cs typeface="Meiryo UI"/>
              </a:rPr>
              <a:t> </a:t>
            </a:r>
            <a:r>
              <a:rPr lang="ja-JP" altLang="en-US" sz="1400" spc="-25" dirty="0">
                <a:latin typeface="Meiryo UI"/>
                <a:cs typeface="Meiryo UI"/>
              </a:rPr>
              <a:t>の </a:t>
            </a:r>
            <a:r>
              <a:rPr lang="en-US" altLang="ja-JP" sz="1400" spc="-25" dirty="0">
                <a:latin typeface="Meiryo UI"/>
                <a:cs typeface="Meiryo UI"/>
              </a:rPr>
              <a:t>[</a:t>
            </a:r>
            <a:r>
              <a:rPr lang="ja-JP" altLang="en-US" sz="1400" spc="-25" dirty="0">
                <a:latin typeface="Meiryo UI"/>
                <a:cs typeface="Meiryo UI"/>
              </a:rPr>
              <a:t>請求書</a:t>
            </a:r>
            <a:r>
              <a:rPr lang="en-US" altLang="ja-JP" sz="1400" spc="-25" dirty="0">
                <a:latin typeface="Meiryo UI"/>
                <a:cs typeface="Meiryo UI"/>
              </a:rPr>
              <a:t>(</a:t>
            </a:r>
            <a:r>
              <a:rPr lang="ja-JP" altLang="en-US" sz="1400" spc="-25" dirty="0">
                <a:latin typeface="Meiryo UI"/>
                <a:cs typeface="Meiryo UI"/>
              </a:rPr>
              <a:t>雑費</a:t>
            </a:r>
            <a:r>
              <a:rPr lang="en-US" altLang="ja-JP" sz="1400" spc="-25" dirty="0">
                <a:latin typeface="Meiryo UI"/>
                <a:cs typeface="Meiryo UI"/>
              </a:rPr>
              <a:t>) </a:t>
            </a:r>
            <a:r>
              <a:rPr lang="ja-JP" altLang="en-US" sz="1400" spc="-25" dirty="0">
                <a:latin typeface="Meiryo UI"/>
                <a:cs typeface="Meiryo UI"/>
              </a:rPr>
              <a:t>コード</a:t>
            </a:r>
            <a:r>
              <a:rPr lang="en-US" altLang="ja-JP" sz="1400" spc="-25" dirty="0">
                <a:latin typeface="Meiryo UI"/>
                <a:cs typeface="Meiryo UI"/>
              </a:rPr>
              <a:t>]</a:t>
            </a:r>
            <a:br>
              <a:rPr lang="en-US" altLang="ja-JP" sz="1200" spc="-10" dirty="0">
                <a:latin typeface="Meiryo UI"/>
                <a:cs typeface="Meiryo UI"/>
              </a:rPr>
            </a:br>
            <a:r>
              <a:rPr lang="ja-JP" altLang="en-US" sz="1200" spc="-10" dirty="0">
                <a:latin typeface="Meiryo UI"/>
                <a:cs typeface="Meiryo UI"/>
              </a:rPr>
              <a:t>　　</a:t>
            </a:r>
            <a:r>
              <a:rPr lang="ja-JP" altLang="en-US" sz="1000" spc="-10" dirty="0">
                <a:latin typeface="Meiryo UI"/>
                <a:cs typeface="Meiryo UI"/>
              </a:rPr>
              <a:t>御社で使用する任意の請求書番号を入力。</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ea typeface="Meiryo UI" panose="020B0604030504040204" pitchFamily="50" charset="-128"/>
                <a:cs typeface="Meiryo UI"/>
              </a:rPr>
              <a:t>　　 注</a:t>
            </a:r>
            <a:r>
              <a:rPr lang="en-US" altLang="ja-JP" sz="1000" spc="-10" dirty="0">
                <a:latin typeface="Meiryo UI"/>
                <a:ea typeface="Meiryo UI" panose="020B0604030504040204" pitchFamily="50" charset="-128"/>
                <a:cs typeface="Meiryo UI"/>
              </a:rPr>
              <a:t>1</a:t>
            </a:r>
            <a:r>
              <a:rPr lang="ja-JP" altLang="en-US" sz="1000" spc="-10" dirty="0">
                <a:latin typeface="Meiryo UI"/>
                <a:ea typeface="Meiryo UI" panose="020B0604030504040204" pitchFamily="50" charset="-128"/>
                <a:cs typeface="Meiryo UI"/>
              </a:rPr>
              <a:t>）</a:t>
            </a:r>
            <a:r>
              <a:rPr lang="en-US" altLang="ja-JP" sz="1000" spc="-10" dirty="0">
                <a:latin typeface="Meiryo UI"/>
                <a:ea typeface="Meiryo UI" panose="020B0604030504040204" pitchFamily="50" charset="-128"/>
                <a:cs typeface="Meiryo UI"/>
              </a:rPr>
              <a:t>16</a:t>
            </a:r>
            <a:r>
              <a:rPr lang="ja-JP" altLang="en-US" sz="1000" spc="-10" dirty="0">
                <a:latin typeface="Meiryo UI"/>
                <a:ea typeface="Meiryo UI" panose="020B0604030504040204" pitchFamily="50" charset="-128"/>
                <a:cs typeface="Meiryo UI"/>
              </a:rPr>
              <a:t>文字以内の文字数制限があります</a:t>
            </a:r>
            <a:endParaRPr lang="en-US" altLang="ja-JP" sz="1000" spc="-10" dirty="0">
              <a:latin typeface="Meiryo UI"/>
              <a:ea typeface="Meiryo UI" panose="020B0604030504040204" pitchFamily="50" charset="-128"/>
              <a:cs typeface="Meiryo UI"/>
            </a:endParaRPr>
          </a:p>
          <a:p>
            <a:pPr marL="12700">
              <a:lnSpc>
                <a:spcPct val="100000"/>
              </a:lnSpc>
              <a:spcBef>
                <a:spcPts val="100"/>
              </a:spcBef>
            </a:pPr>
            <a:r>
              <a:rPr lang="ja-JP" altLang="en-US" sz="1000" spc="-10" dirty="0">
                <a:latin typeface="Meiryo UI"/>
                <a:ea typeface="Meiryo UI" panose="020B0604030504040204" pitchFamily="50" charset="-128"/>
                <a:cs typeface="Meiryo UI"/>
              </a:rPr>
              <a:t>　　 注</a:t>
            </a:r>
            <a:r>
              <a:rPr lang="en-US" altLang="ja-JP" sz="1000" spc="-10" dirty="0">
                <a:latin typeface="Meiryo UI"/>
                <a:ea typeface="Meiryo UI" panose="020B0604030504040204" pitchFamily="50" charset="-128"/>
                <a:cs typeface="Meiryo UI"/>
              </a:rPr>
              <a:t>2</a:t>
            </a:r>
            <a:r>
              <a:rPr lang="ja-JP" altLang="en-US" sz="1000" spc="-10" dirty="0">
                <a:latin typeface="Meiryo UI"/>
                <a:ea typeface="Meiryo UI" panose="020B0604030504040204" pitchFamily="50" charset="-128"/>
                <a:cs typeface="Meiryo UI"/>
              </a:rPr>
              <a:t>）以前使用した番号は使用できません。</a:t>
            </a:r>
            <a:endParaRPr lang="ja-JP" altLang="en-US" sz="1000" dirty="0">
              <a:latin typeface="Meiryo UI" panose="020B0604030504040204" pitchFamily="50" charset="-128"/>
              <a:ea typeface="Meiryo UI" panose="020B0604030504040204" pitchFamily="50" charset="-128"/>
              <a:cs typeface="Meiryo UI"/>
            </a:endParaRPr>
          </a:p>
        </p:txBody>
      </p:sp>
      <p:sp>
        <p:nvSpPr>
          <p:cNvPr id="12" name="object 6">
            <a:extLst>
              <a:ext uri="{FF2B5EF4-FFF2-40B4-BE49-F238E27FC236}">
                <a16:creationId xmlns:a16="http://schemas.microsoft.com/office/drawing/2014/main" id="{C36022B7-722A-8B8B-A91B-2ED86F79E41F}"/>
              </a:ext>
            </a:extLst>
          </p:cNvPr>
          <p:cNvSpPr txBox="1"/>
          <p:nvPr/>
        </p:nvSpPr>
        <p:spPr>
          <a:xfrm>
            <a:off x="5606418" y="1508759"/>
            <a:ext cx="6280782" cy="987450"/>
          </a:xfrm>
          <a:prstGeom prst="rect">
            <a:avLst/>
          </a:prstGeom>
        </p:spPr>
        <p:txBody>
          <a:bodyPr vert="horz" wrap="square" lIns="0" tIns="12700" rIns="0" bIns="0" rtlCol="0">
            <a:spAutoFit/>
          </a:bodyPr>
          <a:lstStyle/>
          <a:p>
            <a:pPr marL="12700">
              <a:lnSpc>
                <a:spcPct val="100000"/>
              </a:lnSpc>
              <a:spcBef>
                <a:spcPts val="100"/>
              </a:spcBef>
            </a:pPr>
            <a:r>
              <a:rPr lang="ja-JP" altLang="en-US" sz="1200" spc="-25" dirty="0">
                <a:latin typeface="Meiryo UI"/>
                <a:cs typeface="Meiryo UI"/>
              </a:rPr>
              <a:t>請求必要事項を入力するステップは２つです。</a:t>
            </a:r>
            <a:endParaRPr lang="en-US" altLang="ja-JP" sz="1200" spc="-25" dirty="0">
              <a:highlight>
                <a:srgbClr val="00FFFF"/>
              </a:highlight>
              <a:latin typeface="Meiryo UI"/>
              <a:cs typeface="Meiryo UI"/>
            </a:endParaRPr>
          </a:p>
          <a:p>
            <a:pPr marL="12700">
              <a:lnSpc>
                <a:spcPct val="100000"/>
              </a:lnSpc>
              <a:spcBef>
                <a:spcPts val="100"/>
              </a:spcBef>
            </a:pPr>
            <a:r>
              <a:rPr lang="ja-JP" altLang="en-US" sz="1200" spc="-25" dirty="0">
                <a:latin typeface="Meiryo UI"/>
                <a:cs typeface="Meiryo UI"/>
              </a:rPr>
              <a:t>　　①</a:t>
            </a:r>
            <a:r>
              <a:rPr lang="en-US" altLang="ja-JP" sz="1200" spc="-25" dirty="0">
                <a:latin typeface="Meiryo UI"/>
                <a:cs typeface="Meiryo UI"/>
              </a:rPr>
              <a:t>[</a:t>
            </a:r>
            <a:r>
              <a:rPr lang="ja-JP" altLang="en-US" sz="1200" spc="-25" dirty="0">
                <a:latin typeface="Meiryo UI"/>
                <a:cs typeface="Meiryo UI"/>
              </a:rPr>
              <a:t>詳細</a:t>
            </a:r>
            <a:r>
              <a:rPr lang="en-US" altLang="ja-JP" sz="1200" spc="-25" dirty="0">
                <a:latin typeface="Meiryo UI"/>
                <a:cs typeface="Meiryo UI"/>
              </a:rPr>
              <a:t>] </a:t>
            </a:r>
            <a:r>
              <a:rPr lang="ja-JP" altLang="en-US" sz="1200" spc="-25" dirty="0">
                <a:latin typeface="Meiryo UI"/>
                <a:cs typeface="Meiryo UI"/>
              </a:rPr>
              <a:t>・・・請求に関する詳細 </a:t>
            </a:r>
            <a:r>
              <a:rPr lang="en-US" altLang="ja-JP" sz="1200" spc="-25" dirty="0">
                <a:latin typeface="Meiryo UI"/>
                <a:cs typeface="Meiryo UI"/>
              </a:rPr>
              <a:t>(</a:t>
            </a:r>
            <a:r>
              <a:rPr lang="ja-JP" altLang="en-US" sz="1200" spc="-25" dirty="0">
                <a:latin typeface="Meiryo UI"/>
                <a:cs typeface="Meiryo UI"/>
              </a:rPr>
              <a:t>設定・金額・調整・一般情報・添付ファイル</a:t>
            </a:r>
            <a:r>
              <a:rPr lang="en-US" altLang="ja-JP" sz="1200" spc="-25" dirty="0">
                <a:latin typeface="Meiryo UI"/>
                <a:cs typeface="Meiryo UI"/>
              </a:rPr>
              <a:t>) </a:t>
            </a:r>
            <a:r>
              <a:rPr lang="ja-JP" altLang="en-US" sz="1200" spc="-25" dirty="0">
                <a:latin typeface="Meiryo UI"/>
                <a:cs typeface="Meiryo UI"/>
              </a:rPr>
              <a:t>を入力</a:t>
            </a:r>
            <a:endParaRPr lang="en-US" altLang="ja-JP" sz="1200" spc="-25" dirty="0">
              <a:latin typeface="Meiryo UI"/>
              <a:cs typeface="Meiryo UI"/>
            </a:endParaRPr>
          </a:p>
          <a:p>
            <a:pPr marL="12700">
              <a:lnSpc>
                <a:spcPct val="100000"/>
              </a:lnSpc>
              <a:spcBef>
                <a:spcPts val="100"/>
              </a:spcBef>
            </a:pPr>
            <a:r>
              <a:rPr lang="en-US" altLang="ja-JP" sz="1200" spc="-25" dirty="0">
                <a:latin typeface="Meiryo UI"/>
                <a:cs typeface="Meiryo UI"/>
              </a:rPr>
              <a:t>    </a:t>
            </a:r>
            <a:r>
              <a:rPr lang="ja-JP" altLang="en-US" sz="1200" spc="-25" dirty="0">
                <a:latin typeface="Meiryo UI"/>
                <a:cs typeface="Meiryo UI"/>
              </a:rPr>
              <a:t>②</a:t>
            </a:r>
            <a:r>
              <a:rPr lang="en-US" altLang="ja-JP" sz="1200" spc="-25" dirty="0">
                <a:latin typeface="Meiryo UI"/>
                <a:cs typeface="Meiryo UI"/>
              </a:rPr>
              <a:t>[</a:t>
            </a:r>
            <a:r>
              <a:rPr lang="ja-JP" altLang="en-US" sz="1200" spc="-25" dirty="0">
                <a:latin typeface="Meiryo UI"/>
                <a:cs typeface="Meiryo UI"/>
              </a:rPr>
              <a:t>レビュー</a:t>
            </a:r>
            <a:r>
              <a:rPr lang="en-US" altLang="ja-JP" sz="1200" spc="-25" dirty="0">
                <a:latin typeface="Meiryo UI"/>
                <a:cs typeface="Meiryo UI"/>
              </a:rPr>
              <a:t>]</a:t>
            </a:r>
            <a:r>
              <a:rPr lang="ja-JP" altLang="en-US" sz="1200" spc="-25" dirty="0">
                <a:latin typeface="Meiryo UI"/>
                <a:cs typeface="Meiryo UI"/>
              </a:rPr>
              <a:t>　・・・入力内容を確認し提出</a:t>
            </a:r>
            <a:endParaRPr lang="en-US" altLang="ja-JP" sz="1200" spc="-25" dirty="0">
              <a:latin typeface="Meiryo UI"/>
              <a:cs typeface="Meiryo UI"/>
            </a:endParaRPr>
          </a:p>
          <a:p>
            <a:pPr marL="12700">
              <a:lnSpc>
                <a:spcPct val="100000"/>
              </a:lnSpc>
              <a:spcBef>
                <a:spcPts val="100"/>
              </a:spcBef>
            </a:pPr>
            <a:endParaRPr lang="en-US" altLang="ja-JP" sz="1200" spc="-25" dirty="0">
              <a:latin typeface="Meiryo UI"/>
              <a:cs typeface="Meiryo UI"/>
            </a:endParaRPr>
          </a:p>
          <a:p>
            <a:pPr marL="12700">
              <a:lnSpc>
                <a:spcPct val="100000"/>
              </a:lnSpc>
              <a:spcBef>
                <a:spcPts val="100"/>
              </a:spcBef>
            </a:pPr>
            <a:r>
              <a:rPr lang="ja-JP" altLang="en-US" sz="1200" spc="-25" dirty="0">
                <a:latin typeface="Meiryo UI"/>
                <a:cs typeface="Meiryo UI"/>
              </a:rPr>
              <a:t>　</a:t>
            </a:r>
            <a:r>
              <a:rPr lang="en-US" altLang="ja-JP" sz="1200" spc="-25" dirty="0">
                <a:latin typeface="Meiryo UI"/>
                <a:cs typeface="Meiryo UI"/>
              </a:rPr>
              <a:t>[</a:t>
            </a:r>
            <a:r>
              <a:rPr lang="ja-JP" altLang="en-US" sz="1200" spc="-25" dirty="0">
                <a:latin typeface="Meiryo UI"/>
                <a:cs typeface="Meiryo UI"/>
              </a:rPr>
              <a:t>詳細</a:t>
            </a:r>
            <a:r>
              <a:rPr lang="en-US" altLang="ja-JP" sz="1200" spc="-25" dirty="0">
                <a:latin typeface="Meiryo UI"/>
                <a:cs typeface="Meiryo UI"/>
              </a:rPr>
              <a:t>]  </a:t>
            </a:r>
            <a:r>
              <a:rPr lang="ja-JP" altLang="en-US" sz="1200" spc="-25" dirty="0">
                <a:latin typeface="Meiryo UI"/>
                <a:cs typeface="Meiryo UI"/>
              </a:rPr>
              <a:t>画面で入力いただく各項目について説明を記載しています。</a:t>
            </a:r>
            <a:endParaRPr lang="en-US" altLang="ja-JP" sz="1200" spc="-25" dirty="0">
              <a:latin typeface="Meiryo UI"/>
              <a:cs typeface="Meiryo UI"/>
            </a:endParaRPr>
          </a:p>
        </p:txBody>
      </p:sp>
      <p:sp>
        <p:nvSpPr>
          <p:cNvPr id="13" name="object 13">
            <a:extLst>
              <a:ext uri="{FF2B5EF4-FFF2-40B4-BE49-F238E27FC236}">
                <a16:creationId xmlns:a16="http://schemas.microsoft.com/office/drawing/2014/main" id="{288A90AF-8FDE-BC7B-DCD2-F7A8FA672144}"/>
              </a:ext>
            </a:extLst>
          </p:cNvPr>
          <p:cNvSpPr txBox="1"/>
          <p:nvPr/>
        </p:nvSpPr>
        <p:spPr>
          <a:xfrm>
            <a:off x="5676901" y="3453819"/>
            <a:ext cx="6400799" cy="1382430"/>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②</a:t>
            </a:r>
            <a:r>
              <a:rPr lang="en-US" altLang="ja-JP" sz="1400" spc="-25" dirty="0">
                <a:latin typeface="Meiryo UI"/>
                <a:cs typeface="Meiryo UI"/>
              </a:rPr>
              <a:t> [</a:t>
            </a:r>
            <a:r>
              <a:rPr lang="ja-JP" altLang="en-US" sz="1400" spc="-25" dirty="0">
                <a:latin typeface="Meiryo UI"/>
                <a:cs typeface="Meiryo UI"/>
              </a:rPr>
              <a:t>金額</a:t>
            </a:r>
            <a:r>
              <a:rPr lang="en-US" altLang="ja-JP" sz="1400" spc="-25" dirty="0">
                <a:latin typeface="Meiryo UI"/>
                <a:cs typeface="Meiryo UI"/>
              </a:rPr>
              <a:t>]</a:t>
            </a:r>
            <a:r>
              <a:rPr lang="ja-JP" altLang="en-US" sz="1400" spc="-25" dirty="0">
                <a:latin typeface="Meiryo UI"/>
                <a:cs typeface="Meiryo UI"/>
              </a:rPr>
              <a:t>項目</a:t>
            </a:r>
            <a:r>
              <a:rPr lang="en-US" altLang="ja-JP" sz="1400" spc="-25" dirty="0">
                <a:latin typeface="Meiryo UI"/>
                <a:cs typeface="Meiryo UI"/>
              </a:rPr>
              <a:t> </a:t>
            </a:r>
            <a:r>
              <a:rPr lang="ja-JP" altLang="en-US" sz="1400" spc="-25" dirty="0">
                <a:latin typeface="Meiryo UI"/>
                <a:cs typeface="Meiryo UI"/>
              </a:rPr>
              <a:t>の </a:t>
            </a:r>
            <a:r>
              <a:rPr lang="en-US" altLang="ja-JP" sz="1400" spc="-25" dirty="0">
                <a:latin typeface="Meiryo UI"/>
                <a:cs typeface="Meiryo UI"/>
              </a:rPr>
              <a:t>[</a:t>
            </a:r>
            <a:r>
              <a:rPr lang="ja-JP" altLang="en-US" sz="1400" spc="-25" dirty="0">
                <a:latin typeface="Meiryo UI"/>
                <a:cs typeface="Meiryo UI"/>
              </a:rPr>
              <a:t>雑費の理由</a:t>
            </a:r>
            <a:r>
              <a:rPr lang="en-US" altLang="ja-JP" sz="1400" spc="-25" dirty="0">
                <a:latin typeface="Meiryo UI"/>
                <a:cs typeface="Meiryo UI"/>
              </a:rPr>
              <a:t>]</a:t>
            </a:r>
            <a:r>
              <a:rPr lang="ja-JP" altLang="en-US" sz="1400" spc="-25" dirty="0">
                <a:latin typeface="Meiryo UI"/>
                <a:cs typeface="Meiryo UI"/>
              </a:rPr>
              <a:t> と </a:t>
            </a:r>
            <a:r>
              <a:rPr lang="en-US" altLang="ja-JP" sz="1400" spc="-25" dirty="0">
                <a:latin typeface="Meiryo UI"/>
                <a:cs typeface="Meiryo UI"/>
              </a:rPr>
              <a:t>[</a:t>
            </a:r>
            <a:r>
              <a:rPr lang="ja-JP" altLang="en-US" sz="1400" spc="-25" dirty="0">
                <a:latin typeface="Meiryo UI"/>
                <a:cs typeface="Meiryo UI"/>
              </a:rPr>
              <a:t>金額</a:t>
            </a:r>
            <a:r>
              <a:rPr lang="en-US" altLang="ja-JP" sz="1400" spc="-25" dirty="0">
                <a:latin typeface="Meiryo UI"/>
                <a:cs typeface="Meiryo UI"/>
              </a:rPr>
              <a:t>(JPY)]</a:t>
            </a:r>
            <a:br>
              <a:rPr lang="en-US" altLang="ja-JP" sz="1400" spc="-10" dirty="0">
                <a:latin typeface="Meiryo UI"/>
                <a:cs typeface="Meiryo UI"/>
              </a:rPr>
            </a:br>
            <a:r>
              <a:rPr lang="en-US" altLang="ja-JP" sz="1000" spc="-10" dirty="0">
                <a:latin typeface="Meiryo UI"/>
                <a:cs typeface="Meiryo UI"/>
              </a:rPr>
              <a:t>  </a:t>
            </a:r>
            <a:r>
              <a:rPr lang="ja-JP" altLang="en-US" sz="1000" spc="-10" dirty="0">
                <a:latin typeface="Meiryo UI"/>
                <a:cs typeface="Meiryo UI"/>
              </a:rPr>
              <a:t>　 </a:t>
            </a:r>
            <a:r>
              <a:rPr lang="en-US" altLang="ja-JP" sz="1000" spc="-10" dirty="0">
                <a:latin typeface="Meiryo UI"/>
                <a:cs typeface="Meiryo UI"/>
              </a:rPr>
              <a:t>[Other Services] </a:t>
            </a:r>
            <a:r>
              <a:rPr lang="ja-JP" altLang="en-US" sz="1000" spc="-10" dirty="0">
                <a:latin typeface="Meiryo UI"/>
                <a:cs typeface="Meiryo UI"/>
              </a:rPr>
              <a:t>を選択し</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cs typeface="Meiryo UI"/>
              </a:rPr>
              <a:t>　   人件費、その他費用</a:t>
            </a:r>
            <a:r>
              <a:rPr lang="en-US" altLang="ja-JP" sz="1000" spc="-10" dirty="0">
                <a:latin typeface="Meiryo UI"/>
                <a:cs typeface="Meiryo UI"/>
              </a:rPr>
              <a:t>(</a:t>
            </a:r>
            <a:r>
              <a:rPr lang="ja-JP" altLang="en-US" sz="1000" spc="-10" dirty="0">
                <a:latin typeface="Meiryo UI"/>
                <a:cs typeface="Meiryo UI"/>
              </a:rPr>
              <a:t>交通費や電話代など</a:t>
            </a:r>
            <a:r>
              <a:rPr lang="en-US" altLang="ja-JP" sz="1000" spc="-10" dirty="0">
                <a:latin typeface="Meiryo UI"/>
                <a:cs typeface="Meiryo UI"/>
              </a:rPr>
              <a:t>) </a:t>
            </a:r>
            <a:r>
              <a:rPr lang="ja-JP" altLang="en-US" sz="1000" spc="-10" dirty="0">
                <a:latin typeface="Meiryo UI"/>
                <a:cs typeface="Meiryo UI"/>
              </a:rPr>
              <a:t>まとめて</a:t>
            </a:r>
            <a:r>
              <a:rPr lang="en-US" altLang="ja-JP" sz="1000" spc="-10" dirty="0">
                <a:latin typeface="Meiryo UI"/>
                <a:cs typeface="Meiryo UI"/>
              </a:rPr>
              <a:t>Other Service</a:t>
            </a:r>
            <a:r>
              <a:rPr lang="ja-JP" altLang="en-US" sz="1000" spc="-10" dirty="0">
                <a:latin typeface="Meiryo UI"/>
                <a:cs typeface="Meiryo UI"/>
              </a:rPr>
              <a:t>で、税抜金額で請求します。</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cs typeface="Meiryo UI"/>
              </a:rPr>
              <a:t>　 　</a:t>
            </a:r>
            <a:r>
              <a:rPr lang="en-US" altLang="ja-JP" sz="1000" spc="-10" dirty="0">
                <a:latin typeface="Meiryo UI"/>
                <a:cs typeface="Meiryo UI"/>
              </a:rPr>
              <a:t>Fieldglass</a:t>
            </a:r>
            <a:r>
              <a:rPr lang="ja-JP" altLang="en-US" sz="1000" spc="-10" dirty="0">
                <a:latin typeface="Meiryo UI"/>
                <a:cs typeface="Meiryo UI"/>
              </a:rPr>
              <a:t>での消費税の計算は、小数点以下は切り捨てとなります。</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cs typeface="Meiryo UI"/>
              </a:rPr>
              <a:t>　</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cs typeface="Meiryo UI"/>
              </a:rPr>
              <a:t>　 　</a:t>
            </a:r>
            <a:r>
              <a:rPr lang="en-US" altLang="ja-JP" sz="1000" spc="-10" dirty="0">
                <a:latin typeface="Meiryo UI"/>
                <a:cs typeface="Meiryo UI"/>
              </a:rPr>
              <a:t>※</a:t>
            </a:r>
            <a:r>
              <a:rPr lang="ja-JP" altLang="en-US" sz="1000" spc="-10" dirty="0">
                <a:latin typeface="Meiryo UI"/>
                <a:cs typeface="Meiryo UI"/>
              </a:rPr>
              <a:t>時期は未定ですが、今後は費用別入力を予定しています。</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cs typeface="Meiryo UI"/>
              </a:rPr>
              <a:t>　　　　</a:t>
            </a:r>
            <a:r>
              <a:rPr lang="en-US" altLang="ja-JP" sz="1000" spc="-10" dirty="0">
                <a:latin typeface="Meiryo UI"/>
                <a:cs typeface="Meiryo UI"/>
              </a:rPr>
              <a:t>[Contractor Liquidation] </a:t>
            </a:r>
            <a:r>
              <a:rPr lang="ja-JP" altLang="en-US" sz="1000" spc="-10" dirty="0">
                <a:latin typeface="Meiryo UI"/>
                <a:cs typeface="Meiryo UI"/>
              </a:rPr>
              <a:t>・・・人件費</a:t>
            </a:r>
            <a:endParaRPr lang="en-US" altLang="ja-JP" sz="1000" spc="-10" dirty="0">
              <a:latin typeface="Meiryo UI"/>
              <a:cs typeface="Meiryo UI"/>
            </a:endParaRPr>
          </a:p>
          <a:p>
            <a:pPr marL="12700">
              <a:lnSpc>
                <a:spcPct val="100000"/>
              </a:lnSpc>
              <a:spcBef>
                <a:spcPts val="100"/>
              </a:spcBef>
            </a:pPr>
            <a:r>
              <a:rPr lang="ja-JP" altLang="en-US" sz="1000" spc="-10" dirty="0">
                <a:latin typeface="Meiryo UI"/>
                <a:cs typeface="Meiryo UI"/>
              </a:rPr>
              <a:t>　　　　</a:t>
            </a:r>
            <a:r>
              <a:rPr lang="en-US" altLang="ja-JP" sz="1000" spc="-10" dirty="0">
                <a:latin typeface="Meiryo UI"/>
                <a:cs typeface="Meiryo UI"/>
              </a:rPr>
              <a:t>[Other Service] </a:t>
            </a:r>
            <a:r>
              <a:rPr lang="ja-JP" altLang="en-US" sz="1000" spc="-10" dirty="0">
                <a:latin typeface="Meiryo UI"/>
                <a:cs typeface="Meiryo UI"/>
              </a:rPr>
              <a:t>・・・人件費以外の費用</a:t>
            </a:r>
            <a:r>
              <a:rPr lang="en-US" altLang="ja-JP" sz="1000" spc="-10" dirty="0">
                <a:latin typeface="Meiryo UI"/>
                <a:cs typeface="Meiryo UI"/>
              </a:rPr>
              <a:t>(</a:t>
            </a:r>
            <a:r>
              <a:rPr lang="ja-JP" altLang="en-US" sz="1000" spc="-10" dirty="0">
                <a:latin typeface="Meiryo UI"/>
                <a:cs typeface="Meiryo UI"/>
              </a:rPr>
              <a:t>交通費、電話代など</a:t>
            </a:r>
            <a:r>
              <a:rPr lang="en-US" altLang="ja-JP" sz="1000" spc="-10" dirty="0">
                <a:latin typeface="Meiryo UI"/>
                <a:cs typeface="Meiryo UI"/>
              </a:rPr>
              <a:t>) </a:t>
            </a:r>
            <a:endParaRPr lang="ja-JP" altLang="en-US" sz="1000" dirty="0">
              <a:latin typeface="Meiryo UI" panose="020B0604030504040204" pitchFamily="50" charset="-128"/>
              <a:ea typeface="Meiryo UI" panose="020B0604030504040204" pitchFamily="50" charset="-128"/>
              <a:cs typeface="Meiryo UI"/>
            </a:endParaRPr>
          </a:p>
        </p:txBody>
      </p:sp>
      <p:sp>
        <p:nvSpPr>
          <p:cNvPr id="14" name="object 13">
            <a:extLst>
              <a:ext uri="{FF2B5EF4-FFF2-40B4-BE49-F238E27FC236}">
                <a16:creationId xmlns:a16="http://schemas.microsoft.com/office/drawing/2014/main" id="{F2A08B80-0015-23F4-B1D5-8A1B55FE8300}"/>
              </a:ext>
            </a:extLst>
          </p:cNvPr>
          <p:cNvSpPr txBox="1"/>
          <p:nvPr/>
        </p:nvSpPr>
        <p:spPr>
          <a:xfrm>
            <a:off x="5676901" y="4896974"/>
            <a:ext cx="4267200" cy="382156"/>
          </a:xfrm>
          <a:prstGeom prst="rect">
            <a:avLst/>
          </a:prstGeom>
        </p:spPr>
        <p:txBody>
          <a:bodyPr vert="horz" wrap="square" lIns="0" tIns="12700" rIns="0" bIns="0" rtlCol="0">
            <a:spAutoFit/>
          </a:bodyPr>
          <a:lstStyle/>
          <a:p>
            <a:pPr marL="12700">
              <a:lnSpc>
                <a:spcPct val="100000"/>
              </a:lnSpc>
              <a:spcBef>
                <a:spcPts val="100"/>
              </a:spcBef>
            </a:pPr>
            <a:r>
              <a:rPr lang="ja-JP" altLang="en-US" sz="1400" spc="-25" dirty="0">
                <a:latin typeface="Meiryo UI"/>
                <a:cs typeface="Meiryo UI"/>
              </a:rPr>
              <a:t>③</a:t>
            </a:r>
            <a:r>
              <a:rPr lang="en-US" altLang="ja-JP" sz="1400" spc="-25" dirty="0">
                <a:latin typeface="Meiryo UI"/>
                <a:cs typeface="Meiryo UI"/>
              </a:rPr>
              <a:t> [</a:t>
            </a:r>
            <a:r>
              <a:rPr lang="ja-JP" altLang="en-US" sz="1400" spc="-25" dirty="0">
                <a:latin typeface="Meiryo UI"/>
                <a:cs typeface="Meiryo UI"/>
              </a:rPr>
              <a:t>調整</a:t>
            </a:r>
            <a:r>
              <a:rPr lang="en-US" altLang="ja-JP" sz="1400" spc="-25" dirty="0">
                <a:latin typeface="Meiryo UI"/>
                <a:cs typeface="Meiryo UI"/>
              </a:rPr>
              <a:t>]</a:t>
            </a:r>
            <a:r>
              <a:rPr lang="ja-JP" altLang="en-US" sz="1400" spc="-25" dirty="0">
                <a:latin typeface="Meiryo UI"/>
                <a:cs typeface="Meiryo UI"/>
              </a:rPr>
              <a:t>項目 の</a:t>
            </a:r>
            <a:r>
              <a:rPr lang="en-US" altLang="ja-JP" sz="1400" spc="-25" dirty="0">
                <a:latin typeface="Meiryo UI"/>
                <a:cs typeface="Meiryo UI"/>
              </a:rPr>
              <a:t> [JP Standard Rate]</a:t>
            </a:r>
            <a:br>
              <a:rPr lang="en-US" altLang="ja-JP" sz="1200" spc="-10" dirty="0">
                <a:latin typeface="Meiryo UI"/>
                <a:cs typeface="Meiryo UI"/>
              </a:rPr>
            </a:br>
            <a:r>
              <a:rPr lang="en-US" altLang="ja-JP" sz="1000" spc="-10" dirty="0">
                <a:latin typeface="Meiryo UI"/>
                <a:cs typeface="Meiryo UI"/>
              </a:rPr>
              <a:t>  </a:t>
            </a:r>
            <a:r>
              <a:rPr lang="ja-JP" altLang="en-US" sz="1000" spc="-10" dirty="0">
                <a:latin typeface="Meiryo UI"/>
                <a:cs typeface="Meiryo UI"/>
              </a:rPr>
              <a:t> 　 </a:t>
            </a:r>
            <a:r>
              <a:rPr lang="en-US" altLang="ja-JP" sz="1000" spc="-10" dirty="0">
                <a:latin typeface="Meiryo UI"/>
                <a:cs typeface="Meiryo UI"/>
              </a:rPr>
              <a:t>[</a:t>
            </a:r>
            <a:r>
              <a:rPr lang="ja-JP" altLang="en-US" sz="1000" spc="-10" dirty="0">
                <a:latin typeface="Meiryo UI"/>
                <a:cs typeface="Meiryo UI"/>
              </a:rPr>
              <a:t>アイテムが見つかりません</a:t>
            </a:r>
            <a:r>
              <a:rPr lang="en-US" altLang="ja-JP" sz="1000" spc="-10" dirty="0">
                <a:latin typeface="Meiryo UI"/>
                <a:cs typeface="Meiryo UI"/>
              </a:rPr>
              <a:t>] </a:t>
            </a:r>
            <a:r>
              <a:rPr lang="ja-JP" altLang="en-US" sz="1000" spc="-10" dirty="0">
                <a:latin typeface="Meiryo UI"/>
                <a:cs typeface="Meiryo UI"/>
              </a:rPr>
              <a:t>と表示されますがそのままのブランクで</a:t>
            </a:r>
            <a:r>
              <a:rPr lang="en-US" altLang="ja-JP" sz="1000" spc="-10" dirty="0">
                <a:latin typeface="Meiryo UI"/>
                <a:cs typeface="Meiryo UI"/>
              </a:rPr>
              <a:t>OK</a:t>
            </a:r>
            <a:endParaRPr lang="ja-JP" altLang="en-US" sz="1000" dirty="0">
              <a:latin typeface="Meiryo UI" panose="020B0604030504040204" pitchFamily="50" charset="-128"/>
              <a:ea typeface="Meiryo UI" panose="020B0604030504040204" pitchFamily="50" charset="-128"/>
              <a:cs typeface="Meiryo UI"/>
            </a:endParaRPr>
          </a:p>
        </p:txBody>
      </p:sp>
      <p:pic>
        <p:nvPicPr>
          <p:cNvPr id="3" name="図 2">
            <a:extLst>
              <a:ext uri="{FF2B5EF4-FFF2-40B4-BE49-F238E27FC236}">
                <a16:creationId xmlns:a16="http://schemas.microsoft.com/office/drawing/2014/main" id="{B6802AE2-ADAA-F5AD-8A95-67C32628DA30}"/>
              </a:ext>
            </a:extLst>
          </p:cNvPr>
          <p:cNvPicPr>
            <a:picLocks noChangeAspect="1"/>
          </p:cNvPicPr>
          <p:nvPr/>
        </p:nvPicPr>
        <p:blipFill>
          <a:blip r:embed="rId2"/>
          <a:stretch>
            <a:fillRect/>
          </a:stretch>
        </p:blipFill>
        <p:spPr>
          <a:xfrm>
            <a:off x="457200" y="899160"/>
            <a:ext cx="4419599" cy="5882640"/>
          </a:xfrm>
          <a:prstGeom prst="rect">
            <a:avLst/>
          </a:prstGeom>
          <a:ln>
            <a:solidFill>
              <a:schemeClr val="bg1">
                <a:lumMod val="75000"/>
              </a:schemeClr>
            </a:solidFill>
          </a:ln>
        </p:spPr>
      </p:pic>
      <p:sp>
        <p:nvSpPr>
          <p:cNvPr id="5" name="object 2">
            <a:extLst>
              <a:ext uri="{FF2B5EF4-FFF2-40B4-BE49-F238E27FC236}">
                <a16:creationId xmlns:a16="http://schemas.microsoft.com/office/drawing/2014/main" id="{30AB2C38-3FC5-020E-5C59-E465865935D0}"/>
              </a:ext>
            </a:extLst>
          </p:cNvPr>
          <p:cNvSpPr txBox="1">
            <a:spLocks/>
          </p:cNvSpPr>
          <p:nvPr/>
        </p:nvSpPr>
        <p:spPr>
          <a:xfrm>
            <a:off x="1566768" y="2812930"/>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①</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sp>
        <p:nvSpPr>
          <p:cNvPr id="16" name="object 2">
            <a:extLst>
              <a:ext uri="{FF2B5EF4-FFF2-40B4-BE49-F238E27FC236}">
                <a16:creationId xmlns:a16="http://schemas.microsoft.com/office/drawing/2014/main" id="{C87E759F-8896-ACE2-5A6F-1424AD19662B}"/>
              </a:ext>
            </a:extLst>
          </p:cNvPr>
          <p:cNvSpPr txBox="1">
            <a:spLocks/>
          </p:cNvSpPr>
          <p:nvPr/>
        </p:nvSpPr>
        <p:spPr>
          <a:xfrm>
            <a:off x="1576294" y="4846091"/>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②</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2070AF50-8F07-2EC8-B59A-F3713FDF2ECB}"/>
              </a:ext>
            </a:extLst>
          </p:cNvPr>
          <p:cNvSpPr/>
          <p:nvPr/>
        </p:nvSpPr>
        <p:spPr>
          <a:xfrm>
            <a:off x="457201" y="1360708"/>
            <a:ext cx="1838322" cy="23019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94732A32-B69A-DFDD-A8A2-0F3C0EEB03D4}"/>
              </a:ext>
            </a:extLst>
          </p:cNvPr>
          <p:cNvCxnSpPr>
            <a:cxnSpLocks/>
            <a:stCxn id="21" idx="3"/>
          </p:cNvCxnSpPr>
          <p:nvPr/>
        </p:nvCxnSpPr>
        <p:spPr>
          <a:xfrm>
            <a:off x="2295523" y="1475804"/>
            <a:ext cx="3190878" cy="11509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25" name="object 2">
            <a:extLst>
              <a:ext uri="{FF2B5EF4-FFF2-40B4-BE49-F238E27FC236}">
                <a16:creationId xmlns:a16="http://schemas.microsoft.com/office/drawing/2014/main" id="{DC5FEA3D-B8D8-6CF2-FFB2-C895479C3357}"/>
              </a:ext>
            </a:extLst>
          </p:cNvPr>
          <p:cNvSpPr txBox="1">
            <a:spLocks/>
          </p:cNvSpPr>
          <p:nvPr/>
        </p:nvSpPr>
        <p:spPr>
          <a:xfrm>
            <a:off x="3048000" y="4268328"/>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solidFill>
                  <a:schemeClr val="bg1"/>
                </a:solidFill>
                <a:highlight>
                  <a:srgbClr val="FFFFFF"/>
                </a:highlight>
                <a:latin typeface="Meiryo UI" panose="020B0604030504040204" pitchFamily="50" charset="-128"/>
                <a:ea typeface="Meiryo UI" panose="020B0604030504040204" pitchFamily="50" charset="-128"/>
              </a:rPr>
              <a:t>②</a:t>
            </a:r>
            <a:endParaRPr lang="en-US" altLang="ja-JP" sz="1200" b="1" spc="-15" dirty="0">
              <a:solidFill>
                <a:schemeClr val="bg1"/>
              </a:solidFill>
              <a:highlight>
                <a:srgbClr val="FFFFFF"/>
              </a:highlight>
              <a:latin typeface="Meiryo UI" panose="020B0604030504040204" pitchFamily="50" charset="-128"/>
              <a:ea typeface="Meiryo UI" panose="020B0604030504040204" pitchFamily="50" charset="-128"/>
            </a:endParaRPr>
          </a:p>
        </p:txBody>
      </p:sp>
      <p:cxnSp>
        <p:nvCxnSpPr>
          <p:cNvPr id="26" name="コネクタ: カギ線 25">
            <a:extLst>
              <a:ext uri="{FF2B5EF4-FFF2-40B4-BE49-F238E27FC236}">
                <a16:creationId xmlns:a16="http://schemas.microsoft.com/office/drawing/2014/main" id="{CDC8EDBE-42BA-CAC6-B2F9-F0F108C05B7B}"/>
              </a:ext>
            </a:extLst>
          </p:cNvPr>
          <p:cNvCxnSpPr>
            <a:cxnSpLocks/>
          </p:cNvCxnSpPr>
          <p:nvPr/>
        </p:nvCxnSpPr>
        <p:spPr>
          <a:xfrm flipV="1">
            <a:off x="4219574" y="3578756"/>
            <a:ext cx="1209678" cy="804667"/>
          </a:xfrm>
          <a:prstGeom prst="bentConnector3">
            <a:avLst>
              <a:gd name="adj1" fmla="val 39764"/>
            </a:avLst>
          </a:prstGeom>
        </p:spPr>
        <p:style>
          <a:lnRef idx="1">
            <a:schemeClr val="accent2"/>
          </a:lnRef>
          <a:fillRef idx="0">
            <a:schemeClr val="accent2"/>
          </a:fillRef>
          <a:effectRef idx="0">
            <a:schemeClr val="accent2"/>
          </a:effectRef>
          <a:fontRef idx="minor">
            <a:schemeClr val="tx1"/>
          </a:fontRef>
        </p:style>
      </p:cxnSp>
      <p:cxnSp>
        <p:nvCxnSpPr>
          <p:cNvPr id="29" name="コネクタ: カギ線 28">
            <a:extLst>
              <a:ext uri="{FF2B5EF4-FFF2-40B4-BE49-F238E27FC236}">
                <a16:creationId xmlns:a16="http://schemas.microsoft.com/office/drawing/2014/main" id="{2EFA8801-E1EA-46EC-C503-6335CB78EFF6}"/>
              </a:ext>
            </a:extLst>
          </p:cNvPr>
          <p:cNvCxnSpPr>
            <a:cxnSpLocks/>
          </p:cNvCxnSpPr>
          <p:nvPr/>
        </p:nvCxnSpPr>
        <p:spPr>
          <a:xfrm flipV="1">
            <a:off x="1771652" y="3578756"/>
            <a:ext cx="3790949" cy="1382430"/>
          </a:xfrm>
          <a:prstGeom prst="bentConnector3">
            <a:avLst>
              <a:gd name="adj1" fmla="val 87186"/>
            </a:avLst>
          </a:prstGeom>
        </p:spPr>
        <p:style>
          <a:lnRef idx="1">
            <a:schemeClr val="accent2"/>
          </a:lnRef>
          <a:fillRef idx="0">
            <a:schemeClr val="accent2"/>
          </a:fillRef>
          <a:effectRef idx="0">
            <a:schemeClr val="accent2"/>
          </a:effectRef>
          <a:fontRef idx="minor">
            <a:schemeClr val="tx1"/>
          </a:fontRef>
        </p:style>
      </p:cxnSp>
      <p:sp>
        <p:nvSpPr>
          <p:cNvPr id="33" name="正方形/長方形 32">
            <a:extLst>
              <a:ext uri="{FF2B5EF4-FFF2-40B4-BE49-F238E27FC236}">
                <a16:creationId xmlns:a16="http://schemas.microsoft.com/office/drawing/2014/main" id="{E2858B1F-60C3-37FC-987D-CBB9FBD446AB}"/>
              </a:ext>
            </a:extLst>
          </p:cNvPr>
          <p:cNvSpPr/>
          <p:nvPr/>
        </p:nvSpPr>
        <p:spPr>
          <a:xfrm>
            <a:off x="1066800" y="5389018"/>
            <a:ext cx="914400" cy="31074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object 2">
            <a:extLst>
              <a:ext uri="{FF2B5EF4-FFF2-40B4-BE49-F238E27FC236}">
                <a16:creationId xmlns:a16="http://schemas.microsoft.com/office/drawing/2014/main" id="{1241FC75-E4B3-5DAE-3222-FBFEC31157B4}"/>
              </a:ext>
            </a:extLst>
          </p:cNvPr>
          <p:cNvSpPr txBox="1">
            <a:spLocks/>
          </p:cNvSpPr>
          <p:nvPr/>
        </p:nvSpPr>
        <p:spPr>
          <a:xfrm>
            <a:off x="1990406" y="5469568"/>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③</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cxnSp>
        <p:nvCxnSpPr>
          <p:cNvPr id="35" name="コネクタ: カギ線 34">
            <a:extLst>
              <a:ext uri="{FF2B5EF4-FFF2-40B4-BE49-F238E27FC236}">
                <a16:creationId xmlns:a16="http://schemas.microsoft.com/office/drawing/2014/main" id="{B5E4208C-769E-6C2B-3877-3D3A036358F1}"/>
              </a:ext>
            </a:extLst>
          </p:cNvPr>
          <p:cNvCxnSpPr>
            <a:cxnSpLocks/>
            <a:stCxn id="34" idx="3"/>
            <a:endCxn id="14" idx="1"/>
          </p:cNvCxnSpPr>
          <p:nvPr/>
        </p:nvCxnSpPr>
        <p:spPr>
          <a:xfrm flipV="1">
            <a:off x="2185764" y="5088052"/>
            <a:ext cx="3491137" cy="496612"/>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43" name="object 6"/>
          <p:cNvSpPr txBox="1">
            <a:spLocks/>
          </p:cNvSpPr>
          <p:nvPr/>
        </p:nvSpPr>
        <p:spPr>
          <a:xfrm>
            <a:off x="5690805" y="5406041"/>
            <a:ext cx="6372989" cy="561692"/>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1400" spc="-30" dirty="0">
                <a:solidFill>
                  <a:srgbClr val="000000"/>
                </a:solidFill>
                <a:latin typeface="Meiryo UI" panose="020B0604030504040204" pitchFamily="50" charset="-128"/>
                <a:ea typeface="Meiryo UI" panose="020B0604030504040204" pitchFamily="50" charset="-128"/>
              </a:rPr>
              <a:t>④ </a:t>
            </a:r>
            <a:r>
              <a:rPr lang="en-US" altLang="ja-JP" sz="1400" spc="-30" dirty="0">
                <a:solidFill>
                  <a:srgbClr val="000000"/>
                </a:solidFill>
                <a:latin typeface="Meiryo UI" panose="020B0604030504040204" pitchFamily="50" charset="-128"/>
                <a:ea typeface="Meiryo UI" panose="020B0604030504040204" pitchFamily="50" charset="-128"/>
              </a:rPr>
              <a:t>[</a:t>
            </a:r>
            <a:r>
              <a:rPr lang="ja-JP" altLang="en-US" sz="1400" spc="-30" dirty="0">
                <a:solidFill>
                  <a:srgbClr val="000000"/>
                </a:solidFill>
                <a:latin typeface="Meiryo UI" panose="020B0604030504040204" pitchFamily="50" charset="-128"/>
                <a:ea typeface="Meiryo UI" panose="020B0604030504040204" pitchFamily="50" charset="-128"/>
              </a:rPr>
              <a:t>合計の計算</a:t>
            </a:r>
            <a:r>
              <a:rPr lang="en-US" altLang="ja-JP" sz="1400" spc="-30" dirty="0">
                <a:solidFill>
                  <a:srgbClr val="000000"/>
                </a:solidFill>
                <a:latin typeface="Meiryo UI" panose="020B0604030504040204" pitchFamily="50" charset="-128"/>
                <a:ea typeface="Meiryo UI" panose="020B0604030504040204" pitchFamily="50" charset="-128"/>
              </a:rPr>
              <a:t>] </a:t>
            </a:r>
          </a:p>
          <a:p>
            <a:pPr marL="12700">
              <a:spcBef>
                <a:spcPts val="100"/>
              </a:spcBef>
            </a:pPr>
            <a:r>
              <a:rPr lang="ja-JP" altLang="en-US" sz="1000" spc="-30" dirty="0">
                <a:solidFill>
                  <a:srgbClr val="000000"/>
                </a:solidFill>
                <a:latin typeface="Meiryo UI" panose="020B0604030504040204" pitchFamily="50" charset="-128"/>
                <a:ea typeface="Meiryo UI" panose="020B0604030504040204" pitchFamily="50" charset="-128"/>
              </a:rPr>
              <a:t>　　  ボタンを押すと画面が更新されて</a:t>
            </a:r>
            <a:r>
              <a:rPr lang="ja-JP" altLang="en-US" sz="1000" spc="-35" dirty="0">
                <a:solidFill>
                  <a:srgbClr val="000000"/>
                </a:solidFill>
                <a:latin typeface="Meiryo UI" panose="020B0604030504040204" pitchFamily="50" charset="-128"/>
                <a:ea typeface="Meiryo UI" panose="020B0604030504040204" pitchFamily="50" charset="-128"/>
              </a:rPr>
              <a:t>、右下に </a:t>
            </a:r>
            <a:r>
              <a:rPr lang="ja-JP" altLang="en-US" sz="1000" spc="-35" dirty="0">
                <a:solidFill>
                  <a:schemeClr val="accent2"/>
                </a:solidFill>
                <a:latin typeface="Meiryo UI" panose="020B0604030504040204" pitchFamily="50" charset="-128"/>
                <a:ea typeface="Meiryo UI" panose="020B0604030504040204" pitchFamily="50" charset="-128"/>
              </a:rPr>
              <a:t>税抜き金額</a:t>
            </a:r>
            <a:r>
              <a:rPr lang="ja-JP" altLang="en-US" sz="1000" spc="-35" dirty="0">
                <a:solidFill>
                  <a:srgbClr val="000000"/>
                </a:solidFill>
                <a:latin typeface="Meiryo UI" panose="020B0604030504040204" pitchFamily="50" charset="-128"/>
                <a:ea typeface="Meiryo UI" panose="020B0604030504040204" pitchFamily="50" charset="-128"/>
              </a:rPr>
              <a:t>、</a:t>
            </a:r>
            <a:r>
              <a:rPr lang="ja-JP" altLang="en-US" sz="1000" spc="-35" dirty="0">
                <a:solidFill>
                  <a:srgbClr val="0070C0"/>
                </a:solidFill>
                <a:latin typeface="Meiryo UI" panose="020B0604030504040204" pitchFamily="50" charset="-128"/>
                <a:ea typeface="Meiryo UI" panose="020B0604030504040204" pitchFamily="50" charset="-128"/>
              </a:rPr>
              <a:t>消費税額</a:t>
            </a:r>
            <a:r>
              <a:rPr lang="ja-JP" altLang="en-US" sz="1000" spc="-35" dirty="0">
                <a:solidFill>
                  <a:srgbClr val="000000"/>
                </a:solidFill>
                <a:latin typeface="Meiryo UI" panose="020B0604030504040204" pitchFamily="50" charset="-128"/>
                <a:ea typeface="Meiryo UI" panose="020B0604030504040204" pitchFamily="50" charset="-128"/>
              </a:rPr>
              <a:t>、</a:t>
            </a:r>
            <a:r>
              <a:rPr lang="ja-JP" altLang="en-US" sz="1000" spc="-35" dirty="0">
                <a:solidFill>
                  <a:srgbClr val="00B050"/>
                </a:solidFill>
                <a:latin typeface="Meiryo UI" panose="020B0604030504040204" pitchFamily="50" charset="-128"/>
                <a:ea typeface="Meiryo UI" panose="020B0604030504040204" pitchFamily="50" charset="-128"/>
              </a:rPr>
              <a:t>税込み金額</a:t>
            </a:r>
            <a:r>
              <a:rPr lang="ja-JP" altLang="en-US" sz="1000" spc="-35" dirty="0">
                <a:solidFill>
                  <a:srgbClr val="000000"/>
                </a:solidFill>
                <a:latin typeface="Meiryo UI" panose="020B0604030504040204" pitchFamily="50" charset="-128"/>
                <a:ea typeface="Meiryo UI" panose="020B0604030504040204" pitchFamily="50" charset="-128"/>
              </a:rPr>
              <a:t> が表示される。</a:t>
            </a:r>
            <a:endParaRPr lang="en-US" altLang="ja-JP" sz="1000" spc="-35" dirty="0">
              <a:solidFill>
                <a:srgbClr val="000000"/>
              </a:solidFill>
              <a:latin typeface="Meiryo UI" panose="020B0604030504040204" pitchFamily="50" charset="-128"/>
              <a:ea typeface="Meiryo UI" panose="020B0604030504040204" pitchFamily="50" charset="-128"/>
            </a:endParaRPr>
          </a:p>
          <a:p>
            <a:pPr marL="12700">
              <a:spcBef>
                <a:spcPts val="100"/>
              </a:spcBef>
            </a:pPr>
            <a:r>
              <a:rPr lang="ja-JP" altLang="en-US" sz="1000" spc="-35" dirty="0">
                <a:solidFill>
                  <a:srgbClr val="000000"/>
                </a:solidFill>
                <a:latin typeface="Meiryo UI" panose="020B0604030504040204" pitchFamily="50" charset="-128"/>
                <a:ea typeface="Meiryo UI" panose="020B0604030504040204" pitchFamily="50" charset="-128"/>
              </a:rPr>
              <a:t>　　  </a:t>
            </a:r>
            <a:r>
              <a:rPr lang="en-US" altLang="ja-JP" sz="1000" spc="-35" dirty="0">
                <a:solidFill>
                  <a:srgbClr val="000000"/>
                </a:solidFill>
                <a:latin typeface="Meiryo UI" panose="020B0604030504040204" pitchFamily="50" charset="-128"/>
                <a:ea typeface="Meiryo UI" panose="020B0604030504040204" pitchFamily="50" charset="-128"/>
              </a:rPr>
              <a:t>※</a:t>
            </a:r>
            <a:r>
              <a:rPr lang="ja-JP" altLang="en-US" sz="1000" spc="-35" dirty="0">
                <a:solidFill>
                  <a:srgbClr val="000000"/>
                </a:solidFill>
                <a:latin typeface="Meiryo UI" panose="020B0604030504040204" pitchFamily="50" charset="-128"/>
                <a:ea typeface="Meiryo UI" panose="020B0604030504040204" pitchFamily="50" charset="-128"/>
              </a:rPr>
              <a:t>正しい消費税額が表示されしない場合は、請求を提出する前に必ずキンドリル購買までご連絡ください。</a:t>
            </a:r>
            <a:endParaRPr lang="ja-JP" altLang="en-US" sz="1000" dirty="0">
              <a:latin typeface="Meiryo UI" panose="020B0604030504040204" pitchFamily="50" charset="-128"/>
              <a:ea typeface="Meiryo UI" panose="020B0604030504040204" pitchFamily="50" charset="-128"/>
            </a:endParaRPr>
          </a:p>
        </p:txBody>
      </p:sp>
      <p:sp>
        <p:nvSpPr>
          <p:cNvPr id="44" name="object 2">
            <a:extLst>
              <a:ext uri="{FF2B5EF4-FFF2-40B4-BE49-F238E27FC236}">
                <a16:creationId xmlns:a16="http://schemas.microsoft.com/office/drawing/2014/main" id="{636792D8-07F6-3FE3-900B-148F89147441}"/>
              </a:ext>
            </a:extLst>
          </p:cNvPr>
          <p:cNvSpPr txBox="1">
            <a:spLocks/>
          </p:cNvSpPr>
          <p:nvPr/>
        </p:nvSpPr>
        <p:spPr>
          <a:xfrm>
            <a:off x="1181004" y="5721176"/>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④</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cxnSp>
        <p:nvCxnSpPr>
          <p:cNvPr id="47" name="コネクタ: カギ線 46">
            <a:extLst>
              <a:ext uri="{FF2B5EF4-FFF2-40B4-BE49-F238E27FC236}">
                <a16:creationId xmlns:a16="http://schemas.microsoft.com/office/drawing/2014/main" id="{F5B0C72D-DF49-C9C9-8BB5-FBB1BFF3B7E8}"/>
              </a:ext>
            </a:extLst>
          </p:cNvPr>
          <p:cNvCxnSpPr>
            <a:cxnSpLocks/>
          </p:cNvCxnSpPr>
          <p:nvPr/>
        </p:nvCxnSpPr>
        <p:spPr>
          <a:xfrm>
            <a:off x="1066800" y="5972784"/>
            <a:ext cx="1676400" cy="565175"/>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49" name="正方形/長方形 48">
            <a:extLst>
              <a:ext uri="{FF2B5EF4-FFF2-40B4-BE49-F238E27FC236}">
                <a16:creationId xmlns:a16="http://schemas.microsoft.com/office/drawing/2014/main" id="{9CC8722C-7EF7-A447-FF8B-CDE0ECF7CE24}"/>
              </a:ext>
            </a:extLst>
          </p:cNvPr>
          <p:cNvSpPr/>
          <p:nvPr/>
        </p:nvSpPr>
        <p:spPr>
          <a:xfrm>
            <a:off x="3201522" y="6272798"/>
            <a:ext cx="699662" cy="509002"/>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br>
              <a:rPr kumimoji="1" lang="en-US" altLang="ja-JP" sz="800" b="1" dirty="0">
                <a:solidFill>
                  <a:schemeClr val="accent2"/>
                </a:solidFill>
              </a:rPr>
            </a:br>
            <a:r>
              <a:rPr kumimoji="1" lang="ja-JP" altLang="en-US" sz="800" b="1" dirty="0">
                <a:solidFill>
                  <a:schemeClr val="accent2"/>
                </a:solidFill>
              </a:rPr>
              <a:t>税抜き金額</a:t>
            </a:r>
            <a:br>
              <a:rPr kumimoji="1" lang="en-US" altLang="ja-JP" sz="800" b="1" dirty="0">
                <a:solidFill>
                  <a:srgbClr val="00B050"/>
                </a:solidFill>
              </a:rPr>
            </a:br>
            <a:r>
              <a:rPr kumimoji="1" lang="ja-JP" altLang="en-US" sz="800" b="1" dirty="0">
                <a:solidFill>
                  <a:srgbClr val="00B050"/>
                </a:solidFill>
              </a:rPr>
              <a:t>消費税額</a:t>
            </a:r>
            <a:endParaRPr kumimoji="1" lang="en-US" altLang="ja-JP" sz="800" b="1" dirty="0">
              <a:solidFill>
                <a:srgbClr val="0070C0"/>
              </a:solidFill>
            </a:endParaRPr>
          </a:p>
          <a:p>
            <a:pPr algn="l"/>
            <a:r>
              <a:rPr kumimoji="1" lang="ja-JP" altLang="en-US" sz="800" b="1" dirty="0">
                <a:solidFill>
                  <a:srgbClr val="0070C0"/>
                </a:solidFill>
              </a:rPr>
              <a:t>税込み金額</a:t>
            </a:r>
            <a:br>
              <a:rPr kumimoji="1" lang="en-US" altLang="ja-JP" sz="800" b="1" dirty="0">
                <a:solidFill>
                  <a:srgbClr val="0070C0"/>
                </a:solidFill>
              </a:rPr>
            </a:br>
            <a:endParaRPr kumimoji="1" lang="ja-JP" altLang="en-US" sz="800" b="1" dirty="0">
              <a:solidFill>
                <a:srgbClr val="0070C0"/>
              </a:solidFill>
            </a:endParaRPr>
          </a:p>
        </p:txBody>
      </p:sp>
      <p:sp>
        <p:nvSpPr>
          <p:cNvPr id="50" name="正方形/長方形 49">
            <a:extLst>
              <a:ext uri="{FF2B5EF4-FFF2-40B4-BE49-F238E27FC236}">
                <a16:creationId xmlns:a16="http://schemas.microsoft.com/office/drawing/2014/main" id="{5D657392-38FE-2D21-5956-23AA2F8FBAAD}"/>
              </a:ext>
            </a:extLst>
          </p:cNvPr>
          <p:cNvSpPr/>
          <p:nvPr/>
        </p:nvSpPr>
        <p:spPr>
          <a:xfrm>
            <a:off x="2786158" y="6272798"/>
            <a:ext cx="1115026" cy="50900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コネクタ: カギ線 50">
            <a:extLst>
              <a:ext uri="{FF2B5EF4-FFF2-40B4-BE49-F238E27FC236}">
                <a16:creationId xmlns:a16="http://schemas.microsoft.com/office/drawing/2014/main" id="{D84CE92C-56A6-C8E1-C2E7-EA9AB9DE0088}"/>
              </a:ext>
            </a:extLst>
          </p:cNvPr>
          <p:cNvCxnSpPr>
            <a:cxnSpLocks/>
            <a:stCxn id="44" idx="3"/>
          </p:cNvCxnSpPr>
          <p:nvPr/>
        </p:nvCxnSpPr>
        <p:spPr>
          <a:xfrm flipV="1">
            <a:off x="1376362" y="5559325"/>
            <a:ext cx="4290248" cy="276947"/>
          </a:xfrm>
          <a:prstGeom prst="bentConnector3">
            <a:avLst>
              <a:gd name="adj1" fmla="val 92627"/>
            </a:avLst>
          </a:prstGeom>
        </p:spPr>
        <p:style>
          <a:lnRef idx="1">
            <a:schemeClr val="accent2"/>
          </a:lnRef>
          <a:fillRef idx="0">
            <a:schemeClr val="accent2"/>
          </a:fillRef>
          <a:effectRef idx="0">
            <a:schemeClr val="accent2"/>
          </a:effectRef>
          <a:fontRef idx="minor">
            <a:schemeClr val="tx1"/>
          </a:fontRef>
        </p:style>
      </p:cxnSp>
      <p:cxnSp>
        <p:nvCxnSpPr>
          <p:cNvPr id="59" name="直線コネクタ 58">
            <a:extLst>
              <a:ext uri="{FF2B5EF4-FFF2-40B4-BE49-F238E27FC236}">
                <a16:creationId xmlns:a16="http://schemas.microsoft.com/office/drawing/2014/main" id="{FD3239B5-88C4-9557-BD1B-DB371E0D1271}"/>
              </a:ext>
            </a:extLst>
          </p:cNvPr>
          <p:cNvCxnSpPr>
            <a:cxnSpLocks/>
          </p:cNvCxnSpPr>
          <p:nvPr/>
        </p:nvCxnSpPr>
        <p:spPr>
          <a:xfrm>
            <a:off x="1771652" y="2928025"/>
            <a:ext cx="3790949" cy="0"/>
          </a:xfrm>
          <a:prstGeom prst="line">
            <a:avLst/>
          </a:prstGeom>
        </p:spPr>
        <p:style>
          <a:lnRef idx="1">
            <a:schemeClr val="accent2"/>
          </a:lnRef>
          <a:fillRef idx="0">
            <a:schemeClr val="accent2"/>
          </a:fillRef>
          <a:effectRef idx="0">
            <a:schemeClr val="accent2"/>
          </a:effectRef>
          <a:fontRef idx="minor">
            <a:schemeClr val="tx1"/>
          </a:fontRef>
        </p:style>
      </p:cxnSp>
      <p:sp>
        <p:nvSpPr>
          <p:cNvPr id="60" name="object 14">
            <a:extLst>
              <a:ext uri="{FF2B5EF4-FFF2-40B4-BE49-F238E27FC236}">
                <a16:creationId xmlns:a16="http://schemas.microsoft.com/office/drawing/2014/main" id="{5DE3B6C9-1DAD-C070-371B-BB226E88362E}"/>
              </a:ext>
            </a:extLst>
          </p:cNvPr>
          <p:cNvSpPr txBox="1"/>
          <p:nvPr/>
        </p:nvSpPr>
        <p:spPr>
          <a:xfrm>
            <a:off x="5791200" y="6156959"/>
            <a:ext cx="1763246" cy="197490"/>
          </a:xfrm>
          <a:prstGeom prst="rect">
            <a:avLst/>
          </a:prstGeom>
        </p:spPr>
        <p:txBody>
          <a:bodyPr vert="horz" wrap="square" lIns="0" tIns="12700" rIns="0" bIns="0" rtlCol="0">
            <a:spAutoFit/>
          </a:bodyPr>
          <a:lstStyle/>
          <a:p>
            <a:pPr marL="12700">
              <a:lnSpc>
                <a:spcPct val="100000"/>
              </a:lnSpc>
              <a:spcBef>
                <a:spcPts val="1500"/>
              </a:spcBef>
            </a:pPr>
            <a:r>
              <a:rPr lang="ja-JP" altLang="en-US" sz="1200" spc="-35" dirty="0">
                <a:solidFill>
                  <a:srgbClr val="242424"/>
                </a:solidFill>
                <a:latin typeface="Meiryo UI" panose="020B0604030504040204" pitchFamily="50" charset="-128"/>
                <a:ea typeface="Meiryo UI" panose="020B0604030504040204" pitchFamily="50" charset="-128"/>
              </a:rPr>
              <a:t>次のページへ続きます</a:t>
            </a:r>
            <a:endParaRPr lang="en-US" altLang="ja-JP" sz="1200" b="0" i="0" dirty="0">
              <a:solidFill>
                <a:srgbClr val="242424"/>
              </a:solidFill>
              <a:effectLst/>
              <a:latin typeface="Meiryo UI" panose="020B0604030504040204" pitchFamily="50" charset="-128"/>
              <a:ea typeface="Meiryo UI" panose="020B0604030504040204" pitchFamily="50" charset="-128"/>
            </a:endParaRPr>
          </a:p>
        </p:txBody>
      </p:sp>
      <p:pic>
        <p:nvPicPr>
          <p:cNvPr id="2" name="Picture 2" descr="Organizational Logo">
            <a:extLst>
              <a:ext uri="{FF2B5EF4-FFF2-40B4-BE49-F238E27FC236}">
                <a16:creationId xmlns:a16="http://schemas.microsoft.com/office/drawing/2014/main" id="{73725176-CDFE-9701-ABFC-93F4551EA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177"/>
            <a:ext cx="1028604" cy="423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7">
            <a:extLst>
              <a:ext uri="{FF2B5EF4-FFF2-40B4-BE49-F238E27FC236}">
                <a16:creationId xmlns:a16="http://schemas.microsoft.com/office/drawing/2014/main" id="{6BC27CF6-9037-F063-52DE-C538C330B258}"/>
              </a:ext>
            </a:extLst>
          </p:cNvPr>
          <p:cNvSpPr txBox="1"/>
          <p:nvPr/>
        </p:nvSpPr>
        <p:spPr>
          <a:xfrm>
            <a:off x="5614793" y="1356363"/>
            <a:ext cx="5025771" cy="561692"/>
          </a:xfrm>
          <a:prstGeom prst="rect">
            <a:avLst/>
          </a:prstGeom>
        </p:spPr>
        <p:txBody>
          <a:bodyPr vert="horz" wrap="square" lIns="0" tIns="12700" rIns="0" bIns="0" rtlCol="0">
            <a:spAutoFit/>
          </a:bodyPr>
          <a:lstStyle/>
          <a:p>
            <a:pPr marL="12700">
              <a:lnSpc>
                <a:spcPct val="100000"/>
              </a:lnSpc>
              <a:spcBef>
                <a:spcPts val="100"/>
              </a:spcBef>
            </a:pPr>
            <a:r>
              <a:rPr lang="ja-JP" altLang="en-US" sz="1400" dirty="0">
                <a:solidFill>
                  <a:schemeClr val="tx1"/>
                </a:solidFill>
                <a:latin typeface="Meiryo UI"/>
                <a:cs typeface="Meiryo UI"/>
              </a:rPr>
              <a:t>⑥ </a:t>
            </a:r>
            <a:r>
              <a:rPr lang="en-US" altLang="ja-JP" sz="1400" dirty="0">
                <a:solidFill>
                  <a:schemeClr val="tx1"/>
                </a:solidFill>
                <a:latin typeface="Meiryo UI"/>
                <a:cs typeface="Meiryo UI"/>
              </a:rPr>
              <a:t>[</a:t>
            </a:r>
            <a:r>
              <a:rPr sz="1400" dirty="0">
                <a:solidFill>
                  <a:schemeClr val="tx1"/>
                </a:solidFill>
                <a:latin typeface="Meiryo UI"/>
                <a:cs typeface="Meiryo UI"/>
              </a:rPr>
              <a:t>Deliver</a:t>
            </a:r>
            <a:r>
              <a:rPr sz="1400" spc="-25" dirty="0">
                <a:solidFill>
                  <a:schemeClr val="tx1"/>
                </a:solidFill>
                <a:latin typeface="Meiryo UI"/>
                <a:cs typeface="Meiryo UI"/>
              </a:rPr>
              <a:t> </a:t>
            </a:r>
            <a:r>
              <a:rPr sz="1400" spc="-20" dirty="0">
                <a:solidFill>
                  <a:schemeClr val="tx1"/>
                </a:solidFill>
                <a:latin typeface="Meiryo UI"/>
                <a:cs typeface="Meiryo UI"/>
              </a:rPr>
              <a:t>Date</a:t>
            </a:r>
            <a:r>
              <a:rPr lang="en-US" sz="1400" spc="-20" dirty="0">
                <a:solidFill>
                  <a:schemeClr val="tx1"/>
                </a:solidFill>
                <a:latin typeface="Meiryo UI"/>
                <a:cs typeface="Meiryo UI"/>
              </a:rPr>
              <a:t>(</a:t>
            </a:r>
            <a:r>
              <a:rPr lang="ja-JP" altLang="en-US" sz="1400" spc="-20" dirty="0">
                <a:solidFill>
                  <a:schemeClr val="tx1"/>
                </a:solidFill>
                <a:latin typeface="Meiryo UI"/>
                <a:cs typeface="Meiryo UI"/>
              </a:rPr>
              <a:t>任意</a:t>
            </a:r>
            <a:r>
              <a:rPr lang="en-US" altLang="ja-JP" sz="1400" spc="-20" dirty="0">
                <a:solidFill>
                  <a:schemeClr val="tx1"/>
                </a:solidFill>
                <a:latin typeface="Meiryo UI"/>
                <a:cs typeface="Meiryo UI"/>
              </a:rPr>
              <a:t>)</a:t>
            </a:r>
            <a:r>
              <a:rPr lang="ja-JP" altLang="en-US" sz="1400" spc="-20" dirty="0">
                <a:solidFill>
                  <a:schemeClr val="tx1"/>
                </a:solidFill>
                <a:latin typeface="Meiryo UI"/>
                <a:cs typeface="Meiryo UI"/>
              </a:rPr>
              <a:t>］</a:t>
            </a:r>
            <a:endParaRPr lang="en-US" altLang="ja-JP" sz="1400" spc="-20"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a:t>
            </a:r>
            <a:r>
              <a:rPr sz="1000" spc="-25" dirty="0" err="1">
                <a:solidFill>
                  <a:schemeClr val="tx1"/>
                </a:solidFill>
                <a:latin typeface="Meiryo UI"/>
                <a:cs typeface="Meiryo UI"/>
              </a:rPr>
              <a:t>請求対象月の終了日</a:t>
            </a:r>
            <a:r>
              <a:rPr lang="ja-JP" altLang="en-US" sz="1000" spc="-25" dirty="0">
                <a:solidFill>
                  <a:schemeClr val="tx1"/>
                </a:solidFill>
                <a:latin typeface="Meiryo UI"/>
                <a:cs typeface="Meiryo UI"/>
              </a:rPr>
              <a:t>を入力。</a:t>
            </a:r>
            <a:endParaRPr lang="en-US" altLang="ja-JP" sz="1000" spc="-25"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a:t>
            </a:r>
            <a:r>
              <a:rPr sz="1000" spc="-25" dirty="0">
                <a:solidFill>
                  <a:schemeClr val="tx1"/>
                </a:solidFill>
                <a:latin typeface="Meiryo UI"/>
                <a:cs typeface="Meiryo UI"/>
              </a:rPr>
              <a:t>例</a:t>
            </a:r>
            <a:r>
              <a:rPr lang="ja-JP" altLang="en-US" sz="1000" spc="-25" dirty="0">
                <a:solidFill>
                  <a:schemeClr val="tx1"/>
                </a:solidFill>
                <a:latin typeface="Meiryo UI"/>
                <a:cs typeface="Meiryo UI"/>
              </a:rPr>
              <a:t>）請求期間：</a:t>
            </a:r>
            <a:r>
              <a:rPr sz="1000" spc="-10" dirty="0">
                <a:solidFill>
                  <a:schemeClr val="tx1"/>
                </a:solidFill>
                <a:latin typeface="Meiryo UI"/>
                <a:cs typeface="Meiryo UI"/>
              </a:rPr>
              <a:t>8</a:t>
            </a:r>
            <a:r>
              <a:rPr sz="1000" dirty="0">
                <a:solidFill>
                  <a:schemeClr val="tx1"/>
                </a:solidFill>
                <a:latin typeface="Meiryo UI"/>
                <a:cs typeface="Meiryo UI"/>
              </a:rPr>
              <a:t>月</a:t>
            </a:r>
            <a:r>
              <a:rPr sz="1000" spc="-10" dirty="0">
                <a:solidFill>
                  <a:schemeClr val="tx1"/>
                </a:solidFill>
                <a:latin typeface="Meiryo UI"/>
                <a:cs typeface="Meiryo UI"/>
              </a:rPr>
              <a:t>1</a:t>
            </a:r>
            <a:r>
              <a:rPr sz="1000" dirty="0">
                <a:solidFill>
                  <a:schemeClr val="tx1"/>
                </a:solidFill>
                <a:latin typeface="Meiryo UI"/>
                <a:cs typeface="Meiryo UI"/>
              </a:rPr>
              <a:t>日</a:t>
            </a:r>
            <a:r>
              <a:rPr sz="1000" spc="-10" dirty="0">
                <a:solidFill>
                  <a:schemeClr val="tx1"/>
                </a:solidFill>
                <a:latin typeface="Meiryo UI"/>
                <a:cs typeface="Meiryo UI"/>
              </a:rPr>
              <a:t>～8</a:t>
            </a:r>
            <a:r>
              <a:rPr sz="1000" dirty="0">
                <a:solidFill>
                  <a:schemeClr val="tx1"/>
                </a:solidFill>
                <a:latin typeface="Meiryo UI"/>
                <a:cs typeface="Meiryo UI"/>
              </a:rPr>
              <a:t>月</a:t>
            </a:r>
            <a:r>
              <a:rPr sz="1000" spc="-10" dirty="0">
                <a:solidFill>
                  <a:schemeClr val="tx1"/>
                </a:solidFill>
                <a:latin typeface="Meiryo UI"/>
                <a:cs typeface="Meiryo UI"/>
              </a:rPr>
              <a:t>31</a:t>
            </a:r>
            <a:r>
              <a:rPr sz="1000" spc="-30" dirty="0">
                <a:solidFill>
                  <a:schemeClr val="tx1"/>
                </a:solidFill>
                <a:latin typeface="Meiryo UI"/>
                <a:cs typeface="Meiryo UI"/>
              </a:rPr>
              <a:t>日分であれば、</a:t>
            </a:r>
            <a:r>
              <a:rPr sz="1000" spc="-10" dirty="0">
                <a:solidFill>
                  <a:schemeClr val="tx1"/>
                </a:solidFill>
                <a:latin typeface="Meiryo UI"/>
                <a:cs typeface="Meiryo UI"/>
              </a:rPr>
              <a:t>8</a:t>
            </a:r>
            <a:r>
              <a:rPr sz="1000" spc="-50" dirty="0">
                <a:solidFill>
                  <a:schemeClr val="tx1"/>
                </a:solidFill>
                <a:latin typeface="Meiryo UI"/>
                <a:cs typeface="Meiryo UI"/>
              </a:rPr>
              <a:t>月</a:t>
            </a:r>
            <a:r>
              <a:rPr sz="1000" spc="-10" dirty="0">
                <a:solidFill>
                  <a:schemeClr val="tx1"/>
                </a:solidFill>
                <a:latin typeface="Meiryo UI"/>
                <a:cs typeface="Meiryo UI"/>
              </a:rPr>
              <a:t>31</a:t>
            </a:r>
            <a:r>
              <a:rPr sz="1000" spc="-35" dirty="0">
                <a:solidFill>
                  <a:schemeClr val="tx1"/>
                </a:solidFill>
                <a:latin typeface="Meiryo UI"/>
                <a:cs typeface="Meiryo UI"/>
              </a:rPr>
              <a:t>日を選択</a:t>
            </a:r>
            <a:endParaRPr sz="1000" dirty="0">
              <a:solidFill>
                <a:schemeClr val="tx1"/>
              </a:solidFill>
              <a:latin typeface="Meiryo UI"/>
              <a:cs typeface="Meiryo UI"/>
            </a:endParaRPr>
          </a:p>
        </p:txBody>
      </p:sp>
      <p:sp>
        <p:nvSpPr>
          <p:cNvPr id="10" name="スライド番号プレースホルダー 9">
            <a:extLst>
              <a:ext uri="{FF2B5EF4-FFF2-40B4-BE49-F238E27FC236}">
                <a16:creationId xmlns:a16="http://schemas.microsoft.com/office/drawing/2014/main" id="{9BAC2FDB-CAE7-77A8-171D-8354080559BC}"/>
              </a:ext>
            </a:extLst>
          </p:cNvPr>
          <p:cNvSpPr>
            <a:spLocks noGrp="1"/>
          </p:cNvSpPr>
          <p:nvPr>
            <p:ph type="sldNum" sz="quarter" idx="7"/>
          </p:nvPr>
        </p:nvSpPr>
        <p:spPr>
          <a:xfrm>
            <a:off x="11277600" y="6377940"/>
            <a:ext cx="609600" cy="342900"/>
          </a:xfrm>
        </p:spPr>
        <p:txBody>
          <a:bodyPr/>
          <a:lstStyle/>
          <a:p>
            <a:fld id="{B6F15528-21DE-4FAA-801E-634DDDAF4B2B}" type="slidenum">
              <a:rPr lang="en-US" altLang="ja-JP" smtClean="0"/>
              <a:t>29</a:t>
            </a:fld>
            <a:endParaRPr lang="ja-JP" altLang="en-US" dirty="0"/>
          </a:p>
        </p:txBody>
      </p:sp>
      <p:sp>
        <p:nvSpPr>
          <p:cNvPr id="11" name="object 2">
            <a:extLst>
              <a:ext uri="{FF2B5EF4-FFF2-40B4-BE49-F238E27FC236}">
                <a16:creationId xmlns:a16="http://schemas.microsoft.com/office/drawing/2014/main" id="{D3EA0617-F06E-F616-BF62-4E8DC36DFB72}"/>
              </a:ext>
            </a:extLst>
          </p:cNvPr>
          <p:cNvSpPr txBox="1">
            <a:spLocks/>
          </p:cNvSpPr>
          <p:nvPr/>
        </p:nvSpPr>
        <p:spPr>
          <a:xfrm>
            <a:off x="228600" y="45604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Step4.</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請求とお支払い</a:t>
            </a:r>
            <a:endParaRPr lang="ja-JP" altLang="en-US" sz="1600" spc="-40" dirty="0">
              <a:solidFill>
                <a:schemeClr val="bg1"/>
              </a:solidFill>
              <a:highlight>
                <a:srgbClr val="FF6600"/>
              </a:highlight>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67D75B8B-4E86-7619-873B-B4F9CDE51375}"/>
              </a:ext>
            </a:extLst>
          </p:cNvPr>
          <p:cNvPicPr>
            <a:picLocks noChangeAspect="1"/>
          </p:cNvPicPr>
          <p:nvPr/>
        </p:nvPicPr>
        <p:blipFill>
          <a:blip r:embed="rId2"/>
          <a:stretch>
            <a:fillRect/>
          </a:stretch>
        </p:blipFill>
        <p:spPr>
          <a:xfrm>
            <a:off x="609600" y="910131"/>
            <a:ext cx="3505200" cy="2518225"/>
          </a:xfrm>
          <a:prstGeom prst="rect">
            <a:avLst/>
          </a:prstGeom>
          <a:ln>
            <a:solidFill>
              <a:schemeClr val="bg1">
                <a:lumMod val="75000"/>
              </a:schemeClr>
            </a:solidFill>
          </a:ln>
        </p:spPr>
      </p:pic>
      <p:sp>
        <p:nvSpPr>
          <p:cNvPr id="15" name="object 6">
            <a:extLst>
              <a:ext uri="{FF2B5EF4-FFF2-40B4-BE49-F238E27FC236}">
                <a16:creationId xmlns:a16="http://schemas.microsoft.com/office/drawing/2014/main" id="{63A920F5-8ACE-F699-41FB-1B259242D1C8}"/>
              </a:ext>
            </a:extLst>
          </p:cNvPr>
          <p:cNvSpPr txBox="1">
            <a:spLocks/>
          </p:cNvSpPr>
          <p:nvPr/>
        </p:nvSpPr>
        <p:spPr>
          <a:xfrm>
            <a:off x="5605268" y="889559"/>
            <a:ext cx="5537835" cy="39498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1400" spc="-30" dirty="0">
                <a:solidFill>
                  <a:srgbClr val="000000"/>
                </a:solidFill>
                <a:latin typeface="Meiryo UI" panose="020B0604030504040204" pitchFamily="50" charset="-128"/>
                <a:ea typeface="Meiryo UI" panose="020B0604030504040204" pitchFamily="50" charset="-128"/>
              </a:rPr>
              <a:t>⑤</a:t>
            </a:r>
            <a:r>
              <a:rPr lang="en-US" altLang="ja-JP" sz="1400" spc="-30" dirty="0">
                <a:solidFill>
                  <a:srgbClr val="000000"/>
                </a:solidFill>
                <a:latin typeface="Meiryo UI" panose="020B0604030504040204" pitchFamily="50" charset="-128"/>
                <a:ea typeface="Meiryo UI" panose="020B0604030504040204" pitchFamily="50" charset="-128"/>
              </a:rPr>
              <a:t>[</a:t>
            </a:r>
            <a:r>
              <a:rPr lang="ja-JP" altLang="en-US" sz="1400" spc="-30" dirty="0">
                <a:solidFill>
                  <a:srgbClr val="000000"/>
                </a:solidFill>
                <a:latin typeface="Meiryo UI" panose="020B0604030504040204" pitchFamily="50" charset="-128"/>
                <a:ea typeface="Meiryo UI" panose="020B0604030504040204" pitchFamily="50" charset="-128"/>
              </a:rPr>
              <a:t>一般情報</a:t>
            </a:r>
            <a:r>
              <a:rPr lang="en-US" altLang="ja-JP" sz="1400" spc="-30" dirty="0">
                <a:solidFill>
                  <a:srgbClr val="000000"/>
                </a:solidFill>
                <a:latin typeface="Meiryo UI" panose="020B0604030504040204" pitchFamily="50" charset="-128"/>
                <a:ea typeface="Meiryo UI" panose="020B0604030504040204" pitchFamily="50" charset="-128"/>
              </a:rPr>
              <a:t>]</a:t>
            </a:r>
            <a:r>
              <a:rPr lang="ja-JP" altLang="en-US" sz="1400" spc="-30" dirty="0">
                <a:solidFill>
                  <a:srgbClr val="000000"/>
                </a:solidFill>
                <a:latin typeface="Meiryo UI" panose="020B0604030504040204" pitchFamily="50" charset="-128"/>
                <a:ea typeface="Meiryo UI" panose="020B0604030504040204" pitchFamily="50" charset="-128"/>
              </a:rPr>
              <a:t> 項目の </a:t>
            </a:r>
            <a:r>
              <a:rPr lang="en-US" altLang="ja-JP" sz="1400" spc="-30" dirty="0">
                <a:solidFill>
                  <a:srgbClr val="000000"/>
                </a:solidFill>
                <a:latin typeface="Meiryo UI" panose="020B0604030504040204" pitchFamily="50" charset="-128"/>
                <a:ea typeface="Meiryo UI" panose="020B0604030504040204" pitchFamily="50" charset="-128"/>
              </a:rPr>
              <a:t>[</a:t>
            </a:r>
            <a:r>
              <a:rPr lang="ja-JP" altLang="en-US" sz="1400" spc="-30" dirty="0">
                <a:solidFill>
                  <a:srgbClr val="000000"/>
                </a:solidFill>
                <a:latin typeface="Meiryo UI" panose="020B0604030504040204" pitchFamily="50" charset="-128"/>
                <a:ea typeface="Meiryo UI" panose="020B0604030504040204" pitchFamily="50" charset="-128"/>
              </a:rPr>
              <a:t>コメント</a:t>
            </a:r>
            <a:r>
              <a:rPr lang="en-US" altLang="ja-JP" sz="1400" spc="-30" dirty="0">
                <a:solidFill>
                  <a:srgbClr val="000000"/>
                </a:solidFill>
                <a:latin typeface="Meiryo UI" panose="020B0604030504040204" pitchFamily="50" charset="-128"/>
                <a:ea typeface="Meiryo UI" panose="020B0604030504040204" pitchFamily="50" charset="-128"/>
              </a:rPr>
              <a:t>(</a:t>
            </a:r>
            <a:r>
              <a:rPr lang="ja-JP" altLang="en-US" sz="1400" spc="-30" dirty="0">
                <a:solidFill>
                  <a:srgbClr val="000000"/>
                </a:solidFill>
                <a:latin typeface="Meiryo UI" panose="020B0604030504040204" pitchFamily="50" charset="-128"/>
                <a:ea typeface="Meiryo UI" panose="020B0604030504040204" pitchFamily="50" charset="-128"/>
              </a:rPr>
              <a:t>任意</a:t>
            </a:r>
            <a:r>
              <a:rPr lang="en-US" altLang="ja-JP" sz="1400" spc="-30" dirty="0">
                <a:solidFill>
                  <a:srgbClr val="000000"/>
                </a:solidFill>
                <a:latin typeface="Meiryo UI" panose="020B0604030504040204" pitchFamily="50" charset="-128"/>
                <a:ea typeface="Meiryo UI" panose="020B0604030504040204" pitchFamily="50" charset="-128"/>
              </a:rPr>
              <a:t>)] </a:t>
            </a:r>
          </a:p>
          <a:p>
            <a:pPr marL="12700">
              <a:spcBef>
                <a:spcPts val="100"/>
              </a:spcBef>
            </a:pPr>
            <a:r>
              <a:rPr lang="ja-JP" altLang="en-US" sz="1000" spc="-30" dirty="0">
                <a:solidFill>
                  <a:srgbClr val="000000"/>
                </a:solidFill>
                <a:latin typeface="Meiryo UI" panose="020B0604030504040204" pitchFamily="50" charset="-128"/>
                <a:ea typeface="Meiryo UI" panose="020B0604030504040204" pitchFamily="50" charset="-128"/>
              </a:rPr>
              <a:t>　　キンドリルへの特記事項やメッセージなどを必要に応じて入力</a:t>
            </a:r>
            <a:r>
              <a:rPr lang="ja-JP" altLang="en-US" sz="1000" spc="-35" dirty="0">
                <a:solidFill>
                  <a:srgbClr val="000000"/>
                </a:solidFill>
                <a:latin typeface="Meiryo UI" panose="020B0604030504040204" pitchFamily="50" charset="-128"/>
                <a:ea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endParaRPr>
          </a:p>
        </p:txBody>
      </p:sp>
      <p:sp>
        <p:nvSpPr>
          <p:cNvPr id="16" name="object 2">
            <a:extLst>
              <a:ext uri="{FF2B5EF4-FFF2-40B4-BE49-F238E27FC236}">
                <a16:creationId xmlns:a16="http://schemas.microsoft.com/office/drawing/2014/main" id="{B8A67E7A-1ED7-5269-EE75-F6D7EFF76036}"/>
              </a:ext>
            </a:extLst>
          </p:cNvPr>
          <p:cNvSpPr txBox="1">
            <a:spLocks/>
          </p:cNvSpPr>
          <p:nvPr/>
        </p:nvSpPr>
        <p:spPr>
          <a:xfrm>
            <a:off x="1299556" y="1085121"/>
            <a:ext cx="1912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⑤</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C02C58BF-6F98-00F0-C810-9DB106116E8E}"/>
              </a:ext>
            </a:extLst>
          </p:cNvPr>
          <p:cNvPicPr>
            <a:picLocks noChangeAspect="1"/>
          </p:cNvPicPr>
          <p:nvPr/>
        </p:nvPicPr>
        <p:blipFill>
          <a:blip r:embed="rId3"/>
          <a:stretch>
            <a:fillRect/>
          </a:stretch>
        </p:blipFill>
        <p:spPr>
          <a:xfrm>
            <a:off x="1909459" y="1387054"/>
            <a:ext cx="205120" cy="195797"/>
          </a:xfrm>
          <a:prstGeom prst="rect">
            <a:avLst/>
          </a:prstGeom>
        </p:spPr>
      </p:pic>
      <p:sp>
        <p:nvSpPr>
          <p:cNvPr id="19" name="object 7">
            <a:extLst>
              <a:ext uri="{FF2B5EF4-FFF2-40B4-BE49-F238E27FC236}">
                <a16:creationId xmlns:a16="http://schemas.microsoft.com/office/drawing/2014/main" id="{CA05D4C2-3085-9C77-DD0D-6E388E79E3F9}"/>
              </a:ext>
            </a:extLst>
          </p:cNvPr>
          <p:cNvSpPr txBox="1"/>
          <p:nvPr/>
        </p:nvSpPr>
        <p:spPr>
          <a:xfrm>
            <a:off x="5605268" y="1988803"/>
            <a:ext cx="3071717" cy="561692"/>
          </a:xfrm>
          <a:prstGeom prst="rect">
            <a:avLst/>
          </a:prstGeom>
        </p:spPr>
        <p:txBody>
          <a:bodyPr vert="horz" wrap="square" lIns="0" tIns="12700" rIns="0" bIns="0" rtlCol="0">
            <a:spAutoFit/>
          </a:bodyPr>
          <a:lstStyle/>
          <a:p>
            <a:pPr marL="12700">
              <a:lnSpc>
                <a:spcPct val="100000"/>
              </a:lnSpc>
              <a:spcBef>
                <a:spcPts val="100"/>
              </a:spcBef>
            </a:pPr>
            <a:r>
              <a:rPr lang="ja-JP" altLang="en-US" sz="1400" dirty="0">
                <a:solidFill>
                  <a:schemeClr val="tx1"/>
                </a:solidFill>
                <a:latin typeface="Meiryo UI"/>
                <a:cs typeface="Meiryo UI"/>
              </a:rPr>
              <a:t>⑦ </a:t>
            </a:r>
            <a:r>
              <a:rPr lang="en-US" altLang="ja-JP" sz="1400" dirty="0">
                <a:solidFill>
                  <a:schemeClr val="tx1"/>
                </a:solidFill>
                <a:latin typeface="Meiryo UI"/>
                <a:cs typeface="Meiryo UI"/>
              </a:rPr>
              <a:t>[</a:t>
            </a:r>
            <a:r>
              <a:rPr lang="ja-JP" altLang="en-US" sz="1400" dirty="0">
                <a:solidFill>
                  <a:schemeClr val="tx1"/>
                </a:solidFill>
                <a:latin typeface="Meiryo UI"/>
                <a:cs typeface="Meiryo UI"/>
              </a:rPr>
              <a:t>添付ファイル</a:t>
            </a:r>
            <a:r>
              <a:rPr lang="en-US" altLang="ja-JP" sz="1400" spc="-20" dirty="0">
                <a:solidFill>
                  <a:schemeClr val="tx1"/>
                </a:solidFill>
                <a:latin typeface="Meiryo UI"/>
                <a:cs typeface="Meiryo UI"/>
              </a:rPr>
              <a:t>]</a:t>
            </a:r>
            <a:r>
              <a:rPr lang="ja-JP" altLang="en-US" sz="1400" spc="-20" dirty="0">
                <a:solidFill>
                  <a:schemeClr val="tx1"/>
                </a:solidFill>
                <a:latin typeface="Meiryo UI"/>
                <a:cs typeface="Meiryo UI"/>
              </a:rPr>
              <a:t> 項目</a:t>
            </a:r>
            <a:endParaRPr lang="en-US" altLang="ja-JP" sz="1400" spc="-20"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添付ファイルは必須となります。</a:t>
            </a:r>
            <a:endParaRPr lang="en-US" altLang="ja-JP" sz="1000" spc="-25"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費用毎に必要な添付は以下の通りです。</a:t>
            </a:r>
            <a:endParaRPr sz="1000" dirty="0">
              <a:solidFill>
                <a:schemeClr val="tx1"/>
              </a:solidFill>
              <a:latin typeface="Meiryo UI"/>
              <a:cs typeface="Meiryo UI"/>
            </a:endParaRPr>
          </a:p>
        </p:txBody>
      </p:sp>
      <p:sp>
        <p:nvSpPr>
          <p:cNvPr id="20" name="object 2">
            <a:extLst>
              <a:ext uri="{FF2B5EF4-FFF2-40B4-BE49-F238E27FC236}">
                <a16:creationId xmlns:a16="http://schemas.microsoft.com/office/drawing/2014/main" id="{9274A4ED-A443-0CFE-B0C1-F62908911AF8}"/>
              </a:ext>
            </a:extLst>
          </p:cNvPr>
          <p:cNvSpPr txBox="1">
            <a:spLocks/>
          </p:cNvSpPr>
          <p:nvPr/>
        </p:nvSpPr>
        <p:spPr>
          <a:xfrm>
            <a:off x="1414434" y="1974489"/>
            <a:ext cx="1912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⑥</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cxnSp>
        <p:nvCxnSpPr>
          <p:cNvPr id="23" name="直線コネクタ 22">
            <a:extLst>
              <a:ext uri="{FF2B5EF4-FFF2-40B4-BE49-F238E27FC236}">
                <a16:creationId xmlns:a16="http://schemas.microsoft.com/office/drawing/2014/main" id="{5F0B37AE-FDA0-5E55-215B-FD92016458A5}"/>
              </a:ext>
            </a:extLst>
          </p:cNvPr>
          <p:cNvCxnSpPr>
            <a:cxnSpLocks/>
          </p:cNvCxnSpPr>
          <p:nvPr/>
        </p:nvCxnSpPr>
        <p:spPr>
          <a:xfrm>
            <a:off x="1490758" y="1188247"/>
            <a:ext cx="4114510" cy="0"/>
          </a:xfrm>
          <a:prstGeom prst="line">
            <a:avLst/>
          </a:prstGeom>
        </p:spPr>
        <p:style>
          <a:lnRef idx="1">
            <a:schemeClr val="accent2"/>
          </a:lnRef>
          <a:fillRef idx="0">
            <a:schemeClr val="accent2"/>
          </a:fillRef>
          <a:effectRef idx="0">
            <a:schemeClr val="accent2"/>
          </a:effectRef>
          <a:fontRef idx="minor">
            <a:schemeClr val="tx1"/>
          </a:fontRef>
        </p:style>
      </p:cxnSp>
      <p:sp>
        <p:nvSpPr>
          <p:cNvPr id="27" name="object 2">
            <a:extLst>
              <a:ext uri="{FF2B5EF4-FFF2-40B4-BE49-F238E27FC236}">
                <a16:creationId xmlns:a16="http://schemas.microsoft.com/office/drawing/2014/main" id="{D9604E36-386A-014B-FF69-8A154673B841}"/>
              </a:ext>
            </a:extLst>
          </p:cNvPr>
          <p:cNvSpPr txBox="1">
            <a:spLocks/>
          </p:cNvSpPr>
          <p:nvPr/>
        </p:nvSpPr>
        <p:spPr>
          <a:xfrm>
            <a:off x="1512113" y="2876175"/>
            <a:ext cx="1912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⑦</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cxnSp>
        <p:nvCxnSpPr>
          <p:cNvPr id="31" name="コネクタ: カギ線 30">
            <a:extLst>
              <a:ext uri="{FF2B5EF4-FFF2-40B4-BE49-F238E27FC236}">
                <a16:creationId xmlns:a16="http://schemas.microsoft.com/office/drawing/2014/main" id="{C4D9FA3E-CD88-241C-6127-6C5FB4069E83}"/>
              </a:ext>
            </a:extLst>
          </p:cNvPr>
          <p:cNvCxnSpPr>
            <a:cxnSpLocks/>
          </p:cNvCxnSpPr>
          <p:nvPr/>
        </p:nvCxnSpPr>
        <p:spPr>
          <a:xfrm flipV="1">
            <a:off x="1605636" y="1479089"/>
            <a:ext cx="3999632" cy="638339"/>
          </a:xfrm>
          <a:prstGeom prst="bentConnector3">
            <a:avLst>
              <a:gd name="adj1" fmla="val 69766"/>
            </a:avLst>
          </a:prstGeom>
        </p:spPr>
        <p:style>
          <a:lnRef idx="1">
            <a:schemeClr val="accent2"/>
          </a:lnRef>
          <a:fillRef idx="0">
            <a:schemeClr val="accent2"/>
          </a:fillRef>
          <a:effectRef idx="0">
            <a:schemeClr val="accent2"/>
          </a:effectRef>
          <a:fontRef idx="minor">
            <a:schemeClr val="tx1"/>
          </a:fontRef>
        </p:style>
      </p:cxnSp>
      <p:cxnSp>
        <p:nvCxnSpPr>
          <p:cNvPr id="34" name="コネクタ: カギ線 33">
            <a:extLst>
              <a:ext uri="{FF2B5EF4-FFF2-40B4-BE49-F238E27FC236}">
                <a16:creationId xmlns:a16="http://schemas.microsoft.com/office/drawing/2014/main" id="{72228EBB-D70A-4F69-24D4-E762B4BD6819}"/>
              </a:ext>
            </a:extLst>
          </p:cNvPr>
          <p:cNvCxnSpPr>
            <a:cxnSpLocks/>
          </p:cNvCxnSpPr>
          <p:nvPr/>
        </p:nvCxnSpPr>
        <p:spPr>
          <a:xfrm flipV="1">
            <a:off x="1761058" y="2117428"/>
            <a:ext cx="3844210" cy="885416"/>
          </a:xfrm>
          <a:prstGeom prst="bentConnector3">
            <a:avLst>
              <a:gd name="adj1" fmla="val 79981"/>
            </a:avLst>
          </a:prstGeom>
        </p:spPr>
        <p:style>
          <a:lnRef idx="1">
            <a:schemeClr val="accent2"/>
          </a:lnRef>
          <a:fillRef idx="0">
            <a:schemeClr val="accent2"/>
          </a:fillRef>
          <a:effectRef idx="0">
            <a:schemeClr val="accent2"/>
          </a:effectRef>
          <a:fontRef idx="minor">
            <a:schemeClr val="tx1"/>
          </a:fontRef>
        </p:style>
      </p:cxnSp>
      <p:sp>
        <p:nvSpPr>
          <p:cNvPr id="38" name="object 2">
            <a:extLst>
              <a:ext uri="{FF2B5EF4-FFF2-40B4-BE49-F238E27FC236}">
                <a16:creationId xmlns:a16="http://schemas.microsoft.com/office/drawing/2014/main" id="{4AAE633E-632E-FF2D-ED3C-26C2C18F9D00}"/>
              </a:ext>
            </a:extLst>
          </p:cNvPr>
          <p:cNvSpPr txBox="1">
            <a:spLocks/>
          </p:cNvSpPr>
          <p:nvPr/>
        </p:nvSpPr>
        <p:spPr>
          <a:xfrm>
            <a:off x="3206946" y="2981630"/>
            <a:ext cx="191201"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⑧</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pic>
        <p:nvPicPr>
          <p:cNvPr id="40" name="図 39">
            <a:extLst>
              <a:ext uri="{FF2B5EF4-FFF2-40B4-BE49-F238E27FC236}">
                <a16:creationId xmlns:a16="http://schemas.microsoft.com/office/drawing/2014/main" id="{A43796E3-C5BA-EB72-BF8D-0DEAE630BA57}"/>
              </a:ext>
            </a:extLst>
          </p:cNvPr>
          <p:cNvPicPr>
            <a:picLocks noChangeAspect="1"/>
          </p:cNvPicPr>
          <p:nvPr/>
        </p:nvPicPr>
        <p:blipFill>
          <a:blip r:embed="rId4"/>
          <a:stretch>
            <a:fillRect/>
          </a:stretch>
        </p:blipFill>
        <p:spPr>
          <a:xfrm>
            <a:off x="2625534" y="3086436"/>
            <a:ext cx="220986" cy="220986"/>
          </a:xfrm>
          <a:prstGeom prst="rect">
            <a:avLst/>
          </a:prstGeom>
        </p:spPr>
      </p:pic>
      <p:sp>
        <p:nvSpPr>
          <p:cNvPr id="43" name="object 7">
            <a:extLst>
              <a:ext uri="{FF2B5EF4-FFF2-40B4-BE49-F238E27FC236}">
                <a16:creationId xmlns:a16="http://schemas.microsoft.com/office/drawing/2014/main" id="{70AED02B-98E7-9935-5EC9-DBDAF5A15173}"/>
              </a:ext>
            </a:extLst>
          </p:cNvPr>
          <p:cNvSpPr txBox="1"/>
          <p:nvPr/>
        </p:nvSpPr>
        <p:spPr>
          <a:xfrm>
            <a:off x="8915400" y="2602928"/>
            <a:ext cx="2503935" cy="500137"/>
          </a:xfrm>
          <a:prstGeom prst="rect">
            <a:avLst/>
          </a:prstGeom>
        </p:spPr>
        <p:txBody>
          <a:bodyPr vert="horz" wrap="square" lIns="0" tIns="12700" rIns="0" bIns="0" rtlCol="0">
            <a:spAutoFit/>
          </a:bodyPr>
          <a:lstStyle/>
          <a:p>
            <a:pPr marL="12700">
              <a:lnSpc>
                <a:spcPct val="100000"/>
              </a:lnSpc>
              <a:spcBef>
                <a:spcPts val="100"/>
              </a:spcBef>
            </a:pPr>
            <a:r>
              <a:rPr lang="ja-JP" altLang="en-US" sz="1000" u="sng" spc="-25" dirty="0">
                <a:solidFill>
                  <a:schemeClr val="tx1"/>
                </a:solidFill>
                <a:latin typeface="Meiryo UI"/>
                <a:cs typeface="Meiryo UI"/>
              </a:rPr>
              <a:t>・人件費以外の費用（交通費、電話代など）：　</a:t>
            </a:r>
            <a:endParaRPr lang="en-US" altLang="ja-JP" sz="1000" u="sng" spc="-25"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１）請求書</a:t>
            </a:r>
            <a:endParaRPr lang="en-US" altLang="ja-JP" sz="1000" spc="-25"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２）領収書のコピー</a:t>
            </a:r>
            <a:endParaRPr sz="1000" dirty="0">
              <a:solidFill>
                <a:schemeClr val="tx1"/>
              </a:solidFill>
              <a:latin typeface="Meiryo UI"/>
              <a:cs typeface="Meiryo UI"/>
            </a:endParaRPr>
          </a:p>
        </p:txBody>
      </p:sp>
      <p:sp>
        <p:nvSpPr>
          <p:cNvPr id="44" name="object 7">
            <a:extLst>
              <a:ext uri="{FF2B5EF4-FFF2-40B4-BE49-F238E27FC236}">
                <a16:creationId xmlns:a16="http://schemas.microsoft.com/office/drawing/2014/main" id="{A50B9DDD-01B0-B7DB-2FCF-20BF43F39936}"/>
              </a:ext>
            </a:extLst>
          </p:cNvPr>
          <p:cNvSpPr txBox="1"/>
          <p:nvPr/>
        </p:nvSpPr>
        <p:spPr>
          <a:xfrm>
            <a:off x="6094058" y="2595127"/>
            <a:ext cx="2767684" cy="500137"/>
          </a:xfrm>
          <a:prstGeom prst="rect">
            <a:avLst/>
          </a:prstGeom>
        </p:spPr>
        <p:txBody>
          <a:bodyPr vert="horz" wrap="square" lIns="0" tIns="12700" rIns="0" bIns="0" rtlCol="0">
            <a:spAutoFit/>
          </a:bodyPr>
          <a:lstStyle/>
          <a:p>
            <a:pPr marL="12700">
              <a:lnSpc>
                <a:spcPct val="100000"/>
              </a:lnSpc>
              <a:spcBef>
                <a:spcPts val="100"/>
              </a:spcBef>
            </a:pPr>
            <a:r>
              <a:rPr lang="ja-JP" altLang="en-US" sz="1000" u="sng" spc="-25" dirty="0">
                <a:solidFill>
                  <a:schemeClr val="tx1"/>
                </a:solidFill>
                <a:latin typeface="Meiryo UI"/>
                <a:cs typeface="Meiryo UI"/>
              </a:rPr>
              <a:t>・人件費：　　　　　　　　　　　　　　　　　　　　　　　　　　　　　　　　　</a:t>
            </a:r>
            <a:endParaRPr lang="en-US" altLang="ja-JP" sz="1000" u="sng" spc="-25"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１）請求書（請求金額明細有）</a:t>
            </a:r>
            <a:endParaRPr lang="en-US" altLang="ja-JP" sz="1000" spc="-25"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２）勤務時間記録書（日々勤務時間の明細有）</a:t>
            </a:r>
            <a:endParaRPr sz="1000" dirty="0">
              <a:solidFill>
                <a:schemeClr val="tx1"/>
              </a:solidFill>
              <a:latin typeface="Meiryo UI"/>
              <a:cs typeface="Meiryo UI"/>
            </a:endParaRPr>
          </a:p>
        </p:txBody>
      </p:sp>
      <p:sp>
        <p:nvSpPr>
          <p:cNvPr id="45" name="object 7">
            <a:extLst>
              <a:ext uri="{FF2B5EF4-FFF2-40B4-BE49-F238E27FC236}">
                <a16:creationId xmlns:a16="http://schemas.microsoft.com/office/drawing/2014/main" id="{08FFC370-8210-D69E-626E-1C63175494C2}"/>
              </a:ext>
            </a:extLst>
          </p:cNvPr>
          <p:cNvSpPr txBox="1"/>
          <p:nvPr/>
        </p:nvSpPr>
        <p:spPr>
          <a:xfrm>
            <a:off x="5619752" y="3153295"/>
            <a:ext cx="2395732" cy="394980"/>
          </a:xfrm>
          <a:prstGeom prst="rect">
            <a:avLst/>
          </a:prstGeom>
        </p:spPr>
        <p:txBody>
          <a:bodyPr vert="horz" wrap="square" lIns="0" tIns="12700" rIns="0" bIns="0" rtlCol="0">
            <a:spAutoFit/>
          </a:bodyPr>
          <a:lstStyle/>
          <a:p>
            <a:pPr marL="12700">
              <a:lnSpc>
                <a:spcPct val="100000"/>
              </a:lnSpc>
              <a:spcBef>
                <a:spcPts val="100"/>
              </a:spcBef>
            </a:pPr>
            <a:r>
              <a:rPr lang="ja-JP" altLang="en-US" sz="1400" dirty="0">
                <a:solidFill>
                  <a:schemeClr val="tx1"/>
                </a:solidFill>
                <a:latin typeface="Meiryo UI"/>
                <a:cs typeface="Meiryo UI"/>
              </a:rPr>
              <a:t>⑧ </a:t>
            </a:r>
            <a:r>
              <a:rPr lang="en-US" altLang="ja-JP" sz="1400" dirty="0">
                <a:solidFill>
                  <a:schemeClr val="tx1"/>
                </a:solidFill>
                <a:latin typeface="Meiryo UI"/>
                <a:cs typeface="Meiryo UI"/>
              </a:rPr>
              <a:t>[</a:t>
            </a:r>
            <a:r>
              <a:rPr lang="ja-JP" altLang="en-US" sz="1400" dirty="0">
                <a:solidFill>
                  <a:schemeClr val="tx1"/>
                </a:solidFill>
                <a:latin typeface="Meiryo UI"/>
                <a:cs typeface="Meiryo UI"/>
              </a:rPr>
              <a:t>続行</a:t>
            </a:r>
            <a:r>
              <a:rPr lang="en-US" altLang="ja-JP" sz="1400" spc="-20" dirty="0">
                <a:solidFill>
                  <a:schemeClr val="tx1"/>
                </a:solidFill>
                <a:latin typeface="Meiryo UI"/>
                <a:cs typeface="Meiryo UI"/>
              </a:rPr>
              <a:t>]</a:t>
            </a:r>
            <a:r>
              <a:rPr lang="ja-JP" altLang="en-US" sz="1400" spc="-20" dirty="0">
                <a:solidFill>
                  <a:schemeClr val="tx1"/>
                </a:solidFill>
                <a:latin typeface="Meiryo UI"/>
                <a:cs typeface="Meiryo UI"/>
              </a:rPr>
              <a:t> を押下</a:t>
            </a:r>
            <a:endParaRPr lang="en-US" altLang="ja-JP" sz="1000" spc="-25"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a:t>
            </a:r>
            <a:r>
              <a:rPr lang="en-US" altLang="ja-JP" sz="1000" spc="-25" dirty="0">
                <a:latin typeface="Meiryo UI"/>
                <a:cs typeface="Meiryo UI"/>
              </a:rPr>
              <a:t>[</a:t>
            </a:r>
            <a:r>
              <a:rPr lang="ja-JP" altLang="en-US" sz="1000" spc="-25" dirty="0">
                <a:latin typeface="Meiryo UI"/>
                <a:cs typeface="Meiryo UI"/>
              </a:rPr>
              <a:t>詳細</a:t>
            </a:r>
            <a:r>
              <a:rPr lang="en-US" altLang="ja-JP" sz="1000" spc="-25" dirty="0">
                <a:latin typeface="Meiryo UI"/>
                <a:cs typeface="Meiryo UI"/>
              </a:rPr>
              <a:t>] </a:t>
            </a:r>
            <a:r>
              <a:rPr lang="ja-JP" altLang="en-US" sz="1000" spc="-25" dirty="0">
                <a:latin typeface="Meiryo UI"/>
                <a:cs typeface="Meiryo UI"/>
              </a:rPr>
              <a:t>画面の入力は終了です。</a:t>
            </a:r>
            <a:endParaRPr sz="1000" dirty="0">
              <a:solidFill>
                <a:schemeClr val="tx1"/>
              </a:solidFill>
              <a:latin typeface="Meiryo UI"/>
              <a:cs typeface="Meiryo UI"/>
            </a:endParaRPr>
          </a:p>
        </p:txBody>
      </p:sp>
      <p:cxnSp>
        <p:nvCxnSpPr>
          <p:cNvPr id="46" name="コネクタ: カギ線 45">
            <a:extLst>
              <a:ext uri="{FF2B5EF4-FFF2-40B4-BE49-F238E27FC236}">
                <a16:creationId xmlns:a16="http://schemas.microsoft.com/office/drawing/2014/main" id="{F07C536F-E4FF-7409-E63E-77A75688496A}"/>
              </a:ext>
            </a:extLst>
          </p:cNvPr>
          <p:cNvCxnSpPr>
            <a:cxnSpLocks/>
          </p:cNvCxnSpPr>
          <p:nvPr/>
        </p:nvCxnSpPr>
        <p:spPr>
          <a:xfrm>
            <a:off x="3398148" y="3103065"/>
            <a:ext cx="2207120" cy="214092"/>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55" name="object 6">
            <a:extLst>
              <a:ext uri="{FF2B5EF4-FFF2-40B4-BE49-F238E27FC236}">
                <a16:creationId xmlns:a16="http://schemas.microsoft.com/office/drawing/2014/main" id="{5829DDD0-A534-495E-C9A9-9FF80368039C}"/>
              </a:ext>
            </a:extLst>
          </p:cNvPr>
          <p:cNvSpPr txBox="1"/>
          <p:nvPr/>
        </p:nvSpPr>
        <p:spPr>
          <a:xfrm>
            <a:off x="5293228" y="3923220"/>
            <a:ext cx="6161914"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spc="-25" dirty="0">
                <a:latin typeface="Meiryo UI"/>
                <a:cs typeface="Meiryo UI"/>
              </a:rPr>
              <a:t>[</a:t>
            </a:r>
            <a:r>
              <a:rPr lang="ja-JP" altLang="en-US" sz="1200" spc="-25" dirty="0">
                <a:latin typeface="Meiryo UI"/>
                <a:cs typeface="Meiryo UI"/>
              </a:rPr>
              <a:t>レビュー</a:t>
            </a:r>
            <a:r>
              <a:rPr lang="en-US" altLang="ja-JP" sz="1200" spc="-25" dirty="0">
                <a:latin typeface="Meiryo UI"/>
                <a:cs typeface="Meiryo UI"/>
              </a:rPr>
              <a:t>]</a:t>
            </a:r>
            <a:r>
              <a:rPr lang="ja-JP" altLang="en-US" sz="1200" spc="-25" dirty="0">
                <a:latin typeface="Meiryo UI"/>
                <a:cs typeface="Meiryo UI"/>
              </a:rPr>
              <a:t> 画面では前画面 </a:t>
            </a:r>
            <a:r>
              <a:rPr lang="en-US" altLang="ja-JP" sz="1200" spc="-25" dirty="0">
                <a:latin typeface="Meiryo UI"/>
                <a:cs typeface="Meiryo UI"/>
              </a:rPr>
              <a:t>[</a:t>
            </a:r>
            <a:r>
              <a:rPr lang="ja-JP" altLang="en-US" sz="1200" spc="-25" dirty="0">
                <a:latin typeface="Meiryo UI"/>
                <a:cs typeface="Meiryo UI"/>
              </a:rPr>
              <a:t>詳細</a:t>
            </a:r>
            <a:r>
              <a:rPr lang="en-US" altLang="ja-JP" sz="1200" spc="-25" dirty="0">
                <a:latin typeface="Meiryo UI"/>
                <a:cs typeface="Meiryo UI"/>
              </a:rPr>
              <a:t>]</a:t>
            </a:r>
            <a:r>
              <a:rPr lang="ja-JP" altLang="en-US" sz="1200" spc="-25" dirty="0">
                <a:latin typeface="Meiryo UI"/>
                <a:cs typeface="Meiryo UI"/>
              </a:rPr>
              <a:t> </a:t>
            </a:r>
            <a:r>
              <a:rPr lang="en-US" altLang="ja-JP" sz="1200" spc="-25" dirty="0">
                <a:latin typeface="Meiryo UI"/>
                <a:cs typeface="Meiryo UI"/>
              </a:rPr>
              <a:t>(</a:t>
            </a:r>
            <a:r>
              <a:rPr lang="ja-JP" altLang="en-US" sz="1200" spc="-25" dirty="0">
                <a:latin typeface="Meiryo UI"/>
                <a:cs typeface="Meiryo UI"/>
              </a:rPr>
              <a:t>設定・金額・調整・一般情報・添付ファイル</a:t>
            </a:r>
            <a:r>
              <a:rPr lang="en-US" altLang="ja-JP" sz="1200" spc="-25" dirty="0">
                <a:latin typeface="Meiryo UI"/>
                <a:cs typeface="Meiryo UI"/>
              </a:rPr>
              <a:t>) </a:t>
            </a:r>
            <a:r>
              <a:rPr lang="ja-JP" altLang="en-US" sz="1200" spc="-25" dirty="0">
                <a:latin typeface="Meiryo UI"/>
                <a:cs typeface="Meiryo UI"/>
              </a:rPr>
              <a:t>のプレビューが表示。</a:t>
            </a:r>
            <a:endParaRPr lang="en-US" altLang="ja-JP" sz="1200" spc="-25" dirty="0">
              <a:latin typeface="Meiryo UI"/>
              <a:cs typeface="Meiryo UI"/>
            </a:endParaRPr>
          </a:p>
        </p:txBody>
      </p:sp>
      <p:sp>
        <p:nvSpPr>
          <p:cNvPr id="56" name="object 7">
            <a:extLst>
              <a:ext uri="{FF2B5EF4-FFF2-40B4-BE49-F238E27FC236}">
                <a16:creationId xmlns:a16="http://schemas.microsoft.com/office/drawing/2014/main" id="{5241DF3B-516F-B332-7AC9-8909C73995ED}"/>
              </a:ext>
            </a:extLst>
          </p:cNvPr>
          <p:cNvSpPr txBox="1"/>
          <p:nvPr/>
        </p:nvSpPr>
        <p:spPr>
          <a:xfrm>
            <a:off x="5628886" y="4242354"/>
            <a:ext cx="2395732" cy="394980"/>
          </a:xfrm>
          <a:prstGeom prst="rect">
            <a:avLst/>
          </a:prstGeom>
        </p:spPr>
        <p:txBody>
          <a:bodyPr vert="horz" wrap="square" lIns="0" tIns="12700" rIns="0" bIns="0" rtlCol="0">
            <a:spAutoFit/>
          </a:bodyPr>
          <a:lstStyle/>
          <a:p>
            <a:pPr marL="12700">
              <a:lnSpc>
                <a:spcPct val="100000"/>
              </a:lnSpc>
              <a:spcBef>
                <a:spcPts val="100"/>
              </a:spcBef>
            </a:pPr>
            <a:r>
              <a:rPr lang="ja-JP" altLang="en-US" sz="1400" dirty="0">
                <a:solidFill>
                  <a:schemeClr val="tx1"/>
                </a:solidFill>
                <a:latin typeface="Meiryo UI"/>
                <a:cs typeface="Meiryo UI"/>
              </a:rPr>
              <a:t>⑨ </a:t>
            </a:r>
            <a:r>
              <a:rPr lang="en-US" altLang="ja-JP" sz="1400" dirty="0">
                <a:solidFill>
                  <a:schemeClr val="tx1"/>
                </a:solidFill>
                <a:latin typeface="Meiryo UI"/>
                <a:cs typeface="Meiryo UI"/>
              </a:rPr>
              <a:t>[</a:t>
            </a:r>
            <a:r>
              <a:rPr lang="ja-JP" altLang="en-US" sz="1400" dirty="0">
                <a:solidFill>
                  <a:schemeClr val="tx1"/>
                </a:solidFill>
                <a:latin typeface="Meiryo UI"/>
                <a:cs typeface="Meiryo UI"/>
              </a:rPr>
              <a:t>提出</a:t>
            </a:r>
            <a:r>
              <a:rPr lang="en-US" altLang="ja-JP" sz="1400" spc="-20" dirty="0">
                <a:solidFill>
                  <a:schemeClr val="tx1"/>
                </a:solidFill>
                <a:latin typeface="Meiryo UI"/>
                <a:cs typeface="Meiryo UI"/>
              </a:rPr>
              <a:t>]</a:t>
            </a:r>
            <a:r>
              <a:rPr lang="ja-JP" altLang="en-US" sz="1400" spc="-20" dirty="0">
                <a:solidFill>
                  <a:schemeClr val="tx1"/>
                </a:solidFill>
                <a:latin typeface="Meiryo UI"/>
                <a:cs typeface="Meiryo UI"/>
              </a:rPr>
              <a:t> を押下</a:t>
            </a:r>
            <a:endParaRPr lang="en-US" altLang="ja-JP" sz="1000" spc="-25" dirty="0">
              <a:solidFill>
                <a:schemeClr val="tx1"/>
              </a:solidFill>
              <a:latin typeface="Meiryo UI"/>
              <a:cs typeface="Meiryo UI"/>
            </a:endParaRPr>
          </a:p>
          <a:p>
            <a:pPr marL="12700">
              <a:lnSpc>
                <a:spcPct val="100000"/>
              </a:lnSpc>
              <a:spcBef>
                <a:spcPts val="100"/>
              </a:spcBef>
            </a:pPr>
            <a:r>
              <a:rPr lang="ja-JP" altLang="en-US" sz="1000" spc="-25" dirty="0">
                <a:solidFill>
                  <a:schemeClr val="tx1"/>
                </a:solidFill>
                <a:latin typeface="Meiryo UI"/>
                <a:cs typeface="Meiryo UI"/>
              </a:rPr>
              <a:t>　　　入力値を確認し押下して申請完了</a:t>
            </a:r>
            <a:r>
              <a:rPr lang="ja-JP" altLang="en-US" sz="1000" spc="-25" dirty="0">
                <a:latin typeface="Meiryo UI"/>
                <a:cs typeface="Meiryo UI"/>
              </a:rPr>
              <a:t>です。</a:t>
            </a:r>
            <a:endParaRPr sz="1000" dirty="0">
              <a:solidFill>
                <a:schemeClr val="tx1"/>
              </a:solidFill>
              <a:latin typeface="Meiryo UI"/>
              <a:cs typeface="Meiryo UI"/>
            </a:endParaRPr>
          </a:p>
        </p:txBody>
      </p:sp>
      <p:pic>
        <p:nvPicPr>
          <p:cNvPr id="71" name="図 70">
            <a:extLst>
              <a:ext uri="{FF2B5EF4-FFF2-40B4-BE49-F238E27FC236}">
                <a16:creationId xmlns:a16="http://schemas.microsoft.com/office/drawing/2014/main" id="{3EA810D7-6597-D271-8F2B-0EF835C0B4E6}"/>
              </a:ext>
            </a:extLst>
          </p:cNvPr>
          <p:cNvPicPr>
            <a:picLocks noChangeAspect="1"/>
          </p:cNvPicPr>
          <p:nvPr/>
        </p:nvPicPr>
        <p:blipFill>
          <a:blip r:embed="rId5"/>
          <a:stretch>
            <a:fillRect/>
          </a:stretch>
        </p:blipFill>
        <p:spPr>
          <a:xfrm>
            <a:off x="1905000" y="3467901"/>
            <a:ext cx="2619539" cy="3372114"/>
          </a:xfrm>
          <a:prstGeom prst="rect">
            <a:avLst/>
          </a:prstGeom>
          <a:ln>
            <a:solidFill>
              <a:schemeClr val="bg1">
                <a:lumMod val="75000"/>
              </a:schemeClr>
            </a:solidFill>
          </a:ln>
        </p:spPr>
      </p:pic>
      <p:sp>
        <p:nvSpPr>
          <p:cNvPr id="78" name="正方形/長方形 77">
            <a:extLst>
              <a:ext uri="{FF2B5EF4-FFF2-40B4-BE49-F238E27FC236}">
                <a16:creationId xmlns:a16="http://schemas.microsoft.com/office/drawing/2014/main" id="{FF9EF1BA-2825-390B-E59B-2C55143B4DF4}"/>
              </a:ext>
            </a:extLst>
          </p:cNvPr>
          <p:cNvSpPr/>
          <p:nvPr/>
        </p:nvSpPr>
        <p:spPr>
          <a:xfrm>
            <a:off x="2814728" y="3612480"/>
            <a:ext cx="583420" cy="24259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コネクタ: カギ線 78">
            <a:extLst>
              <a:ext uri="{FF2B5EF4-FFF2-40B4-BE49-F238E27FC236}">
                <a16:creationId xmlns:a16="http://schemas.microsoft.com/office/drawing/2014/main" id="{A680BBC4-B21A-B488-A9DF-6D7DF07E78F4}"/>
              </a:ext>
            </a:extLst>
          </p:cNvPr>
          <p:cNvCxnSpPr>
            <a:cxnSpLocks/>
            <a:endCxn id="55" idx="1"/>
          </p:cNvCxnSpPr>
          <p:nvPr/>
        </p:nvCxnSpPr>
        <p:spPr>
          <a:xfrm>
            <a:off x="3398148" y="3727044"/>
            <a:ext cx="1895080" cy="29492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2" name="object 4">
            <a:extLst>
              <a:ext uri="{FF2B5EF4-FFF2-40B4-BE49-F238E27FC236}">
                <a16:creationId xmlns:a16="http://schemas.microsoft.com/office/drawing/2014/main" id="{6D812AE7-7E1E-51EB-6EB4-77F3E2BA61B8}"/>
              </a:ext>
            </a:extLst>
          </p:cNvPr>
          <p:cNvSpPr txBox="1"/>
          <p:nvPr/>
        </p:nvSpPr>
        <p:spPr>
          <a:xfrm>
            <a:off x="5293228" y="5105400"/>
            <a:ext cx="6126107" cy="727763"/>
          </a:xfrm>
          <a:prstGeom prst="rect">
            <a:avLst/>
          </a:prstGeom>
          <a:ln>
            <a:solidFill>
              <a:schemeClr val="tx1"/>
            </a:solidFill>
          </a:ln>
        </p:spPr>
        <p:txBody>
          <a:bodyPr vert="horz" wrap="square" lIns="0" tIns="12065" rIns="0" bIns="0" rtlCol="0">
            <a:spAutoFit/>
          </a:bodyPr>
          <a:lstStyle/>
          <a:p>
            <a:pPr marL="12700">
              <a:lnSpc>
                <a:spcPct val="100000"/>
              </a:lnSpc>
              <a:spcBef>
                <a:spcPts val="95"/>
              </a:spcBef>
            </a:pPr>
            <a:r>
              <a:rPr lang="ja-JP" altLang="en-US" sz="1200" spc="-10" dirty="0">
                <a:latin typeface="Meiryo UI"/>
                <a:cs typeface="Meiryo UI"/>
              </a:rPr>
              <a:t>後続の処理では、</a:t>
            </a:r>
            <a:endParaRPr lang="en-US" altLang="ja-JP" sz="1200" spc="-10" dirty="0">
              <a:latin typeface="Meiryo UI"/>
              <a:cs typeface="Meiryo UI"/>
            </a:endParaRPr>
          </a:p>
          <a:p>
            <a:pPr marL="12700">
              <a:lnSpc>
                <a:spcPct val="100000"/>
              </a:lnSpc>
              <a:spcBef>
                <a:spcPts val="95"/>
              </a:spcBef>
            </a:pPr>
            <a:endParaRPr lang="en-US" altLang="ja-JP" sz="1200" spc="-10" dirty="0">
              <a:latin typeface="Meiryo UI"/>
              <a:cs typeface="Meiryo UI"/>
            </a:endParaRPr>
          </a:p>
          <a:p>
            <a:pPr marL="12700">
              <a:lnSpc>
                <a:spcPct val="100000"/>
              </a:lnSpc>
              <a:spcBef>
                <a:spcPts val="95"/>
              </a:spcBef>
            </a:pPr>
            <a:r>
              <a:rPr lang="ja-JP" altLang="en-US" sz="1000" spc="-35" dirty="0">
                <a:latin typeface="Meiryo UI"/>
                <a:cs typeface="Meiryo UI"/>
              </a:rPr>
              <a:t>キンドリル担当者に承認依頼が送信され、承認後</a:t>
            </a:r>
            <a:r>
              <a:rPr lang="ja-JP" altLang="en-US" sz="1000" spc="-30" dirty="0">
                <a:latin typeface="Meiryo UI"/>
                <a:cs typeface="Meiryo UI"/>
              </a:rPr>
              <a:t>に</a:t>
            </a:r>
            <a:r>
              <a:rPr lang="en-US" altLang="ja-JP" sz="1000" spc="-30" dirty="0">
                <a:latin typeface="Meiryo UI"/>
                <a:cs typeface="Meiryo UI"/>
              </a:rPr>
              <a:t>Fieldglass</a:t>
            </a:r>
            <a:r>
              <a:rPr lang="ja-JP" altLang="en-US" sz="1000" spc="-30" dirty="0">
                <a:latin typeface="Meiryo UI"/>
                <a:cs typeface="Meiryo UI"/>
              </a:rPr>
              <a:t>に設定のある支払い条件のもとお支払いとなります。</a:t>
            </a:r>
            <a:endParaRPr lang="en-US" altLang="ja-JP" sz="1000" spc="-30" dirty="0">
              <a:latin typeface="Meiryo UI"/>
              <a:cs typeface="Meiryo UI"/>
            </a:endParaRPr>
          </a:p>
          <a:p>
            <a:pPr marL="12700">
              <a:lnSpc>
                <a:spcPct val="100000"/>
              </a:lnSpc>
              <a:spcBef>
                <a:spcPts val="95"/>
              </a:spcBef>
            </a:pPr>
            <a:endParaRPr lang="en-US" altLang="ja-JP" sz="1000" spc="-10" dirty="0">
              <a:latin typeface="Meiryo UI"/>
              <a:cs typeface="Meiryo UI"/>
            </a:endParaRPr>
          </a:p>
        </p:txBody>
      </p:sp>
      <p:sp>
        <p:nvSpPr>
          <p:cNvPr id="83" name="object 2">
            <a:extLst>
              <a:ext uri="{FF2B5EF4-FFF2-40B4-BE49-F238E27FC236}">
                <a16:creationId xmlns:a16="http://schemas.microsoft.com/office/drawing/2014/main" id="{230AF13B-E616-D931-16D6-038428E381B9}"/>
              </a:ext>
            </a:extLst>
          </p:cNvPr>
          <p:cNvSpPr txBox="1">
            <a:spLocks/>
          </p:cNvSpPr>
          <p:nvPr/>
        </p:nvSpPr>
        <p:spPr>
          <a:xfrm>
            <a:off x="3810000" y="6377940"/>
            <a:ext cx="195358" cy="230191"/>
          </a:xfrm>
          <a:prstGeom prst="rect">
            <a:avLst/>
          </a:prstGeom>
        </p:spPr>
        <p:txBody>
          <a:bodyPr vert="horz" wrap="square" lIns="0" tIns="45085" rIns="0" bIns="0" rtlCol="0">
            <a:spAutoFit/>
          </a:bodyPr>
          <a:lstStyle>
            <a:lvl1pPr>
              <a:defRPr sz="2400" b="0" i="0">
                <a:solidFill>
                  <a:srgbClr val="FF0000"/>
                </a:solidFill>
                <a:latin typeface="Meiryo UI"/>
                <a:ea typeface="+mj-ea"/>
                <a:cs typeface="Meiryo UI"/>
              </a:defRPr>
            </a:lvl1pPr>
          </a:lstStyle>
          <a:p>
            <a:pPr marL="12700" marR="5080" algn="ctr">
              <a:spcBef>
                <a:spcPts val="155"/>
              </a:spcBef>
            </a:pPr>
            <a:r>
              <a:rPr lang="ja-JP" altLang="en-US" sz="1200" b="1" spc="-15" dirty="0">
                <a:highlight>
                  <a:srgbClr val="FFFFFF"/>
                </a:highlight>
                <a:latin typeface="Meiryo UI" panose="020B0604030504040204" pitchFamily="50" charset="-128"/>
                <a:ea typeface="Meiryo UI" panose="020B0604030504040204" pitchFamily="50" charset="-128"/>
              </a:rPr>
              <a:t>⑨</a:t>
            </a:r>
            <a:endParaRPr lang="en-US" altLang="ja-JP" sz="1200" b="1" spc="-15" dirty="0">
              <a:highlight>
                <a:srgbClr val="FFFFFF"/>
              </a:highlight>
              <a:latin typeface="Meiryo UI" panose="020B0604030504040204" pitchFamily="50" charset="-128"/>
              <a:ea typeface="Meiryo UI" panose="020B0604030504040204" pitchFamily="50" charset="-128"/>
            </a:endParaRPr>
          </a:p>
        </p:txBody>
      </p:sp>
      <p:cxnSp>
        <p:nvCxnSpPr>
          <p:cNvPr id="84" name="コネクタ: カギ線 83">
            <a:extLst>
              <a:ext uri="{FF2B5EF4-FFF2-40B4-BE49-F238E27FC236}">
                <a16:creationId xmlns:a16="http://schemas.microsoft.com/office/drawing/2014/main" id="{A07C39E9-D91D-D675-294F-64782E1804A6}"/>
              </a:ext>
            </a:extLst>
          </p:cNvPr>
          <p:cNvCxnSpPr>
            <a:cxnSpLocks/>
            <a:stCxn id="83" idx="3"/>
            <a:endCxn id="56" idx="1"/>
          </p:cNvCxnSpPr>
          <p:nvPr/>
        </p:nvCxnSpPr>
        <p:spPr>
          <a:xfrm flipV="1">
            <a:off x="4005358" y="4439844"/>
            <a:ext cx="1623528" cy="2053192"/>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pic>
        <p:nvPicPr>
          <p:cNvPr id="2" name="Picture 2" descr="Organizational Logo">
            <a:extLst>
              <a:ext uri="{FF2B5EF4-FFF2-40B4-BE49-F238E27FC236}">
                <a16:creationId xmlns:a16="http://schemas.microsoft.com/office/drawing/2014/main" id="{7ED67145-5786-F8BB-FA91-8CF660D593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8177"/>
            <a:ext cx="1066800" cy="439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B4C0-1594-A2E9-0CC6-E63DBB33157F}"/>
            </a:ext>
          </a:extLst>
        </p:cNvPr>
        <p:cNvGrpSpPr/>
        <p:nvPr/>
      </p:nvGrpSpPr>
      <p:grpSpPr>
        <a:xfrm>
          <a:off x="0" y="0"/>
          <a:ext cx="0" cy="0"/>
          <a:chOff x="0" y="0"/>
          <a:chExt cx="0" cy="0"/>
        </a:xfrm>
      </p:grpSpPr>
      <p:sp>
        <p:nvSpPr>
          <p:cNvPr id="32" name="タイトル 1">
            <a:extLst>
              <a:ext uri="{FF2B5EF4-FFF2-40B4-BE49-F238E27FC236}">
                <a16:creationId xmlns:a16="http://schemas.microsoft.com/office/drawing/2014/main" id="{33A6057C-35CA-1D3F-1E22-20747220C781}"/>
              </a:ext>
            </a:extLst>
          </p:cNvPr>
          <p:cNvSpPr txBox="1">
            <a:spLocks/>
          </p:cNvSpPr>
          <p:nvPr/>
        </p:nvSpPr>
        <p:spPr>
          <a:xfrm>
            <a:off x="762000" y="876300"/>
            <a:ext cx="1066800" cy="369332"/>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spcBef>
                <a:spcPts val="100"/>
              </a:spcBef>
            </a:pPr>
            <a:r>
              <a:rPr lang="en-US" altLang="ja-JP" spc="-15" dirty="0">
                <a:solidFill>
                  <a:schemeClr val="tx1"/>
                </a:solidFill>
                <a:latin typeface="Meiryo UI" panose="020B0604030504040204" pitchFamily="50" charset="-128"/>
                <a:ea typeface="Meiryo UI" panose="020B0604030504040204" pitchFamily="50" charset="-128"/>
              </a:rPr>
              <a:t>1.</a:t>
            </a:r>
            <a:r>
              <a:rPr lang="ja-JP" altLang="en-US" spc="-15" dirty="0">
                <a:solidFill>
                  <a:schemeClr val="tx1"/>
                </a:solidFill>
                <a:latin typeface="Meiryo UI" panose="020B0604030504040204" pitchFamily="50" charset="-128"/>
                <a:ea typeface="Meiryo UI" panose="020B0604030504040204" pitchFamily="50" charset="-128"/>
              </a:rPr>
              <a:t>概要</a:t>
            </a:r>
            <a:endParaRPr kumimoji="1" lang="ja-JP" altLang="en-US" sz="2000" dirty="0">
              <a:solidFill>
                <a:schemeClr val="bg1">
                  <a:lumMod val="65000"/>
                </a:schemeClr>
              </a:solidFill>
              <a:latin typeface="Meiryo UI" panose="020B0604030504040204" pitchFamily="50" charset="-128"/>
              <a:ea typeface="Meiryo UI" panose="020B0604030504040204" pitchFamily="50" charset="-128"/>
            </a:endParaRPr>
          </a:p>
        </p:txBody>
      </p:sp>
      <p:pic>
        <p:nvPicPr>
          <p:cNvPr id="1026" name="Picture 2" descr="Organizational Logo">
            <a:extLst>
              <a:ext uri="{FF2B5EF4-FFF2-40B4-BE49-F238E27FC236}">
                <a16:creationId xmlns:a16="http://schemas.microsoft.com/office/drawing/2014/main" id="{80F6BF0E-F85C-78C1-0AC2-EF5BCD16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6" y="250646"/>
            <a:ext cx="1246094" cy="625654"/>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AB4767A3-743A-6686-A627-CD5996A8D49D}"/>
              </a:ext>
            </a:extLst>
          </p:cNvPr>
          <p:cNvSpPr>
            <a:spLocks noGrp="1"/>
          </p:cNvSpPr>
          <p:nvPr>
            <p:ph type="sldNum" sz="quarter" idx="7"/>
          </p:nvPr>
        </p:nvSpPr>
        <p:spPr/>
        <p:txBody>
          <a:bodyPr/>
          <a:lstStyle/>
          <a:p>
            <a:fld id="{B6F15528-21DE-4FAA-801E-634DDDAF4B2B}" type="slidenum">
              <a:rPr lang="en-US" altLang="ja-JP" smtClean="0"/>
              <a:t>3</a:t>
            </a:fld>
            <a:endParaRPr lang="ja-JP" altLang="en-US"/>
          </a:p>
        </p:txBody>
      </p:sp>
      <p:sp>
        <p:nvSpPr>
          <p:cNvPr id="2" name="タイトル 1">
            <a:extLst>
              <a:ext uri="{FF2B5EF4-FFF2-40B4-BE49-F238E27FC236}">
                <a16:creationId xmlns:a16="http://schemas.microsoft.com/office/drawing/2014/main" id="{8D3B2AEE-29F1-BF48-56FF-B5B1D072B1EB}"/>
              </a:ext>
            </a:extLst>
          </p:cNvPr>
          <p:cNvSpPr txBox="1">
            <a:spLocks/>
          </p:cNvSpPr>
          <p:nvPr/>
        </p:nvSpPr>
        <p:spPr>
          <a:xfrm>
            <a:off x="1053353" y="1565622"/>
            <a:ext cx="10608067" cy="948978"/>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spcBef>
                <a:spcPts val="100"/>
              </a:spcBef>
            </a:pPr>
            <a:r>
              <a:rPr lang="en-US" altLang="ja-JP" sz="1800" spc="-15" dirty="0">
                <a:solidFill>
                  <a:schemeClr val="tx1"/>
                </a:solidFill>
                <a:latin typeface="Meiryo UI" panose="020B0604030504040204" pitchFamily="50" charset="-128"/>
                <a:ea typeface="Meiryo UI" panose="020B0604030504040204" pitchFamily="50" charset="-128"/>
              </a:rPr>
              <a:t>1-1.</a:t>
            </a:r>
            <a:r>
              <a:rPr lang="ja-JP" altLang="en-US" sz="1800" spc="-15" dirty="0">
                <a:solidFill>
                  <a:schemeClr val="tx1"/>
                </a:solidFill>
                <a:latin typeface="Meiryo UI" panose="020B0604030504040204" pitchFamily="50" charset="-128"/>
                <a:ea typeface="Meiryo UI" panose="020B0604030504040204" pitchFamily="50" charset="-128"/>
              </a:rPr>
              <a:t>　本ガイドの目的と対象範囲</a:t>
            </a:r>
            <a:endParaRPr lang="en-US" altLang="ja-JP" sz="1800" spc="-15" dirty="0">
              <a:solidFill>
                <a:schemeClr val="tx1"/>
              </a:solidFill>
              <a:latin typeface="Meiryo UI" panose="020B0604030504040204" pitchFamily="50" charset="-128"/>
              <a:ea typeface="Meiryo UI" panose="020B0604030504040204" pitchFamily="50" charset="-128"/>
            </a:endParaRPr>
          </a:p>
          <a:p>
            <a:pPr marL="12700">
              <a:lnSpc>
                <a:spcPct val="100000"/>
              </a:lnSpc>
              <a:tabLst>
                <a:tab pos="299085" algn="l"/>
              </a:tabLst>
            </a:pPr>
            <a:r>
              <a:rPr lang="ja-JP" altLang="en-US" sz="1400" spc="-15" dirty="0">
                <a:solidFill>
                  <a:schemeClr val="tx1"/>
                </a:solidFill>
                <a:latin typeface="Meiryo UI" panose="020B0604030504040204" pitchFamily="50" charset="-128"/>
                <a:ea typeface="Meiryo UI" panose="020B0604030504040204" pitchFamily="50" charset="-128"/>
              </a:rPr>
              <a:t>　本ガイドは</a:t>
            </a:r>
            <a:r>
              <a:rPr lang="en-US" altLang="ja-JP" sz="1400" spc="-20" dirty="0">
                <a:solidFill>
                  <a:schemeClr val="tx1"/>
                </a:solidFill>
                <a:latin typeface="Meiryo UI" panose="020B0604030504040204" pitchFamily="50" charset="-128"/>
                <a:ea typeface="Meiryo UI" panose="020B0604030504040204" pitchFamily="50" charset="-128"/>
              </a:rPr>
              <a:t>Supplier</a:t>
            </a:r>
            <a:r>
              <a:rPr lang="ja-JP" altLang="en-US" sz="1400" spc="-2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派遣会社</a:t>
            </a:r>
            <a:r>
              <a:rPr lang="ja-JP" altLang="en-US" sz="1400" spc="-50" dirty="0">
                <a:solidFill>
                  <a:schemeClr val="tx1"/>
                </a:solidFill>
                <a:latin typeface="Meiryo UI" panose="020B0604030504040204" pitchFamily="50" charset="-128"/>
                <a:ea typeface="Meiryo UI" panose="020B0604030504040204" pitchFamily="50" charset="-128"/>
              </a:rPr>
              <a:t>）と</a:t>
            </a:r>
            <a:r>
              <a:rPr lang="en-US" altLang="ja-JP" sz="1400" spc="-20" dirty="0">
                <a:solidFill>
                  <a:schemeClr val="tx1"/>
                </a:solidFill>
                <a:latin typeface="Meiryo UI" panose="020B0604030504040204" pitchFamily="50" charset="-128"/>
                <a:ea typeface="Meiryo UI" panose="020B0604030504040204" pitchFamily="50" charset="-128"/>
              </a:rPr>
              <a:t>Candidate</a:t>
            </a:r>
            <a:r>
              <a:rPr lang="ja-JP" altLang="en-US" sz="1400" spc="-20" dirty="0">
                <a:solidFill>
                  <a:schemeClr val="tx1"/>
                </a:solidFill>
                <a:latin typeface="Meiryo UI" panose="020B0604030504040204" pitchFamily="50" charset="-128"/>
                <a:ea typeface="Meiryo UI" panose="020B0604030504040204" pitchFamily="50" charset="-128"/>
              </a:rPr>
              <a:t>（</a:t>
            </a:r>
            <a:r>
              <a:rPr lang="ja-JP" altLang="en-US" sz="1400" spc="-10" dirty="0">
                <a:solidFill>
                  <a:schemeClr val="tx1"/>
                </a:solidFill>
                <a:latin typeface="Meiryo UI" panose="020B0604030504040204" pitchFamily="50" charset="-128"/>
                <a:ea typeface="Meiryo UI" panose="020B0604030504040204" pitchFamily="50" charset="-128"/>
              </a:rPr>
              <a:t>候補者</a:t>
            </a:r>
            <a:r>
              <a:rPr lang="en-US" altLang="ja-JP" sz="1400" spc="-10" dirty="0">
                <a:solidFill>
                  <a:schemeClr val="tx1"/>
                </a:solidFill>
                <a:latin typeface="Meiryo UI" panose="020B0604030504040204" pitchFamily="50" charset="-128"/>
                <a:ea typeface="Meiryo UI" panose="020B0604030504040204" pitchFamily="50" charset="-128"/>
              </a:rPr>
              <a:t>/</a:t>
            </a:r>
            <a:r>
              <a:rPr lang="ja-JP" altLang="en-US" sz="1400" spc="-10" dirty="0">
                <a:solidFill>
                  <a:schemeClr val="tx1"/>
                </a:solidFill>
                <a:latin typeface="Meiryo UI" panose="020B0604030504040204" pitchFamily="50" charset="-128"/>
                <a:ea typeface="Meiryo UI" panose="020B0604030504040204" pitchFamily="50" charset="-128"/>
              </a:rPr>
              <a:t>派遣社員</a:t>
            </a:r>
            <a:r>
              <a:rPr lang="ja-JP" altLang="en-US" sz="1400" spc="-50" dirty="0">
                <a:solidFill>
                  <a:schemeClr val="tx1"/>
                </a:solidFill>
                <a:latin typeface="Meiryo UI" panose="020B0604030504040204" pitchFamily="50" charset="-128"/>
                <a:ea typeface="Meiryo UI" panose="020B0604030504040204" pitchFamily="50" charset="-128"/>
              </a:rPr>
              <a:t>）向けのガイドです。</a:t>
            </a:r>
            <a:endParaRPr lang="ja-JP" altLang="en-US" sz="1400"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400" spc="-15" dirty="0">
                <a:solidFill>
                  <a:schemeClr val="tx1"/>
                </a:solidFill>
                <a:latin typeface="Meiryo UI" panose="020B0604030504040204" pitchFamily="50" charset="-128"/>
                <a:ea typeface="Meiryo UI" panose="020B0604030504040204" pitchFamily="50" charset="-128"/>
              </a:rPr>
              <a:t>　派遣サービスの見積、発注、請求に関する説明と処理手順のオペレーションを記載しています。</a:t>
            </a:r>
            <a:endParaRPr lang="en-US" altLang="ja-JP" sz="14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400" spc="-15" dirty="0">
                <a:solidFill>
                  <a:schemeClr val="tx1"/>
                </a:solidFill>
                <a:latin typeface="Meiryo UI" panose="020B0604030504040204" pitchFamily="50" charset="-128"/>
                <a:ea typeface="Meiryo UI" panose="020B0604030504040204" pitchFamily="50" charset="-128"/>
              </a:rPr>
              <a:t>　本資料は、</a:t>
            </a:r>
            <a:r>
              <a:rPr lang="en-US" altLang="ja-JP" sz="1400" spc="-15" dirty="0">
                <a:solidFill>
                  <a:schemeClr val="tx1"/>
                </a:solidFill>
                <a:latin typeface="Meiryo UI" panose="020B0604030504040204" pitchFamily="50" charset="-128"/>
                <a:ea typeface="Meiryo UI" panose="020B0604030504040204" pitchFamily="50" charset="-128"/>
              </a:rPr>
              <a:t>Fieldglass</a:t>
            </a:r>
            <a:r>
              <a:rPr lang="ja-JP" altLang="en-US" sz="1400" spc="-15" dirty="0">
                <a:solidFill>
                  <a:schemeClr val="tx1"/>
                </a:solidFill>
                <a:latin typeface="Meiryo UI" panose="020B0604030504040204" pitchFamily="50" charset="-128"/>
                <a:ea typeface="Meiryo UI" panose="020B0604030504040204" pitchFamily="50" charset="-128"/>
              </a:rPr>
              <a:t>のアカウントを作成の後、ログインし画面を見ながら操作をするための補助資料としてご使用ください。　</a:t>
            </a:r>
            <a:endParaRPr lang="en-US" altLang="ja-JP" sz="1800" spc="-15" dirty="0">
              <a:solidFill>
                <a:schemeClr val="tx1"/>
              </a:solidFill>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6EAFA859-670E-4930-5A76-8ED36E9C312D}"/>
              </a:ext>
            </a:extLst>
          </p:cNvPr>
          <p:cNvSpPr txBox="1">
            <a:spLocks/>
          </p:cNvSpPr>
          <p:nvPr/>
        </p:nvSpPr>
        <p:spPr>
          <a:xfrm>
            <a:off x="1053352" y="2850857"/>
            <a:ext cx="10608067" cy="2787943"/>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spcBef>
                <a:spcPts val="100"/>
              </a:spcBef>
            </a:pPr>
            <a:r>
              <a:rPr lang="en-US" altLang="ja-JP" sz="1800" spc="-15" dirty="0">
                <a:solidFill>
                  <a:schemeClr val="tx1"/>
                </a:solidFill>
                <a:latin typeface="Meiryo UI" panose="020B0604030504040204" pitchFamily="50" charset="-128"/>
                <a:ea typeface="Meiryo UI" panose="020B0604030504040204" pitchFamily="50" charset="-128"/>
              </a:rPr>
              <a:t>1-2.</a:t>
            </a:r>
            <a:r>
              <a:rPr lang="ja-JP" altLang="en-US" sz="1800" spc="-15" dirty="0">
                <a:solidFill>
                  <a:schemeClr val="tx1"/>
                </a:solidFill>
                <a:latin typeface="Meiryo UI" panose="020B0604030504040204" pitchFamily="50" charset="-128"/>
                <a:ea typeface="Meiryo UI" panose="020B0604030504040204" pitchFamily="50" charset="-128"/>
              </a:rPr>
              <a:t>　お問い合わせ先</a:t>
            </a:r>
            <a:endParaRPr lang="en-US" altLang="ja-JP" sz="18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400" spc="-15" dirty="0">
                <a:solidFill>
                  <a:schemeClr val="tx1"/>
                </a:solidFill>
                <a:latin typeface="Meiryo UI" panose="020B0604030504040204" pitchFamily="50" charset="-128"/>
                <a:ea typeface="Meiryo UI" panose="020B0604030504040204" pitchFamily="50" charset="-128"/>
              </a:rPr>
              <a:t>　・　</a:t>
            </a:r>
            <a:r>
              <a:rPr lang="en-US" altLang="ja-JP" sz="1400" spc="-15" dirty="0">
                <a:solidFill>
                  <a:schemeClr val="tx1"/>
                </a:solidFill>
                <a:latin typeface="Meiryo UI" panose="020B0604030504040204" pitchFamily="50" charset="-128"/>
                <a:ea typeface="Meiryo UI" panose="020B0604030504040204" pitchFamily="50" charset="-128"/>
              </a:rPr>
              <a:t>Fieldglass</a:t>
            </a:r>
            <a:r>
              <a:rPr lang="ja-JP" altLang="en-US" sz="1400" spc="-15" dirty="0">
                <a:solidFill>
                  <a:schemeClr val="tx1"/>
                </a:solidFill>
                <a:latin typeface="Meiryo UI" panose="020B0604030504040204" pitchFamily="50" charset="-128"/>
                <a:ea typeface="Meiryo UI" panose="020B0604030504040204" pitchFamily="50" charset="-128"/>
              </a:rPr>
              <a:t>のオペレーションに関するお問い合わせ先</a:t>
            </a:r>
            <a:endParaRPr lang="en-US" altLang="ja-JP" sz="14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200" spc="-15" dirty="0">
                <a:solidFill>
                  <a:schemeClr val="tx1"/>
                </a:solidFill>
                <a:latin typeface="Meiryo UI" panose="020B0604030504040204" pitchFamily="50" charset="-128"/>
                <a:ea typeface="Meiryo UI" panose="020B0604030504040204" pitchFamily="50" charset="-128"/>
              </a:rPr>
              <a:t>　　　　担当者と連絡先：</a:t>
            </a:r>
            <a:endParaRPr lang="en-US" altLang="ja-JP" sz="12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200" spc="-15" dirty="0">
                <a:solidFill>
                  <a:schemeClr val="tx1"/>
                </a:solidFill>
                <a:latin typeface="Meiryo UI" panose="020B0604030504040204" pitchFamily="50" charset="-128"/>
                <a:ea typeface="Meiryo UI" panose="020B0604030504040204" pitchFamily="50" charset="-128"/>
              </a:rPr>
              <a:t>　　　　　　購買 </a:t>
            </a:r>
            <a:r>
              <a:rPr lang="en-US" altLang="ja-JP" sz="1200" spc="-15" dirty="0">
                <a:solidFill>
                  <a:schemeClr val="tx1"/>
                </a:solidFill>
                <a:latin typeface="Meiryo UI" panose="020B0604030504040204" pitchFamily="50" charset="-128"/>
                <a:ea typeface="Meiryo UI" panose="020B0604030504040204" pitchFamily="50" charset="-128"/>
              </a:rPr>
              <a:t>Martin</a:t>
            </a:r>
            <a:r>
              <a:rPr lang="ja-JP" altLang="en-US" sz="1200" spc="-15" dirty="0">
                <a:solidFill>
                  <a:schemeClr val="tx1"/>
                </a:solidFill>
                <a:latin typeface="Meiryo UI" panose="020B0604030504040204" pitchFamily="50" charset="-128"/>
                <a:ea typeface="Meiryo UI" panose="020B0604030504040204" pitchFamily="50" charset="-128"/>
              </a:rPr>
              <a:t>（</a:t>
            </a:r>
            <a:r>
              <a:rPr lang="en-US" altLang="ja-JP" sz="1200" spc="-15" dirty="0">
                <a:solidFill>
                  <a:schemeClr val="tx1"/>
                </a:solidFill>
                <a:latin typeface="Meiryo UI" panose="020B0604030504040204" pitchFamily="50" charset="-128"/>
                <a:ea typeface="Meiryo UI" panose="020B0604030504040204" pitchFamily="50" charset="-128"/>
              </a:rPr>
              <a:t>Si.Yu.He@kyndryl.com</a:t>
            </a:r>
            <a:r>
              <a:rPr lang="ja-JP" altLang="en-US" sz="1200" spc="-15" dirty="0">
                <a:solidFill>
                  <a:schemeClr val="tx1"/>
                </a:solidFill>
                <a:latin typeface="Meiryo UI" panose="020B0604030504040204" pitchFamily="50" charset="-128"/>
                <a:ea typeface="Meiryo UI" panose="020B0604030504040204" pitchFamily="50" charset="-128"/>
              </a:rPr>
              <a:t>）</a:t>
            </a:r>
            <a:endParaRPr lang="en-US" altLang="ja-JP" sz="12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200" spc="-15" dirty="0">
                <a:solidFill>
                  <a:schemeClr val="tx1"/>
                </a:solidFill>
                <a:latin typeface="Meiryo UI" panose="020B0604030504040204" pitchFamily="50" charset="-128"/>
                <a:ea typeface="Meiryo UI" panose="020B0604030504040204" pitchFamily="50" charset="-128"/>
              </a:rPr>
              <a:t>　　　　　　購買 </a:t>
            </a:r>
            <a:r>
              <a:rPr lang="en-US" altLang="ja-JP" sz="1200" spc="-15" dirty="0">
                <a:solidFill>
                  <a:schemeClr val="tx1"/>
                </a:solidFill>
                <a:latin typeface="Meiryo UI" panose="020B0604030504040204" pitchFamily="50" charset="-128"/>
                <a:ea typeface="Meiryo UI" panose="020B0604030504040204" pitchFamily="50" charset="-128"/>
              </a:rPr>
              <a:t>Midori</a:t>
            </a:r>
            <a:r>
              <a:rPr lang="ja-JP" altLang="en-US" sz="1200" spc="-15" dirty="0">
                <a:solidFill>
                  <a:schemeClr val="tx1"/>
                </a:solidFill>
                <a:latin typeface="Meiryo UI" panose="020B0604030504040204" pitchFamily="50" charset="-128"/>
                <a:ea typeface="Meiryo UI" panose="020B0604030504040204" pitchFamily="50" charset="-128"/>
              </a:rPr>
              <a:t>（</a:t>
            </a:r>
            <a:r>
              <a:rPr lang="en-US" altLang="ja-JP" sz="1200" spc="-15" dirty="0">
                <a:solidFill>
                  <a:schemeClr val="tx1"/>
                </a:solidFill>
                <a:latin typeface="Meiryo UI" panose="020B0604030504040204" pitchFamily="50" charset="-128"/>
                <a:ea typeface="Meiryo UI" panose="020B0604030504040204" pitchFamily="50" charset="-128"/>
              </a:rPr>
              <a:t>Hui.Su@kyndryl.com</a:t>
            </a:r>
            <a:r>
              <a:rPr lang="ja-JP" altLang="en-US" sz="1200" spc="-15" dirty="0">
                <a:solidFill>
                  <a:schemeClr val="tx1"/>
                </a:solidFill>
                <a:latin typeface="Meiryo UI" panose="020B0604030504040204" pitchFamily="50" charset="-128"/>
                <a:ea typeface="Meiryo UI" panose="020B0604030504040204" pitchFamily="50" charset="-128"/>
              </a:rPr>
              <a:t>）</a:t>
            </a:r>
            <a:endParaRPr lang="en-US" altLang="ja-JP" sz="12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200" spc="-15" dirty="0">
                <a:solidFill>
                  <a:schemeClr val="tx1"/>
                </a:solidFill>
                <a:latin typeface="Meiryo UI" panose="020B0604030504040204" pitchFamily="50" charset="-128"/>
                <a:ea typeface="Meiryo UI" panose="020B0604030504040204" pitchFamily="50" charset="-128"/>
              </a:rPr>
              <a:t>　</a:t>
            </a:r>
            <a:endParaRPr lang="en-US" altLang="ja-JP" sz="1200" spc="-15" dirty="0">
              <a:solidFill>
                <a:schemeClr val="tx1"/>
              </a:solidFill>
              <a:latin typeface="Meiryo UI" panose="020B0604030504040204" pitchFamily="50" charset="-128"/>
              <a:ea typeface="Meiryo UI" panose="020B0604030504040204" pitchFamily="50" charset="-128"/>
            </a:endParaRPr>
          </a:p>
          <a:p>
            <a:pPr marL="12700">
              <a:spcBef>
                <a:spcPts val="100"/>
              </a:spcBef>
            </a:pPr>
            <a:endParaRPr lang="en-US" altLang="ja-JP" sz="12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400" spc="-15" dirty="0">
                <a:solidFill>
                  <a:schemeClr val="tx1"/>
                </a:solidFill>
                <a:latin typeface="Meiryo UI" panose="020B0604030504040204" pitchFamily="50" charset="-128"/>
                <a:ea typeface="Meiryo UI" panose="020B0604030504040204" pitchFamily="50" charset="-128"/>
              </a:rPr>
              <a:t>　・　</a:t>
            </a:r>
            <a:r>
              <a:rPr lang="en-US" altLang="ja-JP" sz="1400" spc="-15" dirty="0">
                <a:solidFill>
                  <a:schemeClr val="tx1"/>
                </a:solidFill>
                <a:latin typeface="Meiryo UI" panose="020B0604030504040204" pitchFamily="50" charset="-128"/>
                <a:ea typeface="Meiryo UI" panose="020B0604030504040204" pitchFamily="50" charset="-128"/>
              </a:rPr>
              <a:t>Fieldglass</a:t>
            </a:r>
            <a:r>
              <a:rPr lang="ja-JP" altLang="en-US" sz="1400" spc="-15" dirty="0">
                <a:solidFill>
                  <a:schemeClr val="tx1"/>
                </a:solidFill>
                <a:latin typeface="Meiryo UI" panose="020B0604030504040204" pitchFamily="50" charset="-128"/>
                <a:ea typeface="Meiryo UI" panose="020B0604030504040204" pitchFamily="50" charset="-128"/>
              </a:rPr>
              <a:t>のシステム障害やエラーに関するお問い合わせ先　</a:t>
            </a:r>
            <a:r>
              <a:rPr lang="en-US" altLang="ja-JP" sz="1400" spc="-15" dirty="0">
                <a:solidFill>
                  <a:schemeClr val="tx1"/>
                </a:solidFill>
                <a:latin typeface="Meiryo UI" panose="020B0604030504040204" pitchFamily="50" charset="-128"/>
                <a:ea typeface="Meiryo UI" panose="020B0604030504040204" pitchFamily="50" charset="-128"/>
              </a:rPr>
              <a:t> </a:t>
            </a:r>
            <a:br>
              <a:rPr lang="en-US" altLang="ja-JP" sz="1400" spc="-15" dirty="0">
                <a:solidFill>
                  <a:schemeClr val="tx1"/>
                </a:solidFill>
                <a:latin typeface="Meiryo UI" panose="020B0604030504040204" pitchFamily="50" charset="-128"/>
                <a:ea typeface="Meiryo UI" panose="020B0604030504040204" pitchFamily="50" charset="-128"/>
              </a:rPr>
            </a:br>
            <a:r>
              <a:rPr lang="ja-JP" altLang="en-US" sz="1200" spc="-15" dirty="0">
                <a:solidFill>
                  <a:schemeClr val="tx1"/>
                </a:solidFill>
                <a:latin typeface="Meiryo UI" panose="020B0604030504040204" pitchFamily="50" charset="-128"/>
                <a:ea typeface="Meiryo UI" panose="020B0604030504040204" pitchFamily="50" charset="-128"/>
              </a:rPr>
              <a:t>　　 　</a:t>
            </a:r>
            <a:r>
              <a:rPr lang="en-US" altLang="ja-JP" sz="1200" spc="-15" dirty="0">
                <a:solidFill>
                  <a:schemeClr val="tx1"/>
                </a:solidFill>
                <a:latin typeface="Meiryo UI" panose="020B0604030504040204" pitchFamily="50" charset="-128"/>
                <a:ea typeface="Meiryo UI" panose="020B0604030504040204" pitchFamily="50" charset="-128"/>
              </a:rPr>
              <a:t>※</a:t>
            </a:r>
            <a:r>
              <a:rPr lang="ja-JP" altLang="en-US" sz="1200" spc="-15" dirty="0">
                <a:solidFill>
                  <a:schemeClr val="tx1"/>
                </a:solidFill>
                <a:latin typeface="Meiryo UI" panose="020B0604030504040204" pitchFamily="50" charset="-128"/>
                <a:ea typeface="Meiryo UI" panose="020B0604030504040204" pitchFamily="50" charset="-128"/>
              </a:rPr>
              <a:t>すぐに解決しない場合や急ぎの際は、担当者 </a:t>
            </a:r>
            <a:r>
              <a:rPr lang="en-US" altLang="ja-JP" sz="1200" spc="-15" dirty="0">
                <a:solidFill>
                  <a:schemeClr val="tx1"/>
                </a:solidFill>
                <a:latin typeface="Meiryo UI" panose="020B0604030504040204" pitchFamily="50" charset="-128"/>
                <a:ea typeface="Meiryo UI" panose="020B0604030504040204" pitchFamily="50" charset="-128"/>
              </a:rPr>
              <a:t>Martin/Midori</a:t>
            </a:r>
            <a:r>
              <a:rPr lang="ja-JP" altLang="en-US" sz="1200" spc="-15" dirty="0">
                <a:solidFill>
                  <a:schemeClr val="tx1"/>
                </a:solidFill>
                <a:latin typeface="Meiryo UI" panose="020B0604030504040204" pitchFamily="50" charset="-128"/>
                <a:ea typeface="Meiryo UI" panose="020B0604030504040204" pitchFamily="50" charset="-128"/>
              </a:rPr>
              <a:t> へ ご連絡ください</a:t>
            </a:r>
            <a:endParaRPr lang="en-US" altLang="ja-JP" sz="12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200" spc="-15" dirty="0">
                <a:solidFill>
                  <a:schemeClr val="tx1"/>
                </a:solidFill>
                <a:latin typeface="Meiryo UI" panose="020B0604030504040204" pitchFamily="50" charset="-128"/>
                <a:ea typeface="Meiryo UI" panose="020B0604030504040204" pitchFamily="50" charset="-128"/>
              </a:rPr>
              <a:t>　　　　下記リンク先、</a:t>
            </a:r>
            <a:r>
              <a:rPr lang="en-US" altLang="ja-JP" sz="1200" spc="-15" dirty="0">
                <a:solidFill>
                  <a:schemeClr val="tx1"/>
                </a:solidFill>
                <a:latin typeface="Meiryo UI" panose="020B0604030504040204" pitchFamily="50" charset="-128"/>
                <a:ea typeface="Meiryo UI" panose="020B0604030504040204" pitchFamily="50" charset="-128"/>
              </a:rPr>
              <a:t>SAP</a:t>
            </a:r>
            <a:r>
              <a:rPr lang="ja-JP" altLang="en-US" sz="1200" spc="-15" dirty="0">
                <a:solidFill>
                  <a:schemeClr val="tx1"/>
                </a:solidFill>
                <a:latin typeface="Meiryo UI" panose="020B0604030504040204" pitchFamily="50" charset="-128"/>
                <a:ea typeface="Meiryo UI" panose="020B0604030504040204" pitchFamily="50" charset="-128"/>
              </a:rPr>
              <a:t>ヘルプセンターからお問い合わせください。</a:t>
            </a:r>
            <a:endParaRPr lang="en-US" altLang="ja-JP" sz="1200" spc="-15" dirty="0">
              <a:solidFill>
                <a:schemeClr val="tx1"/>
              </a:solidFill>
              <a:latin typeface="Meiryo UI" panose="020B0604030504040204" pitchFamily="50" charset="-128"/>
              <a:ea typeface="Meiryo UI" panose="020B0604030504040204" pitchFamily="50" charset="-128"/>
            </a:endParaRPr>
          </a:p>
          <a:p>
            <a:pPr marL="12700" algn="l">
              <a:spcBef>
                <a:spcPts val="100"/>
              </a:spcBef>
            </a:pPr>
            <a:r>
              <a:rPr lang="ja-JP" altLang="en-US" sz="1200" spc="-15" dirty="0">
                <a:solidFill>
                  <a:schemeClr val="tx1"/>
                </a:solidFill>
                <a:latin typeface="Meiryo UI" panose="020B0604030504040204" pitchFamily="50" charset="-128"/>
                <a:ea typeface="Meiryo UI" panose="020B0604030504040204" pitchFamily="50" charset="-128"/>
              </a:rPr>
              <a:t>　　　　　　ガイド：　「</a:t>
            </a:r>
            <a:r>
              <a:rPr lang="ja-JP" altLang="en-US" sz="1200" b="0" i="0" u="none" strike="noStrike" dirty="0">
                <a:solidFill>
                  <a:schemeClr val="tx1"/>
                </a:solidFill>
                <a:effectLst/>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新購買システム「</a:t>
            </a:r>
            <a:r>
              <a:rPr lang="en-US" altLang="ja-JP" sz="1200" b="0" i="0" u="none" strike="noStrike" dirty="0">
                <a:solidFill>
                  <a:schemeClr val="tx1"/>
                </a:solidFill>
                <a:effectLst/>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SAP Ariba/Fieldglass</a:t>
            </a:r>
            <a:r>
              <a:rPr lang="ja-JP" altLang="en-US" sz="1200" b="0" i="0" u="none" strike="noStrike" dirty="0">
                <a:solidFill>
                  <a:schemeClr val="tx1"/>
                </a:solidFill>
                <a:effectLst/>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」に関するガイド</a:t>
            </a:r>
            <a:r>
              <a:rPr lang="ja-JP" altLang="en-US" sz="1200" b="0" i="0" dirty="0">
                <a:solidFill>
                  <a:schemeClr val="tx1"/>
                </a:solidFill>
                <a:effectLst/>
                <a:latin typeface="Meiryo UI" panose="020B0604030504040204" pitchFamily="50" charset="-128"/>
                <a:ea typeface="Meiryo UI" panose="020B0604030504040204" pitchFamily="50" charset="-128"/>
              </a:rPr>
              <a:t> </a:t>
            </a:r>
            <a:r>
              <a:rPr lang="en-US" altLang="ja-JP" sz="1200" b="0" i="0" dirty="0">
                <a:solidFill>
                  <a:schemeClr val="tx1"/>
                </a:solidFill>
                <a:effectLst/>
                <a:latin typeface="Meiryo UI" panose="020B0604030504040204" pitchFamily="50" charset="-128"/>
                <a:ea typeface="Meiryo UI" panose="020B0604030504040204" pitchFamily="50" charset="-128"/>
              </a:rPr>
              <a:t>(V1.6 2024/10/17</a:t>
            </a:r>
            <a:r>
              <a:rPr lang="ja-JP" altLang="en-US" sz="1200" b="0" i="0" dirty="0">
                <a:solidFill>
                  <a:schemeClr val="tx1"/>
                </a:solidFill>
                <a:effectLst/>
                <a:latin typeface="Meiryo UI" panose="020B0604030504040204" pitchFamily="50" charset="-128"/>
                <a:ea typeface="Meiryo UI" panose="020B0604030504040204" pitchFamily="50" charset="-128"/>
              </a:rPr>
              <a:t>更新）」　</a:t>
            </a:r>
          </a:p>
          <a:p>
            <a:pPr marL="12700">
              <a:spcBef>
                <a:spcPts val="100"/>
              </a:spcBef>
            </a:pPr>
            <a:r>
              <a:rPr lang="ja-JP" altLang="en-US" sz="1200" spc="-15" dirty="0">
                <a:solidFill>
                  <a:schemeClr val="tx1"/>
                </a:solidFill>
                <a:latin typeface="Meiryo UI" panose="020B0604030504040204" pitchFamily="50" charset="-128"/>
                <a:ea typeface="Meiryo UI" panose="020B0604030504040204" pitchFamily="50" charset="-128"/>
              </a:rPr>
              <a:t>　　　　　　参照先： </a:t>
            </a:r>
            <a:r>
              <a:rPr lang="en-US" altLang="ja-JP" sz="1200" spc="-15" dirty="0">
                <a:solidFill>
                  <a:schemeClr val="tx1"/>
                </a:solidFill>
                <a:latin typeface="Meiryo UI" panose="020B0604030504040204" pitchFamily="50" charset="-128"/>
                <a:ea typeface="Meiryo UI" panose="020B0604030504040204" pitchFamily="50" charset="-128"/>
              </a:rPr>
              <a:t>P.63</a:t>
            </a:r>
            <a:r>
              <a:rPr lang="ja-JP" altLang="en-US" sz="1200" spc="-15" dirty="0">
                <a:solidFill>
                  <a:schemeClr val="tx1"/>
                </a:solidFill>
                <a:latin typeface="Meiryo UI" panose="020B0604030504040204" pitchFamily="50" charset="-128"/>
                <a:ea typeface="Meiryo UI" panose="020B0604030504040204" pitchFamily="50" charset="-128"/>
              </a:rPr>
              <a:t>　「お問い合わせ方法」 </a:t>
            </a:r>
            <a:r>
              <a:rPr lang="ja-JP" altLang="en-US" sz="1400" spc="-15" dirty="0">
                <a:solidFill>
                  <a:schemeClr val="tx1"/>
                </a:solidFill>
                <a:latin typeface="Meiryo UI" panose="020B0604030504040204" pitchFamily="50" charset="-128"/>
                <a:ea typeface="Meiryo UI" panose="020B0604030504040204" pitchFamily="50" charset="-128"/>
              </a:rPr>
              <a:t>　</a:t>
            </a:r>
            <a:endParaRPr lang="en-US" altLang="ja-JP" sz="1400" spc="-15" dirty="0">
              <a:solidFill>
                <a:schemeClr val="tx1"/>
              </a:solidFill>
              <a:latin typeface="Meiryo UI" panose="020B0604030504040204" pitchFamily="50" charset="-128"/>
              <a:ea typeface="Meiryo UI" panose="020B0604030504040204" pitchFamily="50" charset="-128"/>
            </a:endParaRPr>
          </a:p>
          <a:p>
            <a:pPr marL="12700">
              <a:spcBef>
                <a:spcPts val="100"/>
              </a:spcBef>
            </a:pPr>
            <a:r>
              <a:rPr lang="ja-JP" altLang="en-US" sz="1400" spc="-15" dirty="0">
                <a:solidFill>
                  <a:schemeClr val="bg1">
                    <a:lumMod val="65000"/>
                  </a:schemeClr>
                </a:solidFill>
                <a:latin typeface="Meiryo UI" panose="020B0604030504040204" pitchFamily="50" charset="-128"/>
                <a:ea typeface="Meiryo UI" panose="020B0604030504040204" pitchFamily="50" charset="-128"/>
              </a:rPr>
              <a:t>　　　　</a:t>
            </a:r>
            <a:endParaRPr kumimoji="1" lang="ja-JP" altLang="en-US" sz="2000"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878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EBDBF1-71C0-386D-2D5E-A1426866F6E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383B973-0CAD-21E2-48DA-C4E9AE865F1B}"/>
              </a:ext>
            </a:extLst>
          </p:cNvPr>
          <p:cNvSpPr/>
          <p:nvPr/>
        </p:nvSpPr>
        <p:spPr>
          <a:xfrm>
            <a:off x="0" y="-310987"/>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AF50"/>
          </a:solidFill>
        </p:spPr>
        <p:txBody>
          <a:bodyPr wrap="square" lIns="0" tIns="0" rIns="0" bIns="0" rtlCol="0"/>
          <a:lstStyle/>
          <a:p>
            <a:endParaRPr dirty="0"/>
          </a:p>
        </p:txBody>
      </p:sp>
      <p:pic>
        <p:nvPicPr>
          <p:cNvPr id="3" name="object 3">
            <a:extLst>
              <a:ext uri="{FF2B5EF4-FFF2-40B4-BE49-F238E27FC236}">
                <a16:creationId xmlns:a16="http://schemas.microsoft.com/office/drawing/2014/main" id="{89207C83-41A2-6CAA-DD06-1DEC0BFC90F7}"/>
              </a:ext>
            </a:extLst>
          </p:cNvPr>
          <p:cNvPicPr/>
          <p:nvPr/>
        </p:nvPicPr>
        <p:blipFill>
          <a:blip r:embed="rId2" cstate="print"/>
          <a:stretch>
            <a:fillRect/>
          </a:stretch>
        </p:blipFill>
        <p:spPr>
          <a:xfrm>
            <a:off x="152400" y="76200"/>
            <a:ext cx="1306068" cy="381000"/>
          </a:xfrm>
          <a:prstGeom prst="rect">
            <a:avLst/>
          </a:prstGeom>
        </p:spPr>
      </p:pic>
      <p:sp>
        <p:nvSpPr>
          <p:cNvPr id="4" name="object 4">
            <a:extLst>
              <a:ext uri="{FF2B5EF4-FFF2-40B4-BE49-F238E27FC236}">
                <a16:creationId xmlns:a16="http://schemas.microsoft.com/office/drawing/2014/main" id="{802F4C34-47F2-5ACA-D6EB-891F6CAEDFEB}"/>
              </a:ext>
            </a:extLst>
          </p:cNvPr>
          <p:cNvSpPr txBox="1">
            <a:spLocks noGrp="1"/>
          </p:cNvSpPr>
          <p:nvPr>
            <p:ph type="title"/>
          </p:nvPr>
        </p:nvSpPr>
        <p:spPr>
          <a:xfrm>
            <a:off x="536320" y="381000"/>
            <a:ext cx="8150480" cy="557844"/>
          </a:xfrm>
          <a:prstGeom prst="rect">
            <a:avLst/>
          </a:prstGeom>
        </p:spPr>
        <p:txBody>
          <a:bodyPr vert="horz" wrap="square" lIns="0" tIns="64769" rIns="0" bIns="0" rtlCol="0">
            <a:spAutoFit/>
          </a:bodyPr>
          <a:lstStyle/>
          <a:p>
            <a:pPr marL="12700">
              <a:spcBef>
                <a:spcPts val="509"/>
              </a:spcBef>
            </a:pPr>
            <a:r>
              <a:rPr lang="en-US" altLang="ja-JP" sz="3200" spc="-15" dirty="0">
                <a:solidFill>
                  <a:schemeClr val="bg1"/>
                </a:solidFill>
                <a:latin typeface="Meiryo UI" panose="020B0604030504040204" pitchFamily="50" charset="-128"/>
                <a:ea typeface="Meiryo UI" panose="020B0604030504040204" pitchFamily="50" charset="-128"/>
                <a:cs typeface="Meiryo UI"/>
              </a:rPr>
              <a:t>2-3.</a:t>
            </a:r>
            <a:r>
              <a:rPr lang="ja-JP" altLang="en-US" sz="3200" spc="-15" dirty="0">
                <a:solidFill>
                  <a:schemeClr val="bg1"/>
                </a:solidFill>
                <a:latin typeface="Meiryo UI" panose="020B0604030504040204" pitchFamily="50" charset="-128"/>
                <a:ea typeface="Meiryo UI" panose="020B0604030504040204" pitchFamily="50" charset="-128"/>
                <a:cs typeface="Meiryo UI"/>
              </a:rPr>
              <a:t>　派遣契約の継続と更新処理</a:t>
            </a:r>
            <a:endParaRPr sz="2800" dirty="0">
              <a:solidFill>
                <a:schemeClr val="bg1"/>
              </a:solidFill>
              <a:latin typeface="Meiryo UI"/>
              <a:cs typeface="Meiryo UI"/>
            </a:endParaRPr>
          </a:p>
        </p:txBody>
      </p:sp>
      <p:pic>
        <p:nvPicPr>
          <p:cNvPr id="9" name="object 9">
            <a:extLst>
              <a:ext uri="{FF2B5EF4-FFF2-40B4-BE49-F238E27FC236}">
                <a16:creationId xmlns:a16="http://schemas.microsoft.com/office/drawing/2014/main" id="{9DA2EEED-A2D9-58C0-327E-6F138FBDF0FE}"/>
              </a:ext>
            </a:extLst>
          </p:cNvPr>
          <p:cNvPicPr/>
          <p:nvPr/>
        </p:nvPicPr>
        <p:blipFill>
          <a:blip r:embed="rId3" cstate="print"/>
          <a:stretch>
            <a:fillRect/>
          </a:stretch>
        </p:blipFill>
        <p:spPr>
          <a:xfrm>
            <a:off x="9547859" y="3851989"/>
            <a:ext cx="1732661" cy="1253411"/>
          </a:xfrm>
          <a:prstGeom prst="rect">
            <a:avLst/>
          </a:prstGeom>
        </p:spPr>
      </p:pic>
      <p:sp>
        <p:nvSpPr>
          <p:cNvPr id="10" name="object 10">
            <a:extLst>
              <a:ext uri="{FF2B5EF4-FFF2-40B4-BE49-F238E27FC236}">
                <a16:creationId xmlns:a16="http://schemas.microsoft.com/office/drawing/2014/main" id="{6644FD42-988E-6515-E6AA-458F6DBD6F0C}"/>
              </a:ext>
            </a:extLst>
          </p:cNvPr>
          <p:cNvSpPr txBox="1"/>
          <p:nvPr/>
        </p:nvSpPr>
        <p:spPr>
          <a:xfrm>
            <a:off x="9624060" y="4187612"/>
            <a:ext cx="1577340" cy="825867"/>
          </a:xfrm>
          <a:prstGeom prst="rect">
            <a:avLst/>
          </a:prstGeom>
        </p:spPr>
        <p:txBody>
          <a:bodyPr vert="horz" wrap="square" lIns="0" tIns="12700" rIns="0" bIns="0" rtlCol="0">
            <a:spAutoFit/>
          </a:bodyPr>
          <a:lstStyle/>
          <a:p>
            <a:pPr marL="12065" marR="5080" indent="-635" algn="ctr">
              <a:lnSpc>
                <a:spcPct val="100000"/>
              </a:lnSpc>
              <a:spcBef>
                <a:spcPts val="100"/>
              </a:spcBef>
            </a:pPr>
            <a:r>
              <a:rPr lang="ja-JP" altLang="en-US" sz="1300" spc="-15" dirty="0">
                <a:latin typeface="Meiryo UI"/>
                <a:cs typeface="Meiryo UI"/>
              </a:rPr>
              <a:t>改訂された作業オーダー</a:t>
            </a:r>
            <a:r>
              <a:rPr sz="1300" spc="-20" dirty="0">
                <a:latin typeface="Meiryo UI"/>
                <a:cs typeface="Meiryo UI"/>
              </a:rPr>
              <a:t>を</a:t>
            </a:r>
            <a:r>
              <a:rPr lang="ja-JP" altLang="en-US" sz="1300" spc="-20" dirty="0">
                <a:latin typeface="Meiryo UI"/>
                <a:cs typeface="Meiryo UI"/>
              </a:rPr>
              <a:t>受領</a:t>
            </a:r>
            <a:r>
              <a:rPr lang="en-US" altLang="ja-JP" sz="1300" spc="-20" dirty="0">
                <a:latin typeface="Meiryo UI"/>
                <a:cs typeface="Meiryo UI"/>
              </a:rPr>
              <a:t>/</a:t>
            </a:r>
            <a:r>
              <a:rPr sz="1300" spc="-20" dirty="0" err="1">
                <a:latin typeface="Meiryo UI"/>
                <a:cs typeface="Meiryo UI"/>
              </a:rPr>
              <a:t>アクセプト</a:t>
            </a:r>
            <a:r>
              <a:rPr lang="ja-JP" altLang="en-US" sz="1300" spc="-20" dirty="0">
                <a:latin typeface="Meiryo UI"/>
                <a:cs typeface="Meiryo UI"/>
              </a:rPr>
              <a:t>して</a:t>
            </a:r>
            <a:br>
              <a:rPr lang="en-US" altLang="ja-JP" sz="1300" spc="-20" dirty="0">
                <a:latin typeface="Meiryo UI"/>
                <a:cs typeface="Meiryo UI"/>
              </a:rPr>
            </a:br>
            <a:r>
              <a:rPr sz="1300" spc="-15" dirty="0" err="1">
                <a:latin typeface="Meiryo UI"/>
                <a:cs typeface="Meiryo UI"/>
              </a:rPr>
              <a:t>受注を確認</a:t>
            </a:r>
            <a:endParaRPr lang="en-US" sz="1300" spc="-15" dirty="0">
              <a:latin typeface="Meiryo UI"/>
              <a:cs typeface="Meiryo UI"/>
            </a:endParaRPr>
          </a:p>
          <a:p>
            <a:pPr marL="12065" marR="5080" indent="-635" algn="ctr">
              <a:lnSpc>
                <a:spcPct val="100000"/>
              </a:lnSpc>
              <a:spcBef>
                <a:spcPts val="100"/>
              </a:spcBef>
            </a:pPr>
            <a:r>
              <a:rPr lang="en-US" altLang="ja-JP" sz="1100" spc="-15" dirty="0">
                <a:latin typeface="Meiryo UI"/>
                <a:cs typeface="Meiryo UI"/>
              </a:rPr>
              <a:t>※</a:t>
            </a:r>
            <a:r>
              <a:rPr lang="ja-JP" altLang="en-US" sz="1100" spc="-15" dirty="0">
                <a:latin typeface="Meiryo UI"/>
                <a:cs typeface="Meiryo UI"/>
              </a:rPr>
              <a:t>ページ</a:t>
            </a:r>
            <a:r>
              <a:rPr lang="en-US" altLang="ja-JP" sz="1100" spc="-15" dirty="0">
                <a:latin typeface="Meiryo UI"/>
                <a:cs typeface="Meiryo UI"/>
              </a:rPr>
              <a:t>.32</a:t>
            </a:r>
            <a:r>
              <a:rPr lang="ja-JP" altLang="en-US" sz="1100" spc="-15" dirty="0">
                <a:latin typeface="Meiryo UI"/>
                <a:cs typeface="Meiryo UI"/>
              </a:rPr>
              <a:t> 参照</a:t>
            </a:r>
            <a:endParaRPr sz="1100" dirty="0">
              <a:latin typeface="Meiryo UI"/>
              <a:cs typeface="Meiryo UI"/>
            </a:endParaRPr>
          </a:p>
        </p:txBody>
      </p:sp>
      <p:sp>
        <p:nvSpPr>
          <p:cNvPr id="35" name="object 35">
            <a:extLst>
              <a:ext uri="{FF2B5EF4-FFF2-40B4-BE49-F238E27FC236}">
                <a16:creationId xmlns:a16="http://schemas.microsoft.com/office/drawing/2014/main" id="{0F64B326-2697-EFFE-64E8-A5443971162F}"/>
              </a:ext>
            </a:extLst>
          </p:cNvPr>
          <p:cNvSpPr/>
          <p:nvPr/>
        </p:nvSpPr>
        <p:spPr>
          <a:xfrm>
            <a:off x="342900" y="1969200"/>
            <a:ext cx="7854950" cy="3380216"/>
          </a:xfrm>
          <a:custGeom>
            <a:avLst/>
            <a:gdLst/>
            <a:ahLst/>
            <a:cxnLst/>
            <a:rect l="l" t="t" r="r" b="b"/>
            <a:pathLst>
              <a:path w="7854950" h="2470785">
                <a:moveTo>
                  <a:pt x="0" y="411734"/>
                </a:moveTo>
                <a:lnTo>
                  <a:pt x="2770" y="363729"/>
                </a:lnTo>
                <a:lnTo>
                  <a:pt x="10874" y="317347"/>
                </a:lnTo>
                <a:lnTo>
                  <a:pt x="24003" y="272898"/>
                </a:lnTo>
                <a:lnTo>
                  <a:pt x="41849" y="230691"/>
                </a:lnTo>
                <a:lnTo>
                  <a:pt x="64102" y="191036"/>
                </a:lnTo>
                <a:lnTo>
                  <a:pt x="90453" y="154242"/>
                </a:lnTo>
                <a:lnTo>
                  <a:pt x="120594" y="120618"/>
                </a:lnTo>
                <a:lnTo>
                  <a:pt x="154215" y="90473"/>
                </a:lnTo>
                <a:lnTo>
                  <a:pt x="191008" y="64117"/>
                </a:lnTo>
                <a:lnTo>
                  <a:pt x="230664" y="41860"/>
                </a:lnTo>
                <a:lnTo>
                  <a:pt x="272873" y="24010"/>
                </a:lnTo>
                <a:lnTo>
                  <a:pt x="317327" y="10877"/>
                </a:lnTo>
                <a:lnTo>
                  <a:pt x="363717" y="2770"/>
                </a:lnTo>
                <a:lnTo>
                  <a:pt x="411734" y="0"/>
                </a:lnTo>
                <a:lnTo>
                  <a:pt x="7442961" y="0"/>
                </a:lnTo>
                <a:lnTo>
                  <a:pt x="7490966" y="2770"/>
                </a:lnTo>
                <a:lnTo>
                  <a:pt x="7537348" y="10877"/>
                </a:lnTo>
                <a:lnTo>
                  <a:pt x="7581797" y="24010"/>
                </a:lnTo>
                <a:lnTo>
                  <a:pt x="7624004" y="41860"/>
                </a:lnTo>
                <a:lnTo>
                  <a:pt x="7663659" y="64117"/>
                </a:lnTo>
                <a:lnTo>
                  <a:pt x="7700453" y="90473"/>
                </a:lnTo>
                <a:lnTo>
                  <a:pt x="7734077" y="120618"/>
                </a:lnTo>
                <a:lnTo>
                  <a:pt x="7764222" y="154242"/>
                </a:lnTo>
                <a:lnTo>
                  <a:pt x="7790578" y="191036"/>
                </a:lnTo>
                <a:lnTo>
                  <a:pt x="7812835" y="230691"/>
                </a:lnTo>
                <a:lnTo>
                  <a:pt x="7830685" y="272898"/>
                </a:lnTo>
                <a:lnTo>
                  <a:pt x="7843818" y="317347"/>
                </a:lnTo>
                <a:lnTo>
                  <a:pt x="7851925" y="363729"/>
                </a:lnTo>
                <a:lnTo>
                  <a:pt x="7854696" y="411734"/>
                </a:lnTo>
                <a:lnTo>
                  <a:pt x="7854696" y="2058670"/>
                </a:lnTo>
                <a:lnTo>
                  <a:pt x="7851925" y="2106674"/>
                </a:lnTo>
                <a:lnTo>
                  <a:pt x="7843818" y="2153056"/>
                </a:lnTo>
                <a:lnTo>
                  <a:pt x="7830685" y="2197505"/>
                </a:lnTo>
                <a:lnTo>
                  <a:pt x="7812835" y="2239712"/>
                </a:lnTo>
                <a:lnTo>
                  <a:pt x="7790578" y="2279367"/>
                </a:lnTo>
                <a:lnTo>
                  <a:pt x="7764222" y="2316161"/>
                </a:lnTo>
                <a:lnTo>
                  <a:pt x="7734077" y="2349785"/>
                </a:lnTo>
                <a:lnTo>
                  <a:pt x="7700453" y="2379930"/>
                </a:lnTo>
                <a:lnTo>
                  <a:pt x="7663659" y="2406286"/>
                </a:lnTo>
                <a:lnTo>
                  <a:pt x="7624004" y="2428543"/>
                </a:lnTo>
                <a:lnTo>
                  <a:pt x="7581797" y="2446393"/>
                </a:lnTo>
                <a:lnTo>
                  <a:pt x="7537348" y="2459526"/>
                </a:lnTo>
                <a:lnTo>
                  <a:pt x="7490966" y="2467633"/>
                </a:lnTo>
                <a:lnTo>
                  <a:pt x="7442961" y="2470404"/>
                </a:lnTo>
                <a:lnTo>
                  <a:pt x="411734" y="2470404"/>
                </a:lnTo>
                <a:lnTo>
                  <a:pt x="363717" y="2467633"/>
                </a:lnTo>
                <a:lnTo>
                  <a:pt x="317327" y="2459526"/>
                </a:lnTo>
                <a:lnTo>
                  <a:pt x="272873" y="2446393"/>
                </a:lnTo>
                <a:lnTo>
                  <a:pt x="230664" y="2428543"/>
                </a:lnTo>
                <a:lnTo>
                  <a:pt x="191008" y="2406286"/>
                </a:lnTo>
                <a:lnTo>
                  <a:pt x="154215" y="2379930"/>
                </a:lnTo>
                <a:lnTo>
                  <a:pt x="120594" y="2349785"/>
                </a:lnTo>
                <a:lnTo>
                  <a:pt x="90453" y="2316161"/>
                </a:lnTo>
                <a:lnTo>
                  <a:pt x="64102" y="2279367"/>
                </a:lnTo>
                <a:lnTo>
                  <a:pt x="41849" y="2239712"/>
                </a:lnTo>
                <a:lnTo>
                  <a:pt x="24003" y="2197505"/>
                </a:lnTo>
                <a:lnTo>
                  <a:pt x="10874" y="2153056"/>
                </a:lnTo>
                <a:lnTo>
                  <a:pt x="2770" y="2106674"/>
                </a:lnTo>
                <a:lnTo>
                  <a:pt x="0" y="2058670"/>
                </a:lnTo>
                <a:lnTo>
                  <a:pt x="0" y="411734"/>
                </a:lnTo>
                <a:close/>
              </a:path>
            </a:pathLst>
          </a:custGeom>
          <a:ln w="76199">
            <a:solidFill>
              <a:srgbClr val="FF6600"/>
            </a:solidFill>
          </a:ln>
        </p:spPr>
        <p:txBody>
          <a:bodyPr wrap="square" lIns="0" tIns="0" rIns="0" bIns="0" rtlCol="0"/>
          <a:lstStyle/>
          <a:p>
            <a:endParaRPr/>
          </a:p>
        </p:txBody>
      </p:sp>
      <p:pic>
        <p:nvPicPr>
          <p:cNvPr id="37" name="object 37">
            <a:extLst>
              <a:ext uri="{FF2B5EF4-FFF2-40B4-BE49-F238E27FC236}">
                <a16:creationId xmlns:a16="http://schemas.microsoft.com/office/drawing/2014/main" id="{FA5A021B-62CE-5347-BB2F-F715623D8CDC}"/>
              </a:ext>
            </a:extLst>
          </p:cNvPr>
          <p:cNvPicPr/>
          <p:nvPr/>
        </p:nvPicPr>
        <p:blipFill>
          <a:blip r:embed="rId4" cstate="print"/>
          <a:stretch>
            <a:fillRect/>
          </a:stretch>
        </p:blipFill>
        <p:spPr>
          <a:xfrm>
            <a:off x="9530520" y="5349416"/>
            <a:ext cx="1732660" cy="1244456"/>
          </a:xfrm>
          <a:prstGeom prst="rect">
            <a:avLst/>
          </a:prstGeom>
        </p:spPr>
      </p:pic>
      <p:sp>
        <p:nvSpPr>
          <p:cNvPr id="38" name="object 38">
            <a:extLst>
              <a:ext uri="{FF2B5EF4-FFF2-40B4-BE49-F238E27FC236}">
                <a16:creationId xmlns:a16="http://schemas.microsoft.com/office/drawing/2014/main" id="{252B7779-4E71-F129-9A36-A3B01E8F4046}"/>
              </a:ext>
            </a:extLst>
          </p:cNvPr>
          <p:cNvSpPr txBox="1"/>
          <p:nvPr/>
        </p:nvSpPr>
        <p:spPr>
          <a:xfrm>
            <a:off x="9740646" y="5575768"/>
            <a:ext cx="1384554" cy="680314"/>
          </a:xfrm>
          <a:prstGeom prst="rect">
            <a:avLst/>
          </a:prstGeom>
        </p:spPr>
        <p:txBody>
          <a:bodyPr vert="horz" wrap="square" lIns="0" tIns="38735" rIns="0" bIns="0" rtlCol="0">
            <a:spAutoFit/>
          </a:bodyPr>
          <a:lstStyle/>
          <a:p>
            <a:pPr marL="198120">
              <a:lnSpc>
                <a:spcPct val="100000"/>
              </a:lnSpc>
              <a:spcBef>
                <a:spcPts val="305"/>
              </a:spcBef>
            </a:pPr>
            <a:r>
              <a:rPr sz="2000" spc="-20" dirty="0">
                <a:latin typeface="Meiryo UI"/>
                <a:cs typeface="Meiryo UI"/>
              </a:rPr>
              <a:t>派遣会社</a:t>
            </a:r>
            <a:endParaRPr sz="2000" dirty="0">
              <a:latin typeface="Meiryo UI"/>
              <a:cs typeface="Meiryo UI"/>
            </a:endParaRPr>
          </a:p>
          <a:p>
            <a:pPr marL="12700">
              <a:lnSpc>
                <a:spcPct val="100000"/>
              </a:lnSpc>
              <a:spcBef>
                <a:spcPts val="209"/>
              </a:spcBef>
            </a:pPr>
            <a:r>
              <a:rPr sz="2000" spc="-35" dirty="0">
                <a:latin typeface="Meiryo UI"/>
                <a:cs typeface="Meiryo UI"/>
              </a:rPr>
              <a:t>オペレーション</a:t>
            </a:r>
            <a:endParaRPr sz="2000" dirty="0">
              <a:latin typeface="Meiryo UI"/>
              <a:cs typeface="Meiryo UI"/>
            </a:endParaRPr>
          </a:p>
        </p:txBody>
      </p:sp>
      <p:sp>
        <p:nvSpPr>
          <p:cNvPr id="39" name="object 39">
            <a:extLst>
              <a:ext uri="{FF2B5EF4-FFF2-40B4-BE49-F238E27FC236}">
                <a16:creationId xmlns:a16="http://schemas.microsoft.com/office/drawing/2014/main" id="{6702DC80-216C-D7D1-E097-81A9DA208095}"/>
              </a:ext>
            </a:extLst>
          </p:cNvPr>
          <p:cNvSpPr txBox="1"/>
          <p:nvPr/>
        </p:nvSpPr>
        <p:spPr>
          <a:xfrm>
            <a:off x="3157220" y="1995330"/>
            <a:ext cx="1905000" cy="443070"/>
          </a:xfrm>
          <a:prstGeom prst="rect">
            <a:avLst/>
          </a:prstGeom>
        </p:spPr>
        <p:txBody>
          <a:bodyPr vert="horz" wrap="square" lIns="0" tIns="12065" rIns="0" bIns="0" rtlCol="0">
            <a:spAutoFit/>
          </a:bodyPr>
          <a:lstStyle/>
          <a:p>
            <a:pPr marL="12700">
              <a:lnSpc>
                <a:spcPct val="100000"/>
              </a:lnSpc>
              <a:spcBef>
                <a:spcPts val="95"/>
              </a:spcBef>
            </a:pPr>
            <a:r>
              <a:rPr lang="ja-JP" altLang="en-US" sz="2800" spc="-45" dirty="0">
                <a:solidFill>
                  <a:srgbClr val="FFFFFF"/>
                </a:solidFill>
                <a:latin typeface="Meiryo UI"/>
                <a:cs typeface="Meiryo UI"/>
              </a:rPr>
              <a:t>事前</a:t>
            </a:r>
            <a:r>
              <a:rPr sz="2800" spc="-45" dirty="0" err="1">
                <a:solidFill>
                  <a:srgbClr val="FFFFFF"/>
                </a:solidFill>
                <a:latin typeface="Meiryo UI"/>
                <a:cs typeface="Meiryo UI"/>
              </a:rPr>
              <a:t>プロセス</a:t>
            </a:r>
            <a:endParaRPr sz="2800" dirty="0">
              <a:latin typeface="Meiryo UI"/>
              <a:cs typeface="Meiryo UI"/>
            </a:endParaRPr>
          </a:p>
        </p:txBody>
      </p:sp>
      <p:sp>
        <p:nvSpPr>
          <p:cNvPr id="40" name="object 40">
            <a:extLst>
              <a:ext uri="{FF2B5EF4-FFF2-40B4-BE49-F238E27FC236}">
                <a16:creationId xmlns:a16="http://schemas.microsoft.com/office/drawing/2014/main" id="{DD81B4FA-8B83-B7BB-A631-8A776D434D33}"/>
              </a:ext>
            </a:extLst>
          </p:cNvPr>
          <p:cNvSpPr/>
          <p:nvPr/>
        </p:nvSpPr>
        <p:spPr>
          <a:xfrm>
            <a:off x="8991600" y="1926064"/>
            <a:ext cx="2857500" cy="3423352"/>
          </a:xfrm>
          <a:custGeom>
            <a:avLst/>
            <a:gdLst/>
            <a:ahLst/>
            <a:cxnLst/>
            <a:rect l="l" t="t" r="r" b="b"/>
            <a:pathLst>
              <a:path w="2246629" h="2687320">
                <a:moveTo>
                  <a:pt x="0" y="374396"/>
                </a:moveTo>
                <a:lnTo>
                  <a:pt x="2917" y="327435"/>
                </a:lnTo>
                <a:lnTo>
                  <a:pt x="11435" y="282215"/>
                </a:lnTo>
                <a:lnTo>
                  <a:pt x="25203" y="239086"/>
                </a:lnTo>
                <a:lnTo>
                  <a:pt x="43869" y="198398"/>
                </a:lnTo>
                <a:lnTo>
                  <a:pt x="67083" y="160503"/>
                </a:lnTo>
                <a:lnTo>
                  <a:pt x="94494" y="125751"/>
                </a:lnTo>
                <a:lnTo>
                  <a:pt x="125751" y="94494"/>
                </a:lnTo>
                <a:lnTo>
                  <a:pt x="160503" y="67083"/>
                </a:lnTo>
                <a:lnTo>
                  <a:pt x="198398" y="43869"/>
                </a:lnTo>
                <a:lnTo>
                  <a:pt x="239086" y="25203"/>
                </a:lnTo>
                <a:lnTo>
                  <a:pt x="282215" y="11435"/>
                </a:lnTo>
                <a:lnTo>
                  <a:pt x="327435" y="2917"/>
                </a:lnTo>
                <a:lnTo>
                  <a:pt x="374395" y="0"/>
                </a:lnTo>
                <a:lnTo>
                  <a:pt x="1871979" y="0"/>
                </a:lnTo>
                <a:lnTo>
                  <a:pt x="1918940" y="2917"/>
                </a:lnTo>
                <a:lnTo>
                  <a:pt x="1964160" y="11435"/>
                </a:lnTo>
                <a:lnTo>
                  <a:pt x="2007289" y="25203"/>
                </a:lnTo>
                <a:lnTo>
                  <a:pt x="2047977" y="43869"/>
                </a:lnTo>
                <a:lnTo>
                  <a:pt x="2085872" y="67083"/>
                </a:lnTo>
                <a:lnTo>
                  <a:pt x="2120624" y="94494"/>
                </a:lnTo>
                <a:lnTo>
                  <a:pt x="2151881" y="125751"/>
                </a:lnTo>
                <a:lnTo>
                  <a:pt x="2179292" y="160503"/>
                </a:lnTo>
                <a:lnTo>
                  <a:pt x="2202506" y="198398"/>
                </a:lnTo>
                <a:lnTo>
                  <a:pt x="2221172" y="239086"/>
                </a:lnTo>
                <a:lnTo>
                  <a:pt x="2234940" y="282215"/>
                </a:lnTo>
                <a:lnTo>
                  <a:pt x="2243458" y="327435"/>
                </a:lnTo>
                <a:lnTo>
                  <a:pt x="2246376" y="374396"/>
                </a:lnTo>
                <a:lnTo>
                  <a:pt x="2246376" y="2312416"/>
                </a:lnTo>
                <a:lnTo>
                  <a:pt x="2243458" y="2359376"/>
                </a:lnTo>
                <a:lnTo>
                  <a:pt x="2234940" y="2404596"/>
                </a:lnTo>
                <a:lnTo>
                  <a:pt x="2221172" y="2447725"/>
                </a:lnTo>
                <a:lnTo>
                  <a:pt x="2202506" y="2488413"/>
                </a:lnTo>
                <a:lnTo>
                  <a:pt x="2179292" y="2526308"/>
                </a:lnTo>
                <a:lnTo>
                  <a:pt x="2151881" y="2561060"/>
                </a:lnTo>
                <a:lnTo>
                  <a:pt x="2120624" y="2592317"/>
                </a:lnTo>
                <a:lnTo>
                  <a:pt x="2085872" y="2619728"/>
                </a:lnTo>
                <a:lnTo>
                  <a:pt x="2047977" y="2642942"/>
                </a:lnTo>
                <a:lnTo>
                  <a:pt x="2007289" y="2661608"/>
                </a:lnTo>
                <a:lnTo>
                  <a:pt x="1964160" y="2675376"/>
                </a:lnTo>
                <a:lnTo>
                  <a:pt x="1918940" y="2683894"/>
                </a:lnTo>
                <a:lnTo>
                  <a:pt x="1871979" y="2686812"/>
                </a:lnTo>
                <a:lnTo>
                  <a:pt x="374395" y="2686812"/>
                </a:lnTo>
                <a:lnTo>
                  <a:pt x="327435" y="2683894"/>
                </a:lnTo>
                <a:lnTo>
                  <a:pt x="282215" y="2675376"/>
                </a:lnTo>
                <a:lnTo>
                  <a:pt x="239086" y="2661608"/>
                </a:lnTo>
                <a:lnTo>
                  <a:pt x="198398" y="2642942"/>
                </a:lnTo>
                <a:lnTo>
                  <a:pt x="160503" y="2619728"/>
                </a:lnTo>
                <a:lnTo>
                  <a:pt x="125751" y="2592317"/>
                </a:lnTo>
                <a:lnTo>
                  <a:pt x="94494" y="2561060"/>
                </a:lnTo>
                <a:lnTo>
                  <a:pt x="67083" y="2526308"/>
                </a:lnTo>
                <a:lnTo>
                  <a:pt x="43869" y="2488413"/>
                </a:lnTo>
                <a:lnTo>
                  <a:pt x="25203" y="2447725"/>
                </a:lnTo>
                <a:lnTo>
                  <a:pt x="11435" y="2404596"/>
                </a:lnTo>
                <a:lnTo>
                  <a:pt x="2917" y="2359376"/>
                </a:lnTo>
                <a:lnTo>
                  <a:pt x="0" y="2312416"/>
                </a:lnTo>
                <a:lnTo>
                  <a:pt x="0" y="374396"/>
                </a:lnTo>
                <a:close/>
              </a:path>
            </a:pathLst>
          </a:custGeom>
          <a:ln w="76200">
            <a:solidFill>
              <a:srgbClr val="FF6600"/>
            </a:solidFill>
          </a:ln>
        </p:spPr>
        <p:txBody>
          <a:bodyPr wrap="square" lIns="0" tIns="0" rIns="0" bIns="0" rtlCol="0"/>
          <a:lstStyle/>
          <a:p>
            <a:endParaRPr/>
          </a:p>
        </p:txBody>
      </p:sp>
      <p:sp>
        <p:nvSpPr>
          <p:cNvPr id="41" name="object 41">
            <a:extLst>
              <a:ext uri="{FF2B5EF4-FFF2-40B4-BE49-F238E27FC236}">
                <a16:creationId xmlns:a16="http://schemas.microsoft.com/office/drawing/2014/main" id="{4C9D9D33-4F3C-69DF-CF8D-2EB245E69D58}"/>
              </a:ext>
            </a:extLst>
          </p:cNvPr>
          <p:cNvSpPr txBox="1"/>
          <p:nvPr/>
        </p:nvSpPr>
        <p:spPr>
          <a:xfrm>
            <a:off x="9362503" y="1995330"/>
            <a:ext cx="1550035" cy="452120"/>
          </a:xfrm>
          <a:prstGeom prst="rect">
            <a:avLst/>
          </a:prstGeom>
        </p:spPr>
        <p:txBody>
          <a:bodyPr vert="horz" wrap="square" lIns="0" tIns="12065" rIns="0" bIns="0" rtlCol="0">
            <a:spAutoFit/>
          </a:bodyPr>
          <a:lstStyle/>
          <a:p>
            <a:pPr marL="12700">
              <a:lnSpc>
                <a:spcPct val="100000"/>
              </a:lnSpc>
              <a:spcBef>
                <a:spcPts val="95"/>
              </a:spcBef>
            </a:pPr>
            <a:r>
              <a:rPr sz="2800" spc="-45" dirty="0">
                <a:solidFill>
                  <a:srgbClr val="FFFFFF"/>
                </a:solidFill>
                <a:latin typeface="Meiryo UI"/>
                <a:cs typeface="Meiryo UI"/>
              </a:rPr>
              <a:t>当プロセス</a:t>
            </a:r>
            <a:endParaRPr sz="2800" dirty="0">
              <a:latin typeface="Meiryo UI"/>
              <a:cs typeface="Meiryo UI"/>
            </a:endParaRPr>
          </a:p>
        </p:txBody>
      </p:sp>
      <p:sp>
        <p:nvSpPr>
          <p:cNvPr id="43" name="スライド番号プレースホルダー 42">
            <a:extLst>
              <a:ext uri="{FF2B5EF4-FFF2-40B4-BE49-F238E27FC236}">
                <a16:creationId xmlns:a16="http://schemas.microsoft.com/office/drawing/2014/main" id="{17B67221-FB68-F919-2672-CA057DCB4072}"/>
              </a:ext>
            </a:extLst>
          </p:cNvPr>
          <p:cNvSpPr>
            <a:spLocks noGrp="1"/>
          </p:cNvSpPr>
          <p:nvPr>
            <p:ph type="sldNum" sz="quarter" idx="7"/>
          </p:nvPr>
        </p:nvSpPr>
        <p:spPr>
          <a:xfrm>
            <a:off x="11231118" y="5962965"/>
            <a:ext cx="656082" cy="276999"/>
          </a:xfrm>
        </p:spPr>
        <p:txBody>
          <a:bodyPr/>
          <a:lstStyle/>
          <a:p>
            <a:fld id="{B6F15528-21DE-4FAA-801E-634DDDAF4B2B}" type="slidenum">
              <a:rPr lang="en-US" altLang="ja-JP" smtClean="0">
                <a:solidFill>
                  <a:schemeClr val="bg1"/>
                </a:solidFill>
              </a:rPr>
              <a:t>30</a:t>
            </a:fld>
            <a:endParaRPr lang="ja-JP" altLang="en-US" dirty="0">
              <a:solidFill>
                <a:schemeClr val="bg1"/>
              </a:solidFill>
            </a:endParaRPr>
          </a:p>
        </p:txBody>
      </p:sp>
      <p:sp>
        <p:nvSpPr>
          <p:cNvPr id="42" name="object 4">
            <a:extLst>
              <a:ext uri="{FF2B5EF4-FFF2-40B4-BE49-F238E27FC236}">
                <a16:creationId xmlns:a16="http://schemas.microsoft.com/office/drawing/2014/main" id="{984A630A-0C08-E378-D8D3-2981FF3D752B}"/>
              </a:ext>
            </a:extLst>
          </p:cNvPr>
          <p:cNvSpPr txBox="1">
            <a:spLocks/>
          </p:cNvSpPr>
          <p:nvPr/>
        </p:nvSpPr>
        <p:spPr>
          <a:xfrm>
            <a:off x="755088" y="1015544"/>
            <a:ext cx="10972800" cy="764312"/>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600" spc="-10" dirty="0">
                <a:solidFill>
                  <a:schemeClr val="bg1"/>
                </a:solidFill>
                <a:latin typeface="Meiryo UI" panose="020B0604030504040204" pitchFamily="50" charset="-128"/>
                <a:ea typeface="Meiryo UI" panose="020B0604030504040204" pitchFamily="50" charset="-128"/>
              </a:rPr>
              <a:t>就業を開始した派遣社員に継続して就業していただくための注文処理のプロセスについて説明しています。</a:t>
            </a:r>
            <a:endParaRPr lang="en-US" altLang="ja-JP" sz="1600" spc="-10" dirty="0">
              <a:solidFill>
                <a:schemeClr val="bg1"/>
              </a:solidFill>
              <a:latin typeface="Meiryo UI" panose="020B0604030504040204" pitchFamily="50" charset="-128"/>
              <a:ea typeface="Meiryo UI" panose="020B0604030504040204" pitchFamily="50" charset="-128"/>
            </a:endParaRPr>
          </a:p>
          <a:p>
            <a:pPr marL="12700">
              <a:spcBef>
                <a:spcPts val="100"/>
              </a:spcBef>
            </a:pPr>
            <a:r>
              <a:rPr lang="ja-JP" altLang="en-US" sz="1600" spc="-10" dirty="0">
                <a:solidFill>
                  <a:schemeClr val="bg1"/>
                </a:solidFill>
                <a:latin typeface="Meiryo UI" panose="020B0604030504040204" pitchFamily="50" charset="-128"/>
                <a:ea typeface="Meiryo UI" panose="020B0604030504040204" pitchFamily="50" charset="-128"/>
              </a:rPr>
              <a:t>注文処理プロセスは、状況により 「①新規扱い」 、もしくは 「②既存作業オーダーの改訂」 のふた通りので、どちらのプロセスで進めるかは担当者から連絡をお待ちください。</a:t>
            </a:r>
            <a:endParaRPr lang="en-US" altLang="ja-JP" sz="1600" spc="-30" dirty="0">
              <a:solidFill>
                <a:schemeClr val="bg1"/>
              </a:solidFill>
              <a:latin typeface="Meiryo UI" panose="020B0604030504040204" pitchFamily="50" charset="-128"/>
              <a:ea typeface="Meiryo UI" panose="020B0604030504040204" pitchFamily="50" charset="-128"/>
            </a:endParaRPr>
          </a:p>
        </p:txBody>
      </p:sp>
      <p:sp>
        <p:nvSpPr>
          <p:cNvPr id="44" name="object 22">
            <a:extLst>
              <a:ext uri="{FF2B5EF4-FFF2-40B4-BE49-F238E27FC236}">
                <a16:creationId xmlns:a16="http://schemas.microsoft.com/office/drawing/2014/main" id="{43B40D34-E4B7-1207-5F8E-F0A1E44F3652}"/>
              </a:ext>
            </a:extLst>
          </p:cNvPr>
          <p:cNvSpPr txBox="1"/>
          <p:nvPr/>
        </p:nvSpPr>
        <p:spPr>
          <a:xfrm>
            <a:off x="2607310" y="5529868"/>
            <a:ext cx="1583690" cy="817531"/>
          </a:xfrm>
          <a:prstGeom prst="rect">
            <a:avLst/>
          </a:prstGeom>
          <a:solidFill>
            <a:srgbClr val="FF6600"/>
          </a:solidFill>
          <a:ln>
            <a:solidFill>
              <a:srgbClr val="FFFFFF"/>
            </a:solidFill>
          </a:ln>
        </p:spPr>
        <p:txBody>
          <a:bodyPr vert="horz" wrap="square" lIns="0" tIns="192405" rIns="0" bIns="0" rtlCol="0">
            <a:spAutoFit/>
          </a:bodyPr>
          <a:lstStyle/>
          <a:p>
            <a:pPr marL="167005">
              <a:lnSpc>
                <a:spcPct val="100000"/>
              </a:lnSpc>
              <a:spcBef>
                <a:spcPts val="1515"/>
              </a:spcBef>
            </a:pPr>
            <a:endParaRPr lang="en-US" sz="1400" dirty="0">
              <a:latin typeface="Meiryo UI"/>
              <a:cs typeface="Meiryo UI"/>
            </a:endParaRPr>
          </a:p>
          <a:p>
            <a:pPr marL="167005">
              <a:lnSpc>
                <a:spcPct val="100000"/>
              </a:lnSpc>
              <a:spcBef>
                <a:spcPts val="1515"/>
              </a:spcBef>
            </a:pPr>
            <a:endParaRPr sz="1400" dirty="0">
              <a:latin typeface="Meiryo UI"/>
              <a:cs typeface="Meiryo UI"/>
            </a:endParaRPr>
          </a:p>
        </p:txBody>
      </p:sp>
      <p:sp>
        <p:nvSpPr>
          <p:cNvPr id="45" name="object 38">
            <a:extLst>
              <a:ext uri="{FF2B5EF4-FFF2-40B4-BE49-F238E27FC236}">
                <a16:creationId xmlns:a16="http://schemas.microsoft.com/office/drawing/2014/main" id="{147EBDD1-08C8-FCF9-128C-DA65A0870487}"/>
              </a:ext>
            </a:extLst>
          </p:cNvPr>
          <p:cNvSpPr txBox="1"/>
          <p:nvPr/>
        </p:nvSpPr>
        <p:spPr>
          <a:xfrm>
            <a:off x="2710180" y="5621484"/>
            <a:ext cx="1417637" cy="680314"/>
          </a:xfrm>
          <a:prstGeom prst="rect">
            <a:avLst/>
          </a:prstGeom>
        </p:spPr>
        <p:txBody>
          <a:bodyPr vert="horz" wrap="square" lIns="0" tIns="38735" rIns="0" bIns="0" rtlCol="0">
            <a:spAutoFit/>
          </a:bodyPr>
          <a:lstStyle/>
          <a:p>
            <a:pPr marL="198120">
              <a:lnSpc>
                <a:spcPct val="100000"/>
              </a:lnSpc>
              <a:spcBef>
                <a:spcPts val="305"/>
              </a:spcBef>
            </a:pPr>
            <a:r>
              <a:rPr lang="ja-JP" altLang="en-US" sz="2000" dirty="0">
                <a:latin typeface="Meiryo UI"/>
                <a:cs typeface="Meiryo UI"/>
              </a:rPr>
              <a:t>キンドリル</a:t>
            </a:r>
            <a:endParaRPr sz="2000" dirty="0">
              <a:latin typeface="Meiryo UI"/>
              <a:cs typeface="Meiryo UI"/>
            </a:endParaRPr>
          </a:p>
          <a:p>
            <a:pPr marL="12700">
              <a:lnSpc>
                <a:spcPct val="100000"/>
              </a:lnSpc>
              <a:spcBef>
                <a:spcPts val="209"/>
              </a:spcBef>
            </a:pPr>
            <a:r>
              <a:rPr sz="2000" spc="-35" dirty="0" err="1">
                <a:latin typeface="Meiryo UI"/>
                <a:cs typeface="Meiryo UI"/>
              </a:rPr>
              <a:t>オペレーション</a:t>
            </a:r>
            <a:endParaRPr sz="2000" dirty="0">
              <a:latin typeface="Meiryo UI"/>
              <a:cs typeface="Meiryo UI"/>
            </a:endParaRPr>
          </a:p>
        </p:txBody>
      </p:sp>
      <p:sp>
        <p:nvSpPr>
          <p:cNvPr id="20" name="object 50">
            <a:extLst>
              <a:ext uri="{FF2B5EF4-FFF2-40B4-BE49-F238E27FC236}">
                <a16:creationId xmlns:a16="http://schemas.microsoft.com/office/drawing/2014/main" id="{B92349DF-41E9-AC5D-BCBB-99A97A675846}"/>
              </a:ext>
            </a:extLst>
          </p:cNvPr>
          <p:cNvSpPr/>
          <p:nvPr/>
        </p:nvSpPr>
        <p:spPr>
          <a:xfrm>
            <a:off x="1971040" y="2783733"/>
            <a:ext cx="465582" cy="2127358"/>
          </a:xfrm>
          <a:custGeom>
            <a:avLst/>
            <a:gdLst/>
            <a:ahLst/>
            <a:cxnLst/>
            <a:rect l="l" t="t" r="r" b="b"/>
            <a:pathLst>
              <a:path w="546100" h="2315210">
                <a:moveTo>
                  <a:pt x="545591" y="2314956"/>
                </a:moveTo>
                <a:lnTo>
                  <a:pt x="473085" y="2313334"/>
                </a:lnTo>
                <a:lnTo>
                  <a:pt x="407924" y="2308756"/>
                </a:lnTo>
                <a:lnTo>
                  <a:pt x="352710" y="2301652"/>
                </a:lnTo>
                <a:lnTo>
                  <a:pt x="310049" y="2292453"/>
                </a:lnTo>
                <a:lnTo>
                  <a:pt x="272795" y="2269490"/>
                </a:lnTo>
                <a:lnTo>
                  <a:pt x="272795" y="1202944"/>
                </a:lnTo>
                <a:lnTo>
                  <a:pt x="263048" y="1190844"/>
                </a:lnTo>
                <a:lnTo>
                  <a:pt x="192881" y="1170781"/>
                </a:lnTo>
                <a:lnTo>
                  <a:pt x="137667" y="1163677"/>
                </a:lnTo>
                <a:lnTo>
                  <a:pt x="72506" y="1159099"/>
                </a:lnTo>
                <a:lnTo>
                  <a:pt x="0" y="1157478"/>
                </a:lnTo>
                <a:lnTo>
                  <a:pt x="72506" y="1155856"/>
                </a:lnTo>
                <a:lnTo>
                  <a:pt x="137667" y="1151278"/>
                </a:lnTo>
                <a:lnTo>
                  <a:pt x="192881" y="1144174"/>
                </a:lnTo>
                <a:lnTo>
                  <a:pt x="235542" y="1134975"/>
                </a:lnTo>
                <a:lnTo>
                  <a:pt x="272795" y="1112012"/>
                </a:lnTo>
                <a:lnTo>
                  <a:pt x="272795" y="45466"/>
                </a:lnTo>
                <a:lnTo>
                  <a:pt x="282543" y="33366"/>
                </a:lnTo>
                <a:lnTo>
                  <a:pt x="310049" y="22502"/>
                </a:lnTo>
                <a:lnTo>
                  <a:pt x="352710" y="13303"/>
                </a:lnTo>
                <a:lnTo>
                  <a:pt x="407924" y="6199"/>
                </a:lnTo>
                <a:lnTo>
                  <a:pt x="473085" y="1621"/>
                </a:lnTo>
                <a:lnTo>
                  <a:pt x="545591" y="0"/>
                </a:lnTo>
              </a:path>
            </a:pathLst>
          </a:custGeom>
          <a:noFill/>
          <a:ln w="57150">
            <a:solidFill>
              <a:schemeClr val="accent1">
                <a:lumMod val="40000"/>
                <a:lumOff val="60000"/>
              </a:schemeClr>
            </a:solidFill>
          </a:ln>
        </p:spPr>
        <p:txBody>
          <a:bodyPr wrap="square" lIns="0" tIns="0" rIns="0" bIns="0" rtlCol="0"/>
          <a:lstStyle/>
          <a:p>
            <a:endParaRPr/>
          </a:p>
        </p:txBody>
      </p:sp>
      <p:pic>
        <p:nvPicPr>
          <p:cNvPr id="6" name="object 18">
            <a:extLst>
              <a:ext uri="{FF2B5EF4-FFF2-40B4-BE49-F238E27FC236}">
                <a16:creationId xmlns:a16="http://schemas.microsoft.com/office/drawing/2014/main" id="{C8AB5524-71FC-A82F-5836-414BC99363E1}"/>
              </a:ext>
            </a:extLst>
          </p:cNvPr>
          <p:cNvPicPr/>
          <p:nvPr/>
        </p:nvPicPr>
        <p:blipFill>
          <a:blip r:embed="rId5" cstate="print"/>
          <a:stretch>
            <a:fillRect/>
          </a:stretch>
        </p:blipFill>
        <p:spPr>
          <a:xfrm>
            <a:off x="9530520" y="2498408"/>
            <a:ext cx="1732660" cy="1196150"/>
          </a:xfrm>
          <a:prstGeom prst="rect">
            <a:avLst/>
          </a:prstGeom>
        </p:spPr>
      </p:pic>
      <p:sp>
        <p:nvSpPr>
          <p:cNvPr id="7" name="object 19">
            <a:extLst>
              <a:ext uri="{FF2B5EF4-FFF2-40B4-BE49-F238E27FC236}">
                <a16:creationId xmlns:a16="http://schemas.microsoft.com/office/drawing/2014/main" id="{C164B338-10E1-8E34-7798-429D563FB694}"/>
              </a:ext>
            </a:extLst>
          </p:cNvPr>
          <p:cNvSpPr txBox="1"/>
          <p:nvPr/>
        </p:nvSpPr>
        <p:spPr>
          <a:xfrm>
            <a:off x="9547858" y="2815242"/>
            <a:ext cx="1639121" cy="613758"/>
          </a:xfrm>
          <a:prstGeom prst="rect">
            <a:avLst/>
          </a:prstGeom>
        </p:spPr>
        <p:txBody>
          <a:bodyPr vert="horz" wrap="square" lIns="0" tIns="0" rIns="0" bIns="0" rtlCol="0">
            <a:spAutoFit/>
          </a:bodyPr>
          <a:lstStyle/>
          <a:p>
            <a:pPr marL="12700" marR="5080" algn="ctr">
              <a:lnSpc>
                <a:spcPct val="105000"/>
              </a:lnSpc>
            </a:pPr>
            <a:r>
              <a:rPr sz="1400" spc="-35" dirty="0" err="1">
                <a:latin typeface="Meiryo UI"/>
                <a:cs typeface="Meiryo UI"/>
              </a:rPr>
              <a:t>候補者</a:t>
            </a:r>
            <a:r>
              <a:rPr sz="1400" spc="-30" dirty="0" err="1">
                <a:latin typeface="Meiryo UI"/>
                <a:cs typeface="Meiryo UI"/>
              </a:rPr>
              <a:t>の</a:t>
            </a:r>
            <a:br>
              <a:rPr lang="en-US" sz="1400" spc="-30" dirty="0">
                <a:latin typeface="Meiryo UI"/>
                <a:cs typeface="Meiryo UI"/>
              </a:rPr>
            </a:br>
            <a:r>
              <a:rPr sz="1400" spc="-30" dirty="0" err="1">
                <a:latin typeface="Meiryo UI"/>
                <a:cs typeface="Meiryo UI"/>
              </a:rPr>
              <a:t>見積を回答する</a:t>
            </a:r>
            <a:br>
              <a:rPr lang="en-US" sz="1400" spc="-30" dirty="0">
                <a:latin typeface="Meiryo UI"/>
                <a:cs typeface="Meiryo UI"/>
              </a:rPr>
            </a:br>
            <a:r>
              <a:rPr lang="en-US" altLang="ja-JP" sz="1100" spc="-30" dirty="0">
                <a:latin typeface="Meiryo UI"/>
                <a:cs typeface="Meiryo UI"/>
              </a:rPr>
              <a:t>※</a:t>
            </a:r>
            <a:r>
              <a:rPr sz="1100" spc="-25" dirty="0">
                <a:latin typeface="Meiryo UI"/>
                <a:cs typeface="Meiryo UI"/>
              </a:rPr>
              <a:t>ページ</a:t>
            </a:r>
            <a:r>
              <a:rPr lang="en-US" altLang="ja-JP" sz="1100" spc="-25" dirty="0">
                <a:latin typeface="Meiryo UI"/>
                <a:cs typeface="Meiryo UI"/>
              </a:rPr>
              <a:t>.6</a:t>
            </a:r>
            <a:r>
              <a:rPr lang="ja-JP" altLang="en-US" sz="1100" spc="-25" dirty="0">
                <a:latin typeface="Meiryo UI"/>
                <a:cs typeface="Meiryo UI"/>
              </a:rPr>
              <a:t> </a:t>
            </a:r>
            <a:r>
              <a:rPr lang="ja-JP" altLang="en-US" sz="1100" spc="-20" dirty="0">
                <a:latin typeface="Meiryo UI"/>
                <a:cs typeface="Meiryo UI"/>
              </a:rPr>
              <a:t> </a:t>
            </a:r>
            <a:r>
              <a:rPr lang="en-US" altLang="ja-JP" sz="1100" spc="-20" dirty="0">
                <a:latin typeface="Meiryo UI"/>
                <a:cs typeface="Meiryo UI"/>
              </a:rPr>
              <a:t>Step1</a:t>
            </a:r>
            <a:r>
              <a:rPr lang="ja-JP" altLang="en-US" sz="1100" spc="-20" dirty="0">
                <a:latin typeface="Meiryo UI"/>
                <a:cs typeface="Meiryo UI"/>
              </a:rPr>
              <a:t>参照</a:t>
            </a:r>
            <a:endParaRPr sz="1100" dirty="0">
              <a:latin typeface="Meiryo UI"/>
              <a:cs typeface="Meiryo UI"/>
            </a:endParaRPr>
          </a:p>
        </p:txBody>
      </p:sp>
      <p:sp>
        <p:nvSpPr>
          <p:cNvPr id="26" name="正方形/長方形 25">
            <a:extLst>
              <a:ext uri="{FF2B5EF4-FFF2-40B4-BE49-F238E27FC236}">
                <a16:creationId xmlns:a16="http://schemas.microsoft.com/office/drawing/2014/main" id="{3B5FC1C3-E6D4-DD84-3A6E-9CA5F22B037A}"/>
              </a:ext>
            </a:extLst>
          </p:cNvPr>
          <p:cNvSpPr/>
          <p:nvPr/>
        </p:nvSpPr>
        <p:spPr>
          <a:xfrm>
            <a:off x="625889" y="3227274"/>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22">
            <a:extLst>
              <a:ext uri="{FF2B5EF4-FFF2-40B4-BE49-F238E27FC236}">
                <a16:creationId xmlns:a16="http://schemas.microsoft.com/office/drawing/2014/main" id="{E24E51C9-1E7E-F4BE-B90B-8995C37EDCE9}"/>
              </a:ext>
            </a:extLst>
          </p:cNvPr>
          <p:cNvSpPr txBox="1"/>
          <p:nvPr/>
        </p:nvSpPr>
        <p:spPr>
          <a:xfrm>
            <a:off x="496877" y="3426621"/>
            <a:ext cx="1436452" cy="940642"/>
          </a:xfrm>
          <a:prstGeom prst="rect">
            <a:avLst/>
          </a:prstGeom>
          <a:noFill/>
          <a:ln>
            <a:noFill/>
          </a:ln>
        </p:spPr>
        <p:txBody>
          <a:bodyPr vert="horz" wrap="square" lIns="0" tIns="192405" rIns="0" bIns="0" rtlCol="0" anchor="t">
            <a:spAutoFit/>
          </a:bodyPr>
          <a:lstStyle/>
          <a:p>
            <a:pPr marL="167005" algn="ctr">
              <a:lnSpc>
                <a:spcPct val="100000"/>
              </a:lnSpc>
              <a:spcBef>
                <a:spcPts val="1515"/>
              </a:spcBef>
            </a:pPr>
            <a:r>
              <a:rPr lang="ja-JP" altLang="en-US" sz="1200" dirty="0">
                <a:latin typeface="Meiryo UI"/>
                <a:cs typeface="Meiryo UI"/>
              </a:rPr>
              <a:t>状況により</a:t>
            </a:r>
            <a:br>
              <a:rPr lang="en-US" altLang="ja-JP" sz="1200" dirty="0">
                <a:latin typeface="Meiryo UI"/>
                <a:cs typeface="Meiryo UI"/>
              </a:rPr>
            </a:br>
            <a:r>
              <a:rPr lang="ja-JP" altLang="en-US" sz="1200" dirty="0">
                <a:latin typeface="Meiryo UI"/>
                <a:cs typeface="Meiryo UI"/>
              </a:rPr>
              <a:t>処理プロセスを検討</a:t>
            </a:r>
            <a:endParaRPr lang="en-US" sz="1200" dirty="0">
              <a:latin typeface="Meiryo UI"/>
              <a:cs typeface="Meiryo UI"/>
            </a:endParaRPr>
          </a:p>
          <a:p>
            <a:pPr marL="167005" algn="ctr">
              <a:lnSpc>
                <a:spcPct val="100000"/>
              </a:lnSpc>
              <a:spcBef>
                <a:spcPts val="1515"/>
              </a:spcBef>
            </a:pPr>
            <a:endParaRPr sz="1200" dirty="0">
              <a:latin typeface="Meiryo UI"/>
              <a:cs typeface="Meiryo UI"/>
            </a:endParaRPr>
          </a:p>
        </p:txBody>
      </p:sp>
      <p:sp>
        <p:nvSpPr>
          <p:cNvPr id="28" name="正方形/長方形 27">
            <a:extLst>
              <a:ext uri="{FF2B5EF4-FFF2-40B4-BE49-F238E27FC236}">
                <a16:creationId xmlns:a16="http://schemas.microsoft.com/office/drawing/2014/main" id="{60D6BB9C-F1D2-3829-C71F-D55DB9B4205B}"/>
              </a:ext>
            </a:extLst>
          </p:cNvPr>
          <p:cNvSpPr/>
          <p:nvPr/>
        </p:nvSpPr>
        <p:spPr>
          <a:xfrm>
            <a:off x="2590800" y="2464530"/>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object 22">
            <a:extLst>
              <a:ext uri="{FF2B5EF4-FFF2-40B4-BE49-F238E27FC236}">
                <a16:creationId xmlns:a16="http://schemas.microsoft.com/office/drawing/2014/main" id="{E8382620-906A-2625-A701-88FD53733FD9}"/>
              </a:ext>
            </a:extLst>
          </p:cNvPr>
          <p:cNvSpPr txBox="1"/>
          <p:nvPr/>
        </p:nvSpPr>
        <p:spPr>
          <a:xfrm>
            <a:off x="2667000" y="2589984"/>
            <a:ext cx="1131683" cy="1056058"/>
          </a:xfrm>
          <a:prstGeom prst="rect">
            <a:avLst/>
          </a:prstGeom>
          <a:noFill/>
          <a:ln>
            <a:noFill/>
          </a:ln>
        </p:spPr>
        <p:txBody>
          <a:bodyPr vert="horz" wrap="square" lIns="0" tIns="192405" rIns="0" bIns="0" rtlCol="0" anchor="t">
            <a:spAutoFit/>
          </a:bodyPr>
          <a:lstStyle/>
          <a:p>
            <a:pPr marL="167005" algn="l">
              <a:lnSpc>
                <a:spcPct val="100000"/>
              </a:lnSpc>
              <a:spcBef>
                <a:spcPts val="1515"/>
              </a:spcBef>
            </a:pPr>
            <a:r>
              <a:rPr lang="ja-JP" altLang="en-US" sz="1400" dirty="0">
                <a:latin typeface="Meiryo UI"/>
                <a:cs typeface="Meiryo UI"/>
              </a:rPr>
              <a:t>　</a:t>
            </a:r>
            <a:br>
              <a:rPr lang="en-US" altLang="ja-JP" sz="1400" dirty="0">
                <a:latin typeface="Meiryo UI"/>
                <a:cs typeface="Meiryo UI"/>
              </a:rPr>
            </a:br>
            <a:r>
              <a:rPr lang="ja-JP" altLang="en-US" sz="1400" dirty="0">
                <a:latin typeface="Meiryo UI"/>
                <a:cs typeface="Meiryo UI"/>
              </a:rPr>
              <a:t>①新規扱い</a:t>
            </a:r>
            <a:br>
              <a:rPr lang="en-US" altLang="ja-JP" sz="1400" dirty="0">
                <a:latin typeface="Meiryo UI"/>
                <a:cs typeface="Meiryo UI"/>
              </a:rPr>
            </a:br>
            <a:br>
              <a:rPr lang="en-US" altLang="ja-JP" sz="1400" dirty="0">
                <a:latin typeface="Meiryo UI"/>
                <a:cs typeface="Meiryo UI"/>
              </a:rPr>
            </a:br>
            <a:endParaRPr lang="ja-JP" altLang="en-US" sz="1400" dirty="0">
              <a:latin typeface="Meiryo UI"/>
              <a:cs typeface="Meiryo UI"/>
            </a:endParaRPr>
          </a:p>
        </p:txBody>
      </p:sp>
      <p:sp>
        <p:nvSpPr>
          <p:cNvPr id="33" name="正方形/長方形 32">
            <a:extLst>
              <a:ext uri="{FF2B5EF4-FFF2-40B4-BE49-F238E27FC236}">
                <a16:creationId xmlns:a16="http://schemas.microsoft.com/office/drawing/2014/main" id="{8D43ED87-A343-F898-87C1-20D164CF94D8}"/>
              </a:ext>
            </a:extLst>
          </p:cNvPr>
          <p:cNvSpPr/>
          <p:nvPr/>
        </p:nvSpPr>
        <p:spPr>
          <a:xfrm>
            <a:off x="4668497" y="2470710"/>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object 17">
            <a:extLst>
              <a:ext uri="{FF2B5EF4-FFF2-40B4-BE49-F238E27FC236}">
                <a16:creationId xmlns:a16="http://schemas.microsoft.com/office/drawing/2014/main" id="{2CFA69D1-BB37-BCEC-EE53-C7CC2FC2F607}"/>
              </a:ext>
            </a:extLst>
          </p:cNvPr>
          <p:cNvSpPr txBox="1"/>
          <p:nvPr/>
        </p:nvSpPr>
        <p:spPr>
          <a:xfrm>
            <a:off x="4603870" y="2589984"/>
            <a:ext cx="1383210" cy="963469"/>
          </a:xfrm>
          <a:prstGeom prst="rect">
            <a:avLst/>
          </a:prstGeom>
          <a:noFill/>
          <a:ln>
            <a:noFill/>
          </a:ln>
        </p:spPr>
        <p:txBody>
          <a:bodyPr vert="horz" wrap="square" lIns="0" tIns="78740" rIns="0" bIns="0" rtlCol="0">
            <a:spAutoFit/>
          </a:bodyPr>
          <a:lstStyle/>
          <a:p>
            <a:pPr marL="100965" marR="93980" indent="207010" algn="ctr">
              <a:lnSpc>
                <a:spcPct val="105000"/>
              </a:lnSpc>
            </a:pPr>
            <a:br>
              <a:rPr lang="en-US" sz="1400" spc="-35" dirty="0">
                <a:latin typeface="Meiryo UI"/>
                <a:cs typeface="Meiryo UI"/>
              </a:rPr>
            </a:br>
            <a:r>
              <a:rPr sz="1400" spc="-35" dirty="0" err="1">
                <a:latin typeface="Meiryo UI"/>
                <a:cs typeface="Meiryo UI"/>
              </a:rPr>
              <a:t>求人情報の</a:t>
            </a:r>
            <a:br>
              <a:rPr lang="en-US" sz="1400" spc="-35" dirty="0">
                <a:latin typeface="Meiryo UI"/>
                <a:cs typeface="Meiryo UI"/>
              </a:rPr>
            </a:br>
            <a:r>
              <a:rPr sz="1400" spc="-35" dirty="0" err="1">
                <a:latin typeface="Meiryo UI"/>
                <a:cs typeface="Meiryo UI"/>
              </a:rPr>
              <a:t>見積依頼を送信</a:t>
            </a:r>
            <a:endParaRPr lang="en-US" sz="1400" spc="-35" dirty="0">
              <a:latin typeface="Meiryo UI"/>
              <a:cs typeface="Meiryo UI"/>
            </a:endParaRPr>
          </a:p>
          <a:p>
            <a:pPr marL="100965" marR="93980" indent="207010" algn="ctr">
              <a:lnSpc>
                <a:spcPct val="105000"/>
              </a:lnSpc>
            </a:pPr>
            <a:endParaRPr sz="1400" dirty="0">
              <a:latin typeface="Meiryo UI"/>
              <a:cs typeface="Meiryo UI"/>
            </a:endParaRPr>
          </a:p>
        </p:txBody>
      </p:sp>
      <p:sp>
        <p:nvSpPr>
          <p:cNvPr id="53" name="正方形/長方形 52">
            <a:extLst>
              <a:ext uri="{FF2B5EF4-FFF2-40B4-BE49-F238E27FC236}">
                <a16:creationId xmlns:a16="http://schemas.microsoft.com/office/drawing/2014/main" id="{67783DE9-0643-1C67-E420-831AD68C2A96}"/>
              </a:ext>
            </a:extLst>
          </p:cNvPr>
          <p:cNvSpPr/>
          <p:nvPr/>
        </p:nvSpPr>
        <p:spPr>
          <a:xfrm>
            <a:off x="2607310" y="3810000"/>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object 22">
            <a:extLst>
              <a:ext uri="{FF2B5EF4-FFF2-40B4-BE49-F238E27FC236}">
                <a16:creationId xmlns:a16="http://schemas.microsoft.com/office/drawing/2014/main" id="{9541832D-1BE3-A90B-4DAA-139417170CBC}"/>
              </a:ext>
            </a:extLst>
          </p:cNvPr>
          <p:cNvSpPr txBox="1"/>
          <p:nvPr/>
        </p:nvSpPr>
        <p:spPr>
          <a:xfrm>
            <a:off x="2586627" y="4007559"/>
            <a:ext cx="1252342" cy="840615"/>
          </a:xfrm>
          <a:prstGeom prst="rect">
            <a:avLst/>
          </a:prstGeom>
          <a:noFill/>
          <a:ln>
            <a:noFill/>
          </a:ln>
        </p:spPr>
        <p:txBody>
          <a:bodyPr vert="horz" wrap="square" lIns="0" tIns="192405" rIns="0" bIns="0" rtlCol="0" anchor="t">
            <a:spAutoFit/>
          </a:bodyPr>
          <a:lstStyle/>
          <a:p>
            <a:pPr marL="167005" algn="l">
              <a:lnSpc>
                <a:spcPct val="100000"/>
              </a:lnSpc>
              <a:spcBef>
                <a:spcPts val="1515"/>
              </a:spcBef>
            </a:pPr>
            <a:r>
              <a:rPr lang="ja-JP" altLang="en-US" sz="1400" dirty="0">
                <a:latin typeface="Meiryo UI"/>
                <a:cs typeface="Meiryo UI"/>
              </a:rPr>
              <a:t>②既存作業</a:t>
            </a:r>
            <a:br>
              <a:rPr lang="en-US" altLang="ja-JP" sz="1400" dirty="0">
                <a:latin typeface="Meiryo UI"/>
                <a:cs typeface="Meiryo UI"/>
              </a:rPr>
            </a:br>
            <a:r>
              <a:rPr lang="ja-JP" altLang="en-US" sz="1400" dirty="0">
                <a:latin typeface="Meiryo UI"/>
                <a:cs typeface="Meiryo UI"/>
              </a:rPr>
              <a:t>オーダーの改訂</a:t>
            </a:r>
            <a:br>
              <a:rPr lang="en-US" altLang="ja-JP" sz="1400" dirty="0">
                <a:latin typeface="Meiryo UI"/>
                <a:cs typeface="Meiryo UI"/>
              </a:rPr>
            </a:br>
            <a:endParaRPr lang="en-US" altLang="ja-JP" sz="1400" dirty="0">
              <a:latin typeface="Meiryo UI"/>
              <a:cs typeface="Meiryo UI"/>
            </a:endParaRPr>
          </a:p>
        </p:txBody>
      </p:sp>
      <p:sp>
        <p:nvSpPr>
          <p:cNvPr id="56" name="正方形/長方形 55">
            <a:extLst>
              <a:ext uri="{FF2B5EF4-FFF2-40B4-BE49-F238E27FC236}">
                <a16:creationId xmlns:a16="http://schemas.microsoft.com/office/drawing/2014/main" id="{F5E84648-0BAF-7DE8-39D5-9FC3567E42E8}"/>
              </a:ext>
            </a:extLst>
          </p:cNvPr>
          <p:cNvSpPr/>
          <p:nvPr/>
        </p:nvSpPr>
        <p:spPr>
          <a:xfrm>
            <a:off x="4657924" y="3810000"/>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object 8">
            <a:extLst>
              <a:ext uri="{FF2B5EF4-FFF2-40B4-BE49-F238E27FC236}">
                <a16:creationId xmlns:a16="http://schemas.microsoft.com/office/drawing/2014/main" id="{723D8404-8DCF-F813-3589-7FD2F67AB803}"/>
              </a:ext>
            </a:extLst>
          </p:cNvPr>
          <p:cNvSpPr txBox="1"/>
          <p:nvPr/>
        </p:nvSpPr>
        <p:spPr>
          <a:xfrm>
            <a:off x="4611560" y="3911715"/>
            <a:ext cx="1332230" cy="1117485"/>
          </a:xfrm>
          <a:prstGeom prst="rect">
            <a:avLst/>
          </a:prstGeom>
          <a:noFill/>
          <a:ln w="19050">
            <a:noFill/>
          </a:ln>
        </p:spPr>
        <p:txBody>
          <a:bodyPr vert="horz" wrap="square" lIns="0" tIns="175260" rIns="0" bIns="0" rtlCol="0">
            <a:spAutoFit/>
          </a:bodyPr>
          <a:lstStyle/>
          <a:p>
            <a:pPr marL="114935" marR="108585" indent="210185" algn="ctr">
              <a:lnSpc>
                <a:spcPct val="112100"/>
              </a:lnSpc>
            </a:pPr>
            <a:r>
              <a:rPr lang="ja-JP" altLang="en-US" sz="1400" spc="-15" dirty="0">
                <a:latin typeface="Meiryo UI"/>
                <a:cs typeface="Meiryo UI"/>
              </a:rPr>
              <a:t>改訂された作業オーダーの承認</a:t>
            </a:r>
            <a:endParaRPr lang="en-US" altLang="ja-JP" sz="1400" spc="-15" dirty="0">
              <a:latin typeface="Meiryo UI"/>
              <a:cs typeface="Meiryo UI"/>
            </a:endParaRPr>
          </a:p>
          <a:p>
            <a:pPr marL="114935" marR="108585" indent="210185" algn="ctr">
              <a:lnSpc>
                <a:spcPct val="112100"/>
              </a:lnSpc>
            </a:pPr>
            <a:endParaRPr sz="1400" dirty="0">
              <a:latin typeface="Meiryo UI"/>
              <a:cs typeface="Meiryo UI"/>
            </a:endParaRPr>
          </a:p>
        </p:txBody>
      </p:sp>
      <p:sp>
        <p:nvSpPr>
          <p:cNvPr id="66" name="正方形/長方形 65">
            <a:extLst>
              <a:ext uri="{FF2B5EF4-FFF2-40B4-BE49-F238E27FC236}">
                <a16:creationId xmlns:a16="http://schemas.microsoft.com/office/drawing/2014/main" id="{4F574D3A-BB31-FFCE-9DE7-DF33D9F1092C}"/>
              </a:ext>
            </a:extLst>
          </p:cNvPr>
          <p:cNvSpPr/>
          <p:nvPr/>
        </p:nvSpPr>
        <p:spPr>
          <a:xfrm>
            <a:off x="6573497" y="3860857"/>
            <a:ext cx="1275103" cy="1219200"/>
          </a:xfrm>
          <a:prstGeom prst="rect">
            <a:avLst/>
          </a:prstGeom>
          <a:solidFill>
            <a:srgbClr val="FF6600"/>
          </a:solidFill>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object 8">
            <a:extLst>
              <a:ext uri="{FF2B5EF4-FFF2-40B4-BE49-F238E27FC236}">
                <a16:creationId xmlns:a16="http://schemas.microsoft.com/office/drawing/2014/main" id="{C91C1CBF-476D-6B43-7F26-0A51BF77F675}"/>
              </a:ext>
            </a:extLst>
          </p:cNvPr>
          <p:cNvSpPr txBox="1"/>
          <p:nvPr/>
        </p:nvSpPr>
        <p:spPr>
          <a:xfrm>
            <a:off x="6516370" y="3896942"/>
            <a:ext cx="1332230" cy="1171475"/>
          </a:xfrm>
          <a:prstGeom prst="rect">
            <a:avLst/>
          </a:prstGeom>
          <a:noFill/>
          <a:ln>
            <a:noFill/>
          </a:ln>
        </p:spPr>
        <p:txBody>
          <a:bodyPr vert="horz" wrap="square" lIns="0" tIns="215265" rIns="0" bIns="0" rtlCol="0">
            <a:spAutoFit/>
          </a:bodyPr>
          <a:lstStyle/>
          <a:p>
            <a:pPr marL="85090" marR="16510" indent="-60960" algn="ctr">
              <a:lnSpc>
                <a:spcPct val="100000"/>
              </a:lnSpc>
              <a:spcBef>
                <a:spcPts val="1695"/>
              </a:spcBef>
            </a:pPr>
            <a:br>
              <a:rPr lang="en-US" altLang="ja-JP" sz="1600" spc="-10" dirty="0">
                <a:latin typeface="Meiryo UI"/>
                <a:cs typeface="Meiryo UI"/>
              </a:rPr>
            </a:br>
            <a:r>
              <a:rPr lang="ja-JP" altLang="en-US" sz="1400" spc="-10" dirty="0">
                <a:latin typeface="Meiryo UI"/>
                <a:cs typeface="Meiryo UI"/>
              </a:rPr>
              <a:t>注文を発行する</a:t>
            </a:r>
            <a:br>
              <a:rPr lang="en-US" altLang="ja-JP" sz="1400" spc="-10" dirty="0">
                <a:latin typeface="Meiryo UI"/>
                <a:cs typeface="Meiryo UI"/>
              </a:rPr>
            </a:br>
            <a:br>
              <a:rPr lang="en-US" altLang="ja-JP" sz="1600" spc="-10" dirty="0">
                <a:latin typeface="Meiryo UI"/>
                <a:cs typeface="Meiryo UI"/>
              </a:rPr>
            </a:br>
            <a:endParaRPr sz="1600" dirty="0">
              <a:latin typeface="Meiryo UI"/>
              <a:cs typeface="Meiryo UI"/>
            </a:endParaRPr>
          </a:p>
        </p:txBody>
      </p:sp>
      <p:sp>
        <p:nvSpPr>
          <p:cNvPr id="83" name="object 33">
            <a:extLst>
              <a:ext uri="{FF2B5EF4-FFF2-40B4-BE49-F238E27FC236}">
                <a16:creationId xmlns:a16="http://schemas.microsoft.com/office/drawing/2014/main" id="{A2715EF4-3B66-2D0B-CC0D-8AC368D09C57}"/>
              </a:ext>
            </a:extLst>
          </p:cNvPr>
          <p:cNvSpPr/>
          <p:nvPr/>
        </p:nvSpPr>
        <p:spPr>
          <a:xfrm>
            <a:off x="4006090" y="2710180"/>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
        <p:nvSpPr>
          <p:cNvPr id="84" name="object 33">
            <a:extLst>
              <a:ext uri="{FF2B5EF4-FFF2-40B4-BE49-F238E27FC236}">
                <a16:creationId xmlns:a16="http://schemas.microsoft.com/office/drawing/2014/main" id="{8205963D-598B-367B-3940-175369E9C6B0}"/>
              </a:ext>
            </a:extLst>
          </p:cNvPr>
          <p:cNvSpPr/>
          <p:nvPr/>
        </p:nvSpPr>
        <p:spPr>
          <a:xfrm>
            <a:off x="4021818" y="3953243"/>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
        <p:nvSpPr>
          <p:cNvPr id="85" name="object 33">
            <a:extLst>
              <a:ext uri="{FF2B5EF4-FFF2-40B4-BE49-F238E27FC236}">
                <a16:creationId xmlns:a16="http://schemas.microsoft.com/office/drawing/2014/main" id="{8F585C14-8751-CA34-661A-218073A7315D}"/>
              </a:ext>
            </a:extLst>
          </p:cNvPr>
          <p:cNvSpPr/>
          <p:nvPr/>
        </p:nvSpPr>
        <p:spPr>
          <a:xfrm>
            <a:off x="6009228" y="3953243"/>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
        <p:nvSpPr>
          <p:cNvPr id="86" name="object 33">
            <a:extLst>
              <a:ext uri="{FF2B5EF4-FFF2-40B4-BE49-F238E27FC236}">
                <a16:creationId xmlns:a16="http://schemas.microsoft.com/office/drawing/2014/main" id="{3E8975BE-BFBC-E5FD-2A3D-F45B071B709D}"/>
              </a:ext>
            </a:extLst>
          </p:cNvPr>
          <p:cNvSpPr/>
          <p:nvPr/>
        </p:nvSpPr>
        <p:spPr>
          <a:xfrm>
            <a:off x="8355742" y="2743200"/>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
        <p:nvSpPr>
          <p:cNvPr id="87" name="object 33">
            <a:extLst>
              <a:ext uri="{FF2B5EF4-FFF2-40B4-BE49-F238E27FC236}">
                <a16:creationId xmlns:a16="http://schemas.microsoft.com/office/drawing/2014/main" id="{E1BE7061-0268-C23A-7572-6411BE98B7FF}"/>
              </a:ext>
            </a:extLst>
          </p:cNvPr>
          <p:cNvSpPr/>
          <p:nvPr/>
        </p:nvSpPr>
        <p:spPr>
          <a:xfrm>
            <a:off x="8382000" y="3962400"/>
            <a:ext cx="539750" cy="828040"/>
          </a:xfrm>
          <a:custGeom>
            <a:avLst/>
            <a:gdLst/>
            <a:ahLst/>
            <a:cxnLst/>
            <a:rect l="l" t="t" r="r" b="b"/>
            <a:pathLst>
              <a:path w="539750" h="828039">
                <a:moveTo>
                  <a:pt x="269747" y="0"/>
                </a:moveTo>
                <a:lnTo>
                  <a:pt x="0" y="0"/>
                </a:lnTo>
                <a:lnTo>
                  <a:pt x="269747" y="413766"/>
                </a:lnTo>
                <a:lnTo>
                  <a:pt x="0" y="827532"/>
                </a:lnTo>
                <a:lnTo>
                  <a:pt x="269747" y="827532"/>
                </a:lnTo>
                <a:lnTo>
                  <a:pt x="539496" y="413766"/>
                </a:lnTo>
                <a:lnTo>
                  <a:pt x="269747" y="0"/>
                </a:lnTo>
                <a:close/>
              </a:path>
            </a:pathLst>
          </a:custGeom>
          <a:solidFill>
            <a:srgbClr val="B4C6E7"/>
          </a:solidFill>
        </p:spPr>
        <p:txBody>
          <a:bodyPr wrap="square" lIns="0" tIns="0" rIns="0" bIns="0" rtlCol="0"/>
          <a:lstStyle/>
          <a:p>
            <a:endParaRPr/>
          </a:p>
        </p:txBody>
      </p:sp>
    </p:spTree>
    <p:extLst>
      <p:ext uri="{BB962C8B-B14F-4D97-AF65-F5344CB8AC3E}">
        <p14:creationId xmlns:p14="http://schemas.microsoft.com/office/powerpoint/2010/main" val="305806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C24052D-9775-23AC-9E25-714F945E5A4F}"/>
              </a:ext>
            </a:extLst>
          </p:cNvPr>
          <p:cNvSpPr>
            <a:spLocks noGrp="1"/>
          </p:cNvSpPr>
          <p:nvPr>
            <p:ph type="sldNum" sz="quarter" idx="7"/>
          </p:nvPr>
        </p:nvSpPr>
        <p:spPr/>
        <p:txBody>
          <a:bodyPr/>
          <a:lstStyle/>
          <a:p>
            <a:fld id="{B6F15528-21DE-4FAA-801E-634DDDAF4B2B}" type="slidenum">
              <a:rPr lang="en-US" altLang="ja-JP" smtClean="0"/>
              <a:t>31</a:t>
            </a:fld>
            <a:endParaRPr lang="ja-JP" altLang="en-US"/>
          </a:p>
        </p:txBody>
      </p:sp>
      <p:sp>
        <p:nvSpPr>
          <p:cNvPr id="9" name="テキスト プレースホルダー 2">
            <a:extLst>
              <a:ext uri="{FF2B5EF4-FFF2-40B4-BE49-F238E27FC236}">
                <a16:creationId xmlns:a16="http://schemas.microsoft.com/office/drawing/2014/main" id="{1589FA74-C074-655E-2372-9964E6BA61C4}"/>
              </a:ext>
            </a:extLst>
          </p:cNvPr>
          <p:cNvSpPr txBox="1">
            <a:spLocks/>
          </p:cNvSpPr>
          <p:nvPr/>
        </p:nvSpPr>
        <p:spPr>
          <a:xfrm>
            <a:off x="533400" y="1447800"/>
            <a:ext cx="11277599" cy="76431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派遣社員の契約の継続</a:t>
            </a:r>
            <a:endParaRPr kumimoji="1" lang="en-US" altLang="ja-JP" dirty="0">
              <a:latin typeface="Meiryo UI" panose="020B0604030504040204" pitchFamily="50" charset="-128"/>
              <a:ea typeface="Meiryo UI" panose="020B0604030504040204" pitchFamily="50" charset="-128"/>
            </a:endParaRPr>
          </a:p>
          <a:p>
            <a:pPr marL="12700">
              <a:spcBef>
                <a:spcPts val="100"/>
              </a:spcBef>
            </a:pPr>
            <a:r>
              <a:rPr kumimoji="1" lang="ja-JP" altLang="en-US" dirty="0">
                <a:latin typeface="Meiryo UI" panose="020B0604030504040204" pitchFamily="50" charset="-128"/>
                <a:ea typeface="Meiryo UI" panose="020B0604030504040204" pitchFamily="50" charset="-128"/>
              </a:rPr>
              <a:t>　</a:t>
            </a:r>
            <a:r>
              <a:rPr lang="ja-JP" altLang="en-US" sz="1200" spc="-10" dirty="0">
                <a:latin typeface="Meiryo UI" panose="020B0604030504040204" pitchFamily="50" charset="-128"/>
                <a:ea typeface="Meiryo UI" panose="020B0604030504040204" pitchFamily="50" charset="-128"/>
              </a:rPr>
              <a:t>就業を開始した派遣社員に、継続して就業していただくための注文処理について説明しています。</a:t>
            </a:r>
            <a:endParaRPr lang="en-US" altLang="ja-JP" sz="1200" spc="-10" dirty="0">
              <a:latin typeface="Meiryo UI" panose="020B0604030504040204" pitchFamily="50" charset="-128"/>
              <a:ea typeface="Meiryo UI" panose="020B0604030504040204" pitchFamily="50" charset="-128"/>
            </a:endParaRPr>
          </a:p>
          <a:p>
            <a:pPr marL="12700">
              <a:spcBef>
                <a:spcPts val="100"/>
              </a:spcBef>
            </a:pPr>
            <a:r>
              <a:rPr lang="ja-JP" altLang="en-US" sz="1200" spc="-10" dirty="0">
                <a:latin typeface="Meiryo UI" panose="020B0604030504040204" pitchFamily="50" charset="-128"/>
                <a:ea typeface="Meiryo UI" panose="020B0604030504040204" pitchFamily="50" charset="-128"/>
              </a:rPr>
              <a:t>　 注文処理のプロセスは、状況により 「①新規扱い」 、もしくは 「②既存作業オーダーの改訂」 のふた通りとなります。どちらのプロセスで進めるかは担当者からの連絡をお待ちください。</a:t>
            </a:r>
            <a:endParaRPr lang="en-US" altLang="ja-JP" sz="1200" spc="-30" dirty="0">
              <a:latin typeface="Meiryo UI" panose="020B0604030504040204" pitchFamily="50" charset="-128"/>
              <a:ea typeface="Meiryo UI" panose="020B0604030504040204" pitchFamily="50" charset="-128"/>
            </a:endParaRPr>
          </a:p>
        </p:txBody>
      </p:sp>
      <p:pic>
        <p:nvPicPr>
          <p:cNvPr id="8" name="Picture 2" descr="Organizational Logo">
            <a:extLst>
              <a:ext uri="{FF2B5EF4-FFF2-40B4-BE49-F238E27FC236}">
                <a16:creationId xmlns:a16="http://schemas.microsoft.com/office/drawing/2014/main" id="{FEDDBFA8-3A03-749A-2449-4FA3E0245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4">
            <a:extLst>
              <a:ext uri="{FF2B5EF4-FFF2-40B4-BE49-F238E27FC236}">
                <a16:creationId xmlns:a16="http://schemas.microsoft.com/office/drawing/2014/main" id="{02F0BF95-FA36-81DE-B0D2-D155C0AB852C}"/>
              </a:ext>
            </a:extLst>
          </p:cNvPr>
          <p:cNvSpPr txBox="1">
            <a:spLocks noGrp="1"/>
          </p:cNvSpPr>
          <p:nvPr>
            <p:ph type="title"/>
          </p:nvPr>
        </p:nvSpPr>
        <p:spPr>
          <a:xfrm>
            <a:off x="457200" y="617111"/>
            <a:ext cx="8150480" cy="557844"/>
          </a:xfrm>
          <a:prstGeom prst="rect">
            <a:avLst/>
          </a:prstGeom>
        </p:spPr>
        <p:txBody>
          <a:bodyPr vert="horz" wrap="square" lIns="0" tIns="64769" rIns="0" bIns="0" rtlCol="0">
            <a:spAutoFit/>
          </a:bodyPr>
          <a:lstStyle/>
          <a:p>
            <a:pPr marL="12700">
              <a:spcBef>
                <a:spcPts val="509"/>
              </a:spcBef>
            </a:pPr>
            <a:r>
              <a:rPr lang="en-US" altLang="ja-JP" sz="3200" spc="-15" dirty="0">
                <a:solidFill>
                  <a:schemeClr val="tx1"/>
                </a:solidFill>
                <a:latin typeface="Meiryo UI" panose="020B0604030504040204" pitchFamily="50" charset="-128"/>
                <a:ea typeface="Meiryo UI" panose="020B0604030504040204" pitchFamily="50" charset="-128"/>
                <a:cs typeface="Meiryo UI"/>
              </a:rPr>
              <a:t>2-3.</a:t>
            </a:r>
            <a:r>
              <a:rPr lang="ja-JP" altLang="en-US" sz="3200" spc="-15" dirty="0">
                <a:solidFill>
                  <a:schemeClr val="tx1"/>
                </a:solidFill>
                <a:latin typeface="Meiryo UI" panose="020B0604030504040204" pitchFamily="50" charset="-128"/>
                <a:ea typeface="Meiryo UI" panose="020B0604030504040204" pitchFamily="50" charset="-128"/>
                <a:cs typeface="Meiryo UI"/>
              </a:rPr>
              <a:t>　派遣契約の継続と更新処理</a:t>
            </a:r>
            <a:endParaRPr sz="2800" dirty="0">
              <a:solidFill>
                <a:schemeClr val="tx1"/>
              </a:solidFill>
              <a:latin typeface="Meiryo UI"/>
              <a:cs typeface="Meiryo UI"/>
            </a:endParaRPr>
          </a:p>
        </p:txBody>
      </p:sp>
      <p:sp>
        <p:nvSpPr>
          <p:cNvPr id="15" name="テキスト プレースホルダー 2">
            <a:extLst>
              <a:ext uri="{FF2B5EF4-FFF2-40B4-BE49-F238E27FC236}">
                <a16:creationId xmlns:a16="http://schemas.microsoft.com/office/drawing/2014/main" id="{EDBB0863-79E3-FBB3-9016-BFC497877F86}"/>
              </a:ext>
            </a:extLst>
          </p:cNvPr>
          <p:cNvSpPr txBox="1">
            <a:spLocks/>
          </p:cNvSpPr>
          <p:nvPr/>
        </p:nvSpPr>
        <p:spPr>
          <a:xfrm>
            <a:off x="685800" y="2592558"/>
            <a:ext cx="10312583" cy="70788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kumimoji="1" lang="ja-JP" altLang="en-US" sz="1600" dirty="0">
                <a:latin typeface="Meiryo UI" panose="020B0604030504040204" pitchFamily="50" charset="-128"/>
                <a:ea typeface="Meiryo UI" panose="020B0604030504040204" pitchFamily="50" charset="-128"/>
              </a:rPr>
              <a:t>①新規扱いのプロセス</a:t>
            </a:r>
            <a:endParaRPr kumimoji="1" lang="en-US" altLang="ja-JP" sz="16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lang="ja-JP" altLang="en-US" sz="1200" spc="-35" dirty="0">
                <a:latin typeface="Meiryo UI" panose="020B0604030504040204" pitchFamily="50" charset="-128"/>
                <a:ea typeface="Meiryo UI" panose="020B0604030504040204" pitchFamily="50" charset="-128"/>
                <a:cs typeface="Meiryo UI"/>
              </a:rPr>
              <a:t>求人情報の見積依頼をお送りしますので、候補者の見積をご回答ください。</a:t>
            </a:r>
            <a:endParaRPr lang="en-US" altLang="ja-JP" sz="1200" spc="-35" dirty="0">
              <a:latin typeface="Meiryo UI" panose="020B0604030504040204" pitchFamily="50" charset="-128"/>
              <a:ea typeface="Meiryo UI" panose="020B0604030504040204" pitchFamily="50" charset="-128"/>
              <a:cs typeface="Meiryo UI"/>
            </a:endParaRPr>
          </a:p>
          <a:p>
            <a:r>
              <a:rPr lang="ja-JP" altLang="en-US" sz="1200" spc="-35" dirty="0">
                <a:latin typeface="Meiryo UI" panose="020B0604030504040204" pitchFamily="50" charset="-128"/>
                <a:ea typeface="Meiryo UI" panose="020B0604030504040204" pitchFamily="50" charset="-128"/>
                <a:cs typeface="Meiryo UI"/>
              </a:rPr>
              <a:t>　 処理のプロセスは 「ページ</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 の</a:t>
            </a:r>
            <a:r>
              <a:rPr kumimoji="1" lang="en-US" altLang="ja-JP" sz="1200" dirty="0">
                <a:latin typeface="Meiryo UI" panose="020B0604030504040204" pitchFamily="50" charset="-128"/>
                <a:ea typeface="Meiryo UI" panose="020B0604030504040204" pitchFamily="50" charset="-128"/>
              </a:rPr>
              <a:t>Step</a:t>
            </a:r>
            <a:r>
              <a:rPr kumimoji="1" lang="ja-JP" altLang="en-US" sz="1200" dirty="0">
                <a:latin typeface="Meiryo UI" panose="020B0604030504040204" pitchFamily="50" charset="-128"/>
                <a:ea typeface="Meiryo UI" panose="020B0604030504040204" pitchFamily="50" charset="-128"/>
              </a:rPr>
              <a:t>１」 からとなります。</a:t>
            </a:r>
          </a:p>
        </p:txBody>
      </p:sp>
      <p:sp>
        <p:nvSpPr>
          <p:cNvPr id="16" name="テキスト プレースホルダー 2">
            <a:extLst>
              <a:ext uri="{FF2B5EF4-FFF2-40B4-BE49-F238E27FC236}">
                <a16:creationId xmlns:a16="http://schemas.microsoft.com/office/drawing/2014/main" id="{9758235E-1740-370E-DBC8-59D2E8F3094D}"/>
              </a:ext>
            </a:extLst>
          </p:cNvPr>
          <p:cNvSpPr txBox="1">
            <a:spLocks/>
          </p:cNvSpPr>
          <p:nvPr/>
        </p:nvSpPr>
        <p:spPr>
          <a:xfrm>
            <a:off x="685800" y="3773808"/>
            <a:ext cx="11353800" cy="104644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kumimoji="1" lang="ja-JP" altLang="en-US" sz="1600" dirty="0">
                <a:latin typeface="Meiryo UI" panose="020B0604030504040204" pitchFamily="50" charset="-128"/>
                <a:ea typeface="Meiryo UI" panose="020B0604030504040204" pitchFamily="50" charset="-128"/>
              </a:rPr>
              <a:t>②改訂</a:t>
            </a:r>
            <a:r>
              <a:rPr kumimoji="1" lang="en-US" altLang="ja-JP" sz="1600" dirty="0">
                <a:latin typeface="Meiryo UI" panose="020B0604030504040204" pitchFamily="50" charset="-128"/>
                <a:ea typeface="Meiryo UI" panose="020B0604030504040204" pitchFamily="50" charset="-128"/>
              </a:rPr>
              <a:t>/Revise</a:t>
            </a:r>
            <a:r>
              <a:rPr kumimoji="1" lang="ja-JP" altLang="en-US" sz="1600" dirty="0">
                <a:latin typeface="Meiryo UI" panose="020B0604030504040204" pitchFamily="50" charset="-128"/>
                <a:ea typeface="Meiryo UI" panose="020B0604030504040204" pitchFamily="50" charset="-128"/>
              </a:rPr>
              <a:t>のプロセス</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lang="ja-JP" altLang="en-US" sz="1200" spc="-30" dirty="0">
                <a:uFill>
                  <a:solidFill>
                    <a:srgbClr val="000000"/>
                  </a:solidFill>
                </a:uFill>
                <a:latin typeface="Meiryo UI" panose="020B0604030504040204" pitchFamily="50" charset="-128"/>
                <a:ea typeface="Meiryo UI" panose="020B0604030504040204" pitchFamily="50" charset="-128"/>
                <a:cs typeface="Meiryo UI"/>
              </a:rPr>
              <a:t>既存の作業オーダーを利用した </a:t>
            </a:r>
            <a:r>
              <a:rPr lang="en-US" altLang="ja-JP" sz="1200" spc="-30" dirty="0">
                <a:uFill>
                  <a:solidFill>
                    <a:srgbClr val="000000"/>
                  </a:solidFill>
                </a:uFill>
                <a:latin typeface="Meiryo UI" panose="020B0604030504040204" pitchFamily="50" charset="-128"/>
                <a:ea typeface="Meiryo UI" panose="020B0604030504040204" pitchFamily="50" charset="-128"/>
                <a:cs typeface="Meiryo UI"/>
              </a:rPr>
              <a:t>[</a:t>
            </a:r>
            <a:r>
              <a:rPr lang="ja-JP" altLang="en-US" sz="1200" spc="-30" dirty="0">
                <a:uFill>
                  <a:solidFill>
                    <a:srgbClr val="000000"/>
                  </a:solidFill>
                </a:uFill>
                <a:latin typeface="Meiryo UI" panose="020B0604030504040204" pitchFamily="50" charset="-128"/>
                <a:ea typeface="Meiryo UI" panose="020B0604030504040204" pitchFamily="50" charset="-128"/>
                <a:cs typeface="Meiryo UI"/>
              </a:rPr>
              <a:t>作業オーダー</a:t>
            </a:r>
            <a:r>
              <a:rPr lang="en-US" altLang="ja-JP" sz="1200" spc="-30" dirty="0">
                <a:uFill>
                  <a:solidFill>
                    <a:srgbClr val="000000"/>
                  </a:solidFill>
                </a:uFill>
                <a:latin typeface="Meiryo UI" panose="020B0604030504040204" pitchFamily="50" charset="-128"/>
                <a:ea typeface="Meiryo UI" panose="020B0604030504040204" pitchFamily="50" charset="-128"/>
                <a:cs typeface="Meiryo UI"/>
              </a:rPr>
              <a:t>/</a:t>
            </a:r>
            <a:r>
              <a:rPr lang="ja-JP" altLang="en-US" sz="1200" spc="-30" dirty="0">
                <a:uFill>
                  <a:solidFill>
                    <a:srgbClr val="000000"/>
                  </a:solidFill>
                </a:uFill>
                <a:latin typeface="Meiryo UI" panose="020B0604030504040204" pitchFamily="50" charset="-128"/>
                <a:ea typeface="Meiryo UI" panose="020B0604030504040204" pitchFamily="50" charset="-128"/>
                <a:cs typeface="Meiryo UI"/>
              </a:rPr>
              <a:t>注文</a:t>
            </a:r>
            <a:r>
              <a:rPr lang="en-US" altLang="ja-JP" sz="1200" spc="-30" dirty="0">
                <a:uFill>
                  <a:solidFill>
                    <a:srgbClr val="000000"/>
                  </a:solidFill>
                </a:uFill>
                <a:latin typeface="Meiryo UI" panose="020B0604030504040204" pitchFamily="50" charset="-128"/>
                <a:ea typeface="Meiryo UI" panose="020B0604030504040204" pitchFamily="50" charset="-128"/>
                <a:cs typeface="Meiryo UI"/>
              </a:rPr>
              <a:t>] </a:t>
            </a:r>
            <a:r>
              <a:rPr lang="ja-JP" altLang="en-US" sz="1200" spc="-30" dirty="0">
                <a:uFill>
                  <a:solidFill>
                    <a:srgbClr val="000000"/>
                  </a:solidFill>
                </a:uFill>
                <a:latin typeface="Meiryo UI" panose="020B0604030504040204" pitchFamily="50" charset="-128"/>
                <a:ea typeface="Meiryo UI" panose="020B0604030504040204" pitchFamily="50" charset="-128"/>
                <a:cs typeface="Meiryo UI"/>
              </a:rPr>
              <a:t>をお送りします。 ご確認いただき </a:t>
            </a:r>
            <a:r>
              <a:rPr lang="en-US" altLang="ja-JP" sz="1200" spc="-30" dirty="0">
                <a:uFill>
                  <a:solidFill>
                    <a:srgbClr val="000000"/>
                  </a:solidFill>
                </a:uFill>
                <a:latin typeface="Meiryo UI" panose="020B0604030504040204" pitchFamily="50" charset="-128"/>
                <a:ea typeface="Meiryo UI" panose="020B0604030504040204" pitchFamily="50" charset="-128"/>
                <a:cs typeface="Meiryo UI"/>
              </a:rPr>
              <a:t>[</a:t>
            </a:r>
            <a:r>
              <a:rPr kumimoji="1" lang="ja-JP" altLang="en-US" sz="1200" dirty="0">
                <a:latin typeface="Meiryo UI" panose="020B0604030504040204" pitchFamily="50" charset="-128"/>
                <a:ea typeface="Meiryo UI" panose="020B0604030504040204" pitchFamily="50" charset="-128"/>
              </a:rPr>
              <a:t>受諾処理</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アクセプト処理</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、もしくは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却下</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リジェクト</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でご対応ください。</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lang="en-US" altLang="ja-JP" sz="1200" spc="-30" dirty="0">
                <a:uFill>
                  <a:solidFill>
                    <a:srgbClr val="000000"/>
                  </a:solidFill>
                </a:uFill>
                <a:latin typeface="Meiryo UI" panose="020B0604030504040204" pitchFamily="50" charset="-128"/>
                <a:ea typeface="Meiryo UI" panose="020B0604030504040204" pitchFamily="50" charset="-128"/>
                <a:cs typeface="Meiryo UI"/>
              </a:rPr>
              <a:t>[</a:t>
            </a:r>
            <a:r>
              <a:rPr kumimoji="1" lang="ja-JP" altLang="en-US" sz="1200" dirty="0">
                <a:latin typeface="Meiryo UI" panose="020B0604030504040204" pitchFamily="50" charset="-128"/>
                <a:ea typeface="Meiryo UI" panose="020B0604030504040204" pitchFamily="50" charset="-128"/>
              </a:rPr>
              <a:t>受諾処理</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アクセプト処理</a:t>
            </a:r>
            <a:r>
              <a:rPr kumimoji="1" lang="en-US" altLang="ja-JP" sz="1200" dirty="0">
                <a:latin typeface="Meiryo UI" panose="020B0604030504040204" pitchFamily="50" charset="-128"/>
                <a:ea typeface="Meiryo UI" panose="020B0604030504040204" pitchFamily="50" charset="-128"/>
              </a:rPr>
              <a:t>]</a:t>
            </a:r>
            <a:r>
              <a:rPr lang="ja-JP" altLang="en-US" sz="1200" spc="-35" dirty="0">
                <a:latin typeface="Meiryo UI" panose="020B0604030504040204" pitchFamily="50" charset="-128"/>
                <a:ea typeface="Meiryo UI" panose="020B0604030504040204" pitchFamily="50" charset="-128"/>
                <a:cs typeface="Meiryo UI"/>
              </a:rPr>
              <a:t>は 「ページ</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 を参照いただき、</a:t>
            </a:r>
            <a:r>
              <a:rPr lang="en-US" altLang="ja-JP" sz="1200" spc="-15" dirty="0">
                <a:solidFill>
                  <a:srgbClr val="000000"/>
                </a:solidFill>
                <a:latin typeface="Meiryo UI" panose="020B0604030504040204" pitchFamily="50" charset="-128"/>
                <a:ea typeface="Meiryo UI" panose="020B0604030504040204" pitchFamily="50" charset="-128"/>
              </a:rPr>
              <a:t> [Accept/</a:t>
            </a:r>
            <a:r>
              <a:rPr lang="ja-JP" altLang="en-US" sz="1200" spc="-15" dirty="0">
                <a:solidFill>
                  <a:srgbClr val="000000"/>
                </a:solidFill>
                <a:latin typeface="Meiryo UI" panose="020B0604030504040204" pitchFamily="50" charset="-128"/>
                <a:ea typeface="Meiryo UI" panose="020B0604030504040204" pitchFamily="50" charset="-128"/>
              </a:rPr>
              <a:t>承認</a:t>
            </a:r>
            <a:r>
              <a:rPr lang="en-US" altLang="ja-JP" sz="1200" spc="-15" dirty="0">
                <a:solidFill>
                  <a:srgbClr val="000000"/>
                </a:solidFill>
                <a:latin typeface="Meiryo UI" panose="020B0604030504040204" pitchFamily="50" charset="-128"/>
                <a:ea typeface="Meiryo UI" panose="020B0604030504040204" pitchFamily="50" charset="-128"/>
              </a:rPr>
              <a:t>] </a:t>
            </a:r>
            <a:r>
              <a:rPr lang="ja-JP" altLang="en-US" sz="1200" spc="-15" dirty="0">
                <a:solidFill>
                  <a:srgbClr val="000000"/>
                </a:solidFill>
                <a:latin typeface="Meiryo UI" panose="020B0604030504040204" pitchFamily="50" charset="-128"/>
                <a:ea typeface="Meiryo UI" panose="020B0604030504040204" pitchFamily="50" charset="-128"/>
              </a:rPr>
              <a:t>の押下</a:t>
            </a:r>
            <a:r>
              <a:rPr kumimoji="1" lang="ja-JP" altLang="en-US" sz="1200" dirty="0">
                <a:latin typeface="Meiryo UI" panose="020B0604030504040204" pitchFamily="50" charset="-128"/>
                <a:ea typeface="Meiryo UI" panose="020B0604030504040204" pitchFamily="50" charset="-128"/>
              </a:rPr>
              <a:t>してから改訂内容を確認、添付ファイルをアップロードした後に再度 「了承」 を押下して完了となります。</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次のページの詳細と併せてご確認ください。なお、改訂によるプロセスでは、見積回答の処理プロセス </a:t>
            </a:r>
            <a:r>
              <a:rPr kumimoji="1" lang="en-US" altLang="ja-JP" sz="1200" dirty="0">
                <a:latin typeface="Meiryo UI" panose="020B0604030504040204" pitchFamily="50" charset="-128"/>
                <a:ea typeface="Meiryo UI" panose="020B0604030504040204" pitchFamily="50" charset="-128"/>
              </a:rPr>
              <a:t>Step1</a:t>
            </a:r>
            <a:r>
              <a:rPr kumimoji="1" lang="ja-JP" altLang="en-US" sz="1200" dirty="0">
                <a:latin typeface="Meiryo UI" panose="020B0604030504040204" pitchFamily="50" charset="-128"/>
                <a:ea typeface="Meiryo UI" panose="020B0604030504040204" pitchFamily="50" charset="-128"/>
              </a:rPr>
              <a:t>はありません。</a:t>
            </a:r>
            <a:endParaRPr kumimoji="1" lang="en-US" altLang="ja-JP" sz="1200" dirty="0">
              <a:latin typeface="Meiryo UI" panose="020B0604030504040204" pitchFamily="50" charset="-128"/>
              <a:ea typeface="Meiryo UI" panose="020B0604030504040204" pitchFamily="50" charset="-128"/>
            </a:endParaRPr>
          </a:p>
        </p:txBody>
      </p:sp>
      <p:pic>
        <p:nvPicPr>
          <p:cNvPr id="17" name="グラフィックス 16" descr="警告 単色塗りつぶし">
            <a:extLst>
              <a:ext uri="{FF2B5EF4-FFF2-40B4-BE49-F238E27FC236}">
                <a16:creationId xmlns:a16="http://schemas.microsoft.com/office/drawing/2014/main" id="{C437BAE0-3469-DA21-ACAB-8EA8D13FD3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400" y="5119837"/>
            <a:ext cx="304800" cy="304800"/>
          </a:xfrm>
          <a:prstGeom prst="rect">
            <a:avLst/>
          </a:prstGeom>
        </p:spPr>
      </p:pic>
      <p:sp>
        <p:nvSpPr>
          <p:cNvPr id="4" name="テキスト プレースホルダー 2">
            <a:extLst>
              <a:ext uri="{FF2B5EF4-FFF2-40B4-BE49-F238E27FC236}">
                <a16:creationId xmlns:a16="http://schemas.microsoft.com/office/drawing/2014/main" id="{E53B6FDA-7B71-D1BF-8D80-C045338FB74F}"/>
              </a:ext>
            </a:extLst>
          </p:cNvPr>
          <p:cNvSpPr txBox="1">
            <a:spLocks/>
          </p:cNvSpPr>
          <p:nvPr/>
        </p:nvSpPr>
        <p:spPr>
          <a:xfrm>
            <a:off x="838199" y="5119837"/>
            <a:ext cx="8077201" cy="1015663"/>
          </a:xfrm>
          <a:prstGeom prst="rect">
            <a:avLst/>
          </a:prstGeom>
          <a:ln>
            <a:solidFill>
              <a:schemeClr val="tx1"/>
            </a:solidFill>
            <a:prstDash val="dash"/>
          </a:ln>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処理の前提</a:t>
            </a:r>
            <a:endParaRPr kumimoji="1" lang="en-US" altLang="ja-JP" sz="14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Fieldglass</a:t>
            </a:r>
            <a:r>
              <a:rPr kumimoji="1" lang="ja-JP" altLang="en-US" sz="1200" dirty="0">
                <a:latin typeface="Meiryo UI" panose="020B0604030504040204" pitchFamily="50" charset="-128"/>
                <a:ea typeface="Meiryo UI" panose="020B0604030504040204" pitchFamily="50" charset="-128"/>
              </a:rPr>
              <a:t>に派遣社員のアカウント登録がないと処理はできません。</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アカウントの登録方法については、 ページ</a:t>
            </a:r>
            <a:r>
              <a:rPr kumimoji="1" lang="en-US" altLang="ja-JP" sz="1200" dirty="0">
                <a:latin typeface="Meiryo UI" panose="020B0604030504040204" pitchFamily="50" charset="-128"/>
                <a:ea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rPr>
              <a:t> 「</a:t>
            </a:r>
            <a:r>
              <a:rPr lang="en-US" altLang="ja-JP" sz="1200" spc="-10" dirty="0">
                <a:latin typeface="Meiryo UI" panose="020B0604030504040204" pitchFamily="50" charset="-128"/>
                <a:ea typeface="Meiryo UI" panose="020B0604030504040204" pitchFamily="50" charset="-128"/>
                <a:cs typeface="Meiryo UI"/>
              </a:rPr>
              <a:t>3.</a:t>
            </a:r>
            <a:r>
              <a:rPr lang="ja-JP" altLang="en-US" sz="1200" spc="-10" dirty="0">
                <a:latin typeface="Meiryo UI" panose="020B0604030504040204" pitchFamily="50" charset="-128"/>
                <a:ea typeface="Meiryo UI" panose="020B0604030504040204" pitchFamily="50" charset="-128"/>
                <a:cs typeface="Meiryo UI"/>
              </a:rPr>
              <a:t>　</a:t>
            </a:r>
            <a:r>
              <a:rPr lang="ja-JP" altLang="en-US" sz="1200" spc="-30" dirty="0">
                <a:latin typeface="Meiryo UI" panose="020B0604030504040204" pitchFamily="50" charset="-128"/>
                <a:ea typeface="Meiryo UI" panose="020B0604030504040204" pitchFamily="50" charset="-128"/>
                <a:cs typeface="Meiryo UI"/>
              </a:rPr>
              <a:t>派遣社員の審査と</a:t>
            </a:r>
            <a:r>
              <a:rPr lang="en-US" altLang="ja-JP" sz="1200" spc="-30" dirty="0">
                <a:latin typeface="Meiryo UI" panose="020B0604030504040204" pitchFamily="50" charset="-128"/>
                <a:ea typeface="Meiryo UI" panose="020B0604030504040204" pitchFamily="50" charset="-128"/>
                <a:cs typeface="Meiryo UI"/>
              </a:rPr>
              <a:t>Fieldglass</a:t>
            </a:r>
            <a:r>
              <a:rPr lang="ja-JP" altLang="en-US" sz="1200" spc="-30" dirty="0">
                <a:latin typeface="Meiryo UI" panose="020B0604030504040204" pitchFamily="50" charset="-128"/>
                <a:ea typeface="Meiryo UI" panose="020B0604030504040204" pitchFamily="50" charset="-128"/>
                <a:cs typeface="Meiryo UI"/>
              </a:rPr>
              <a:t>のアカウント作成）」 を参照してください。</a:t>
            </a:r>
            <a:endParaRPr lang="en-US" altLang="ja-JP" sz="1200" spc="-30" dirty="0">
              <a:latin typeface="Meiryo UI" panose="020B0604030504040204" pitchFamily="50" charset="-128"/>
              <a:ea typeface="Meiryo UI" panose="020B0604030504040204" pitchFamily="50" charset="-128"/>
              <a:cs typeface="Meiryo UI"/>
            </a:endParaRPr>
          </a:p>
          <a:p>
            <a:r>
              <a:rPr kumimoji="1" lang="ja-JP" altLang="en-US" sz="1200" dirty="0">
                <a:latin typeface="Meiryo UI" panose="020B0604030504040204" pitchFamily="50" charset="-128"/>
                <a:ea typeface="Meiryo UI" panose="020B0604030504040204" pitchFamily="50" charset="-128"/>
              </a:rPr>
              <a:t>　　　　　　・　</a:t>
            </a:r>
            <a:r>
              <a:rPr kumimoji="1" lang="ja-JP" altLang="en-US" sz="1200" spc="-30" dirty="0">
                <a:latin typeface="Meiryo UI" panose="020B0604030504040204" pitchFamily="50" charset="-128"/>
                <a:ea typeface="Meiryo UI" panose="020B0604030504040204" pitchFamily="50" charset="-128"/>
              </a:rPr>
              <a:t>アカウントの登録完了は、 </a:t>
            </a:r>
            <a:r>
              <a:rPr kumimoji="1" lang="en-US" altLang="ja-JP" sz="1200" spc="-30" dirty="0">
                <a:latin typeface="Meiryo UI" panose="020B0604030504040204" pitchFamily="50" charset="-128"/>
                <a:ea typeface="Meiryo UI" panose="020B0604030504040204" pitchFamily="50" charset="-128"/>
              </a:rPr>
              <a:t>[</a:t>
            </a:r>
            <a:r>
              <a:rPr kumimoji="1" lang="ja-JP" altLang="en-US" sz="1200" spc="-30" dirty="0">
                <a:latin typeface="Meiryo UI" panose="020B0604030504040204" pitchFamily="50" charset="-128"/>
                <a:ea typeface="Meiryo UI" panose="020B0604030504040204" pitchFamily="50" charset="-128"/>
              </a:rPr>
              <a:t>② 改訂</a:t>
            </a:r>
            <a:r>
              <a:rPr kumimoji="1" lang="en-US" altLang="ja-JP" sz="1200" spc="-30" dirty="0">
                <a:latin typeface="Meiryo UI" panose="020B0604030504040204" pitchFamily="50" charset="-128"/>
                <a:ea typeface="Meiryo UI" panose="020B0604030504040204" pitchFamily="50" charset="-128"/>
              </a:rPr>
              <a:t>/</a:t>
            </a:r>
            <a:r>
              <a:rPr lang="en-US" altLang="ja-JP" sz="1200" spc="-30" dirty="0">
                <a:uFill>
                  <a:solidFill>
                    <a:srgbClr val="000000"/>
                  </a:solidFill>
                </a:uFill>
                <a:latin typeface="Meiryo UI" panose="020B0604030504040204" pitchFamily="50" charset="-128"/>
                <a:ea typeface="Meiryo UI" panose="020B0604030504040204" pitchFamily="50" charset="-128"/>
                <a:cs typeface="Meiryo UI"/>
              </a:rPr>
              <a:t>Revise]</a:t>
            </a:r>
            <a:r>
              <a:rPr lang="ja-JP" altLang="en-US" sz="1200" spc="-30" dirty="0">
                <a:uFill>
                  <a:solidFill>
                    <a:srgbClr val="000000"/>
                  </a:solidFill>
                </a:uFill>
                <a:latin typeface="Meiryo UI" panose="020B0604030504040204" pitchFamily="50" charset="-128"/>
                <a:ea typeface="Meiryo UI" panose="020B0604030504040204" pitchFamily="50" charset="-128"/>
                <a:cs typeface="Meiryo UI"/>
              </a:rPr>
              <a:t> 処理を開始する２週間前までには完了させて下さい。</a:t>
            </a:r>
            <a:br>
              <a:rPr lang="en-US" altLang="ja-JP" sz="1200" spc="-30" dirty="0">
                <a:uFill>
                  <a:solidFill>
                    <a:srgbClr val="000000"/>
                  </a:solidFill>
                </a:uFill>
                <a:latin typeface="Meiryo UI" panose="020B0604030504040204" pitchFamily="50" charset="-128"/>
                <a:ea typeface="Meiryo UI" panose="020B0604030504040204" pitchFamily="50" charset="-128"/>
                <a:cs typeface="Meiryo UI"/>
              </a:rPr>
            </a:b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716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F4C2B21-FF8E-7DDD-057A-52B7690370F6}"/>
              </a:ext>
            </a:extLst>
          </p:cNvPr>
          <p:cNvSpPr>
            <a:spLocks noGrp="1"/>
          </p:cNvSpPr>
          <p:nvPr>
            <p:ph type="sldNum" sz="quarter" idx="7"/>
          </p:nvPr>
        </p:nvSpPr>
        <p:spPr/>
        <p:txBody>
          <a:bodyPr/>
          <a:lstStyle/>
          <a:p>
            <a:fld id="{B6F15528-21DE-4FAA-801E-634DDDAF4B2B}" type="slidenum">
              <a:rPr lang="en-US" altLang="ja-JP" smtClean="0"/>
              <a:t>32</a:t>
            </a:fld>
            <a:endParaRPr lang="ja-JP" altLang="en-US"/>
          </a:p>
        </p:txBody>
      </p:sp>
      <p:pic>
        <p:nvPicPr>
          <p:cNvPr id="6" name="Picture 2" descr="Organizational Logo">
            <a:extLst>
              <a:ext uri="{FF2B5EF4-FFF2-40B4-BE49-F238E27FC236}">
                <a16:creationId xmlns:a16="http://schemas.microsoft.com/office/drawing/2014/main" id="{C40CD8C1-EBD7-24A1-8FF8-AD636A041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6">
            <a:extLst>
              <a:ext uri="{FF2B5EF4-FFF2-40B4-BE49-F238E27FC236}">
                <a16:creationId xmlns:a16="http://schemas.microsoft.com/office/drawing/2014/main" id="{469AF727-AFB4-34A2-19A6-A32E4852E811}"/>
              </a:ext>
            </a:extLst>
          </p:cNvPr>
          <p:cNvSpPr txBox="1"/>
          <p:nvPr/>
        </p:nvSpPr>
        <p:spPr>
          <a:xfrm>
            <a:off x="5791200" y="638398"/>
            <a:ext cx="6248400" cy="1159292"/>
          </a:xfrm>
          <a:prstGeom prst="rect">
            <a:avLst/>
          </a:prstGeom>
        </p:spPr>
        <p:txBody>
          <a:bodyPr vert="horz" wrap="square" lIns="0" tIns="12700" rIns="0" bIns="0" rtlCol="0">
            <a:spAutoFit/>
          </a:bodyPr>
          <a:lstStyle/>
          <a:p>
            <a:pPr marL="12700">
              <a:lnSpc>
                <a:spcPct val="100000"/>
              </a:lnSpc>
              <a:spcBef>
                <a:spcPts val="100"/>
              </a:spcBef>
            </a:pPr>
            <a:r>
              <a:rPr lang="en-US" altLang="ja-JP" sz="1600" u="sng" dirty="0">
                <a:latin typeface="Meiryo UI"/>
                <a:cs typeface="Meiryo UI"/>
              </a:rPr>
              <a:t>[Accept/</a:t>
            </a:r>
            <a:r>
              <a:rPr lang="ja-JP" altLang="en-US" sz="1600" u="sng" dirty="0">
                <a:latin typeface="Meiryo UI"/>
                <a:cs typeface="Meiryo UI"/>
              </a:rPr>
              <a:t>承認</a:t>
            </a:r>
            <a:r>
              <a:rPr lang="en-US" altLang="ja-JP" sz="1600" u="sng" dirty="0">
                <a:latin typeface="Meiryo UI"/>
                <a:cs typeface="Meiryo UI"/>
              </a:rPr>
              <a:t>]</a:t>
            </a:r>
            <a:r>
              <a:rPr lang="ja-JP" altLang="en-US" sz="1600" u="sng" dirty="0">
                <a:latin typeface="Meiryo UI"/>
                <a:cs typeface="Meiryo UI"/>
              </a:rPr>
              <a:t> 後の入力</a:t>
            </a:r>
            <a:endParaRPr lang="en-US" altLang="ja-JP" sz="1600" u="sng" dirty="0">
              <a:latin typeface="Meiryo UI"/>
              <a:cs typeface="Meiryo UI"/>
            </a:endParaRPr>
          </a:p>
          <a:p>
            <a:pPr marL="12700">
              <a:lnSpc>
                <a:spcPct val="100000"/>
              </a:lnSpc>
              <a:spcBef>
                <a:spcPts val="100"/>
              </a:spcBef>
            </a:pPr>
            <a:endParaRPr lang="en-US" altLang="ja-JP" sz="800" spc="-25" dirty="0">
              <a:latin typeface="Meiryo UI"/>
              <a:cs typeface="Meiryo UI"/>
            </a:endParaRPr>
          </a:p>
          <a:p>
            <a:pPr marL="12700">
              <a:lnSpc>
                <a:spcPct val="100000"/>
              </a:lnSpc>
              <a:spcBef>
                <a:spcPts val="100"/>
              </a:spcBef>
            </a:pPr>
            <a:r>
              <a:rPr lang="ja-JP" altLang="en-US" sz="1200" spc="-25" dirty="0">
                <a:latin typeface="Meiryo UI"/>
                <a:cs typeface="Meiryo UI"/>
              </a:rPr>
              <a:t>　</a:t>
            </a:r>
            <a:r>
              <a:rPr kumimoji="1" lang="ja-JP" altLang="en-US" sz="1200" spc="-25" dirty="0">
                <a:latin typeface="Meiryo UI" panose="020B0604030504040204" pitchFamily="50" charset="-128"/>
                <a:ea typeface="Meiryo UI" panose="020B0604030504040204" pitchFamily="50" charset="-128"/>
                <a:cs typeface="Meiryo UI"/>
              </a:rPr>
              <a:t>　受信した作業オーダーを</a:t>
            </a:r>
            <a:r>
              <a:rPr lang="en-US" altLang="ja-JP" sz="1200" spc="-15" dirty="0">
                <a:solidFill>
                  <a:srgbClr val="000000"/>
                </a:solidFill>
                <a:latin typeface="Meiryo UI" panose="020B0604030504040204" pitchFamily="50" charset="-128"/>
                <a:ea typeface="Meiryo UI" panose="020B0604030504040204" pitchFamily="50" charset="-128"/>
              </a:rPr>
              <a:t>[Accept/</a:t>
            </a:r>
            <a:r>
              <a:rPr lang="ja-JP" altLang="en-US" sz="1200" spc="-15" dirty="0">
                <a:solidFill>
                  <a:srgbClr val="000000"/>
                </a:solidFill>
                <a:latin typeface="Meiryo UI" panose="020B0604030504040204" pitchFamily="50" charset="-128"/>
                <a:ea typeface="Meiryo UI" panose="020B0604030504040204" pitchFamily="50" charset="-128"/>
              </a:rPr>
              <a:t>承認</a:t>
            </a:r>
            <a:r>
              <a:rPr lang="en-US" altLang="ja-JP" sz="1200" spc="-15" dirty="0">
                <a:solidFill>
                  <a:srgbClr val="000000"/>
                </a:solidFill>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してから改訂内容を確認し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ページ</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を参照</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添付ファイルをアップロード。　再度 「了承」 を押下して完了となります。</a:t>
            </a:r>
            <a:endParaRPr kumimoji="1" lang="en-US" altLang="ja-JP" sz="1200" dirty="0">
              <a:latin typeface="Meiryo UI" panose="020B0604030504040204" pitchFamily="50" charset="-128"/>
              <a:ea typeface="Meiryo UI" panose="020B0604030504040204" pitchFamily="50" charset="-128"/>
            </a:endParaRPr>
          </a:p>
          <a:p>
            <a:pPr marL="12700">
              <a:lnSpc>
                <a:spcPct val="100000"/>
              </a:lnSpc>
              <a:spcBef>
                <a:spcPts val="100"/>
              </a:spcBef>
            </a:pP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以下、詳細です。</a:t>
            </a:r>
            <a:endParaRPr kumimoji="1" lang="en-US" altLang="ja-JP" sz="1200" dirty="0">
              <a:latin typeface="Meiryo UI" panose="020B0604030504040204" pitchFamily="50" charset="-128"/>
              <a:ea typeface="Meiryo UI" panose="020B0604030504040204" pitchFamily="50" charset="-128"/>
            </a:endParaRPr>
          </a:p>
        </p:txBody>
      </p:sp>
      <p:sp>
        <p:nvSpPr>
          <p:cNvPr id="7" name="object 14">
            <a:extLst>
              <a:ext uri="{FF2B5EF4-FFF2-40B4-BE49-F238E27FC236}">
                <a16:creationId xmlns:a16="http://schemas.microsoft.com/office/drawing/2014/main" id="{B76523A5-C2A4-58C8-B07E-CEC6D2C02868}"/>
              </a:ext>
            </a:extLst>
          </p:cNvPr>
          <p:cNvSpPr txBox="1"/>
          <p:nvPr/>
        </p:nvSpPr>
        <p:spPr>
          <a:xfrm>
            <a:off x="6092190" y="2048550"/>
            <a:ext cx="5372100" cy="389850"/>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①</a:t>
            </a:r>
            <a:r>
              <a:rPr lang="en-US" altLang="ja-JP" sz="1400" spc="-35" dirty="0">
                <a:latin typeface="Meiryo UI"/>
                <a:cs typeface="Meiryo UI"/>
              </a:rPr>
              <a:t>[Is a candidate a former Kyndryl Employee? (Optional)] </a:t>
            </a:r>
            <a:br>
              <a:rPr lang="en-US" altLang="ja-JP" sz="1000" spc="-35" dirty="0">
                <a:latin typeface="Meiryo UI"/>
                <a:cs typeface="Meiryo UI"/>
              </a:rPr>
            </a:br>
            <a:r>
              <a:rPr lang="ja-JP" altLang="en-US" sz="1000" spc="-35" dirty="0">
                <a:latin typeface="Meiryo UI"/>
                <a:cs typeface="Meiryo UI"/>
              </a:rPr>
              <a:t>　　　</a:t>
            </a:r>
            <a:r>
              <a:rPr lang="ja-JP" altLang="en-US" sz="1050" spc="-35" dirty="0">
                <a:latin typeface="Meiryo UI" panose="020B0604030504040204" pitchFamily="50" charset="-128"/>
                <a:ea typeface="Meiryo UI" panose="020B0604030504040204" pitchFamily="50" charset="-128"/>
                <a:cs typeface="Meiryo UI"/>
              </a:rPr>
              <a:t>「</a:t>
            </a:r>
            <a:r>
              <a:rPr lang="ja-JP" altLang="en-US" sz="1050" b="0" i="0" dirty="0">
                <a:solidFill>
                  <a:srgbClr val="242424"/>
                </a:solidFill>
                <a:effectLst/>
                <a:latin typeface="Meiryo UI" panose="020B0604030504040204" pitchFamily="50" charset="-128"/>
                <a:ea typeface="Meiryo UI" panose="020B0604030504040204" pitchFamily="50" charset="-128"/>
              </a:rPr>
              <a:t>候補者は元</a:t>
            </a:r>
            <a:r>
              <a:rPr lang="en-US" altLang="ja-JP" sz="1050" b="0" i="0" dirty="0">
                <a:solidFill>
                  <a:srgbClr val="242424"/>
                </a:solidFill>
                <a:effectLst/>
                <a:latin typeface="Meiryo UI" panose="020B0604030504040204" pitchFamily="50" charset="-128"/>
                <a:ea typeface="Meiryo UI" panose="020B0604030504040204" pitchFamily="50" charset="-128"/>
              </a:rPr>
              <a:t>Kyndryl</a:t>
            </a:r>
            <a:r>
              <a:rPr lang="ja-JP" altLang="en-US" sz="1050" b="0" i="0" dirty="0">
                <a:solidFill>
                  <a:srgbClr val="242424"/>
                </a:solidFill>
                <a:effectLst/>
                <a:latin typeface="Meiryo UI" panose="020B0604030504040204" pitchFamily="50" charset="-128"/>
                <a:ea typeface="Meiryo UI" panose="020B0604030504040204" pitchFamily="50" charset="-128"/>
              </a:rPr>
              <a:t>の従業員ですか？</a:t>
            </a:r>
            <a:r>
              <a:rPr lang="en-US" altLang="ja-JP" sz="1050" spc="-35" dirty="0">
                <a:latin typeface="Meiryo UI"/>
                <a:cs typeface="Meiryo UI"/>
              </a:rPr>
              <a:t>(</a:t>
            </a:r>
            <a:r>
              <a:rPr lang="ja-JP" altLang="en-US" sz="1050" spc="-35" dirty="0">
                <a:latin typeface="Meiryo UI"/>
                <a:cs typeface="Meiryo UI"/>
              </a:rPr>
              <a:t>任意</a:t>
            </a:r>
            <a:r>
              <a:rPr lang="en-US" altLang="ja-JP" sz="1050" spc="-35" dirty="0">
                <a:latin typeface="Meiryo UI"/>
                <a:cs typeface="Meiryo UI"/>
              </a:rPr>
              <a:t>)</a:t>
            </a:r>
            <a:r>
              <a:rPr lang="ja-JP" altLang="en-US" sz="1050" b="0" i="0" dirty="0">
                <a:solidFill>
                  <a:srgbClr val="242424"/>
                </a:solidFill>
                <a:effectLst/>
                <a:latin typeface="Meiryo UI" panose="020B0604030504040204" pitchFamily="50" charset="-128"/>
                <a:ea typeface="Meiryo UI" panose="020B0604030504040204" pitchFamily="50" charset="-128"/>
              </a:rPr>
              <a:t>」  </a:t>
            </a:r>
            <a:r>
              <a:rPr lang="ja-JP" altLang="en-US" sz="1050" spc="-35" dirty="0">
                <a:latin typeface="Meiryo UI" panose="020B0604030504040204" pitchFamily="50" charset="-128"/>
                <a:ea typeface="Meiryo UI" panose="020B0604030504040204" pitchFamily="50" charset="-128"/>
                <a:cs typeface="Meiryo UI"/>
              </a:rPr>
              <a:t>実情を選択入力。</a:t>
            </a:r>
            <a:endParaRPr lang="en-US" altLang="ja-JP" sz="1050" b="0" i="0" dirty="0">
              <a:solidFill>
                <a:srgbClr val="242424"/>
              </a:solidFill>
              <a:effectLst/>
              <a:latin typeface="Meiryo UI" panose="020B0604030504040204" pitchFamily="50" charset="-128"/>
              <a:ea typeface="Meiryo UI" panose="020B0604030504040204" pitchFamily="50" charset="-128"/>
            </a:endParaRPr>
          </a:p>
        </p:txBody>
      </p:sp>
      <p:sp>
        <p:nvSpPr>
          <p:cNvPr id="8" name="object 14">
            <a:extLst>
              <a:ext uri="{FF2B5EF4-FFF2-40B4-BE49-F238E27FC236}">
                <a16:creationId xmlns:a16="http://schemas.microsoft.com/office/drawing/2014/main" id="{E0CD8A5E-6183-7371-E257-01A40FB6D594}"/>
              </a:ext>
            </a:extLst>
          </p:cNvPr>
          <p:cNvSpPr txBox="1"/>
          <p:nvPr/>
        </p:nvSpPr>
        <p:spPr>
          <a:xfrm>
            <a:off x="6092190" y="2647479"/>
            <a:ext cx="5410200" cy="705321"/>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panose="020B0604030504040204" pitchFamily="50" charset="-128"/>
                <a:ea typeface="Meiryo UI" panose="020B0604030504040204" pitchFamily="50" charset="-128"/>
                <a:cs typeface="Meiryo UI"/>
              </a:rPr>
              <a:t>②</a:t>
            </a:r>
            <a:r>
              <a:rPr lang="en-US" altLang="ja-JP" sz="1400" spc="-35" dirty="0">
                <a:latin typeface="Meiryo UI" panose="020B0604030504040204" pitchFamily="50" charset="-128"/>
                <a:ea typeface="Meiryo UI" panose="020B0604030504040204" pitchFamily="50" charset="-128"/>
                <a:cs typeface="Meiryo UI"/>
              </a:rPr>
              <a:t>[Has candidate applied</a:t>
            </a:r>
            <a:r>
              <a:rPr lang="ja-JP" altLang="en-US" sz="1400" spc="-35" dirty="0">
                <a:latin typeface="Meiryo UI" panose="020B0604030504040204" pitchFamily="50" charset="-128"/>
                <a:ea typeface="Meiryo UI" panose="020B0604030504040204" pitchFamily="50" charset="-128"/>
                <a:cs typeface="Meiryo UI"/>
              </a:rPr>
              <a:t> </a:t>
            </a:r>
            <a:r>
              <a:rPr lang="en-US" altLang="ja-JP" sz="1400" spc="-35" dirty="0">
                <a:latin typeface="Meiryo UI" panose="020B0604030504040204" pitchFamily="50" charset="-128"/>
                <a:ea typeface="Meiryo UI" panose="020B0604030504040204" pitchFamily="50" charset="-128"/>
                <a:cs typeface="Meiryo UI"/>
              </a:rPr>
              <a:t>for</a:t>
            </a:r>
            <a:r>
              <a:rPr lang="ja-JP" altLang="en-US" sz="1400" spc="-35" dirty="0">
                <a:latin typeface="Meiryo UI" panose="020B0604030504040204" pitchFamily="50" charset="-128"/>
                <a:ea typeface="Meiryo UI" panose="020B0604030504040204" pitchFamily="50" charset="-128"/>
                <a:cs typeface="Meiryo UI"/>
              </a:rPr>
              <a:t> </a:t>
            </a:r>
            <a:r>
              <a:rPr lang="en-US" altLang="ja-JP" sz="1400" spc="-35" dirty="0">
                <a:latin typeface="Meiryo UI" panose="020B0604030504040204" pitchFamily="50" charset="-128"/>
                <a:ea typeface="Meiryo UI" panose="020B0604030504040204" pitchFamily="50" charset="-128"/>
                <a:cs typeface="Meiryo UI"/>
              </a:rPr>
              <a:t>insurance?] </a:t>
            </a:r>
            <a:br>
              <a:rPr lang="en-US" altLang="ja-JP" sz="1000" spc="-35" dirty="0">
                <a:latin typeface="Meiryo UI" panose="020B0604030504040204" pitchFamily="50" charset="-128"/>
                <a:ea typeface="Meiryo UI" panose="020B0604030504040204" pitchFamily="50" charset="-128"/>
                <a:cs typeface="Meiryo UI"/>
              </a:rPr>
            </a:br>
            <a:r>
              <a:rPr lang="ja-JP" altLang="en-US" sz="1100" spc="-35" dirty="0">
                <a:latin typeface="Meiryo UI" panose="020B0604030504040204" pitchFamily="50" charset="-128"/>
                <a:ea typeface="Meiryo UI" panose="020B0604030504040204" pitchFamily="50" charset="-128"/>
                <a:cs typeface="Meiryo UI"/>
              </a:rPr>
              <a:t>　</a:t>
            </a:r>
            <a:r>
              <a:rPr lang="ja-JP" altLang="en-US" sz="1050" spc="-35" dirty="0">
                <a:latin typeface="Meiryo UI" panose="020B0604030504040204" pitchFamily="50" charset="-128"/>
                <a:ea typeface="Meiryo UI" panose="020B0604030504040204" pitchFamily="50" charset="-128"/>
                <a:cs typeface="Meiryo UI"/>
              </a:rPr>
              <a:t>　</a:t>
            </a:r>
            <a:r>
              <a:rPr lang="ja-JP" altLang="en-US" sz="1050" b="0" i="0" dirty="0">
                <a:solidFill>
                  <a:srgbClr val="242424"/>
                </a:solidFill>
                <a:effectLst/>
                <a:latin typeface="Meiryo UI" panose="020B0604030504040204" pitchFamily="50" charset="-128"/>
                <a:ea typeface="Meiryo UI" panose="020B0604030504040204" pitchFamily="50" charset="-128"/>
              </a:rPr>
              <a:t> 「候補者は保険に加入済みですか？」 </a:t>
            </a:r>
            <a:r>
              <a:rPr lang="ja-JP" altLang="en-US" sz="1100" b="0" i="0" spc="-35" dirty="0">
                <a:solidFill>
                  <a:srgbClr val="242424"/>
                </a:solidFill>
                <a:effectLst/>
                <a:latin typeface="Meiryo UI" panose="020B0604030504040204" pitchFamily="50" charset="-128"/>
                <a:ea typeface="Meiryo UI" panose="020B0604030504040204" pitchFamily="50" charset="-128"/>
              </a:rPr>
              <a:t> </a:t>
            </a:r>
            <a:br>
              <a:rPr lang="en-US" altLang="ja-JP" sz="1100" b="0" i="0" spc="-35" dirty="0">
                <a:solidFill>
                  <a:srgbClr val="242424"/>
                </a:solidFill>
                <a:effectLst/>
                <a:highlight>
                  <a:srgbClr val="FFFF00"/>
                </a:highlight>
                <a:latin typeface="Meiryo UI" panose="020B0604030504040204" pitchFamily="50" charset="-128"/>
                <a:ea typeface="Meiryo UI" panose="020B0604030504040204" pitchFamily="50" charset="-128"/>
              </a:rPr>
            </a:br>
            <a:r>
              <a:rPr lang="ja-JP" altLang="en-US" sz="1000" b="0" i="0" spc="-35" dirty="0">
                <a:solidFill>
                  <a:srgbClr val="242424"/>
                </a:solidFill>
                <a:effectLst/>
                <a:latin typeface="Meiryo UI" panose="020B0604030504040204" pitchFamily="50" charset="-128"/>
                <a:ea typeface="Meiryo UI" panose="020B0604030504040204" pitchFamily="50" charset="-128"/>
              </a:rPr>
              <a:t>　　 </a:t>
            </a:r>
            <a:r>
              <a:rPr lang="en-US" altLang="ja-JP" sz="1000" b="0" i="0" spc="-35" dirty="0">
                <a:solidFill>
                  <a:srgbClr val="242424"/>
                </a:solidFill>
                <a:effectLst/>
                <a:latin typeface="Meiryo UI" panose="020B0604030504040204" pitchFamily="50" charset="-128"/>
                <a:ea typeface="Meiryo UI" panose="020B0604030504040204" pitchFamily="50" charset="-128"/>
              </a:rPr>
              <a:t>※</a:t>
            </a:r>
            <a:r>
              <a:rPr lang="ja-JP" altLang="en-US" sz="1000" b="0" i="0" dirty="0">
                <a:solidFill>
                  <a:srgbClr val="424242"/>
                </a:solidFill>
                <a:effectLst/>
                <a:latin typeface="Meiryo UI" panose="020B0604030504040204" pitchFamily="50" charset="-128"/>
                <a:ea typeface="Meiryo UI" panose="020B0604030504040204" pitchFamily="50" charset="-128"/>
              </a:rPr>
              <a:t>社会保険および雇用保険</a:t>
            </a:r>
            <a:r>
              <a:rPr lang="ja-JP" altLang="en-US" sz="1000" dirty="0">
                <a:solidFill>
                  <a:srgbClr val="424242"/>
                </a:solidFill>
                <a:latin typeface="Meiryo UI" panose="020B0604030504040204" pitchFamily="50" charset="-128"/>
                <a:ea typeface="Meiryo UI" panose="020B0604030504040204" pitchFamily="50" charset="-128"/>
              </a:rPr>
              <a:t>の加入についてです。</a:t>
            </a:r>
            <a:br>
              <a:rPr lang="en-US" altLang="ja-JP" sz="1000" dirty="0">
                <a:solidFill>
                  <a:srgbClr val="424242"/>
                </a:solidFill>
                <a:latin typeface="Meiryo UI" panose="020B0604030504040204" pitchFamily="50" charset="-128"/>
                <a:ea typeface="Meiryo UI" panose="020B0604030504040204" pitchFamily="50" charset="-128"/>
              </a:rPr>
            </a:br>
            <a:r>
              <a:rPr lang="ja-JP" altLang="en-US" sz="1000" dirty="0">
                <a:solidFill>
                  <a:srgbClr val="424242"/>
                </a:solidFill>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候補者が社会保険および雇用保険の加入対象の場合「</a:t>
            </a:r>
            <a:r>
              <a:rPr lang="en-US" altLang="ja-JP" sz="1000" dirty="0">
                <a:effectLst/>
                <a:latin typeface="Meiryo UI" panose="020B0604030504040204" pitchFamily="50" charset="-128"/>
                <a:ea typeface="Meiryo UI" panose="020B0604030504040204" pitchFamily="50" charset="-128"/>
              </a:rPr>
              <a:t>Yes</a:t>
            </a:r>
            <a:r>
              <a:rPr lang="ja-JP" altLang="en-US" sz="1000" dirty="0">
                <a:effectLst/>
                <a:latin typeface="Meiryo UI" panose="020B0604030504040204" pitchFamily="50" charset="-128"/>
                <a:ea typeface="Meiryo UI" panose="020B0604030504040204" pitchFamily="50" charset="-128"/>
              </a:rPr>
              <a:t>」を選択。　　</a:t>
            </a:r>
            <a:endParaRPr lang="en-US" altLang="ja-JP" sz="1000" b="0" i="0" spc="-35" dirty="0">
              <a:solidFill>
                <a:srgbClr val="242424"/>
              </a:solidFill>
              <a:effectLst/>
              <a:latin typeface="Meiryo UI" panose="020B0604030504040204" pitchFamily="50" charset="-128"/>
              <a:ea typeface="Meiryo UI" panose="020B0604030504040204" pitchFamily="50" charset="-128"/>
            </a:endParaRPr>
          </a:p>
        </p:txBody>
      </p:sp>
      <p:sp>
        <p:nvSpPr>
          <p:cNvPr id="9" name="object 14">
            <a:extLst>
              <a:ext uri="{FF2B5EF4-FFF2-40B4-BE49-F238E27FC236}">
                <a16:creationId xmlns:a16="http://schemas.microsoft.com/office/drawing/2014/main" id="{CA56E51A-CD05-126E-FC30-53C12202B610}"/>
              </a:ext>
            </a:extLst>
          </p:cNvPr>
          <p:cNvSpPr txBox="1"/>
          <p:nvPr/>
        </p:nvSpPr>
        <p:spPr>
          <a:xfrm>
            <a:off x="6092190" y="3496350"/>
            <a:ext cx="4953000" cy="389850"/>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panose="020B0604030504040204" pitchFamily="50" charset="-128"/>
                <a:ea typeface="Meiryo UI" panose="020B0604030504040204" pitchFamily="50" charset="-128"/>
                <a:cs typeface="Meiryo UI"/>
              </a:rPr>
              <a:t>③</a:t>
            </a:r>
            <a:r>
              <a:rPr lang="en-US" altLang="ja-JP" sz="1400" spc="-35" dirty="0">
                <a:latin typeface="Meiryo UI" panose="020B0604030504040204" pitchFamily="50" charset="-128"/>
                <a:ea typeface="Meiryo UI" panose="020B0604030504040204" pitchFamily="50" charset="-128"/>
                <a:cs typeface="Meiryo UI"/>
              </a:rPr>
              <a:t>[Status of insurance Request] </a:t>
            </a:r>
            <a:br>
              <a:rPr lang="en-US" altLang="ja-JP" sz="1000" spc="-35" dirty="0">
                <a:latin typeface="Meiryo UI" panose="020B0604030504040204" pitchFamily="50" charset="-128"/>
                <a:ea typeface="Meiryo UI" panose="020B0604030504040204" pitchFamily="50" charset="-128"/>
                <a:cs typeface="Meiryo UI"/>
              </a:rPr>
            </a:br>
            <a:r>
              <a:rPr lang="ja-JP" altLang="en-US" sz="1050" spc="-35" dirty="0">
                <a:latin typeface="Meiryo UI" panose="020B0604030504040204" pitchFamily="50" charset="-128"/>
                <a:ea typeface="Meiryo UI" panose="020B0604030504040204" pitchFamily="50" charset="-128"/>
                <a:cs typeface="Meiryo UI"/>
              </a:rPr>
              <a:t>　　</a:t>
            </a:r>
            <a:r>
              <a:rPr lang="ja-JP" altLang="en-US" sz="1050" b="0" i="0" dirty="0">
                <a:solidFill>
                  <a:srgbClr val="242424"/>
                </a:solidFill>
                <a:effectLst/>
                <a:latin typeface="Meiryo UI" panose="020B0604030504040204" pitchFamily="50" charset="-128"/>
                <a:ea typeface="Meiryo UI" panose="020B0604030504040204" pitchFamily="50" charset="-128"/>
              </a:rPr>
              <a:t> 「⑯の保険の申請状況」  」 </a:t>
            </a:r>
            <a:r>
              <a:rPr lang="ja-JP" altLang="en-US" sz="1050" spc="-35" dirty="0">
                <a:latin typeface="Meiryo UI" panose="020B0604030504040204" pitchFamily="50" charset="-128"/>
                <a:ea typeface="Meiryo UI" panose="020B0604030504040204" pitchFamily="50" charset="-128"/>
                <a:cs typeface="Meiryo UI"/>
              </a:rPr>
              <a:t>実情を選択入力。</a:t>
            </a:r>
            <a:endParaRPr lang="en-US" altLang="ja-JP" sz="1050" b="0" i="0" dirty="0">
              <a:solidFill>
                <a:srgbClr val="242424"/>
              </a:solidFill>
              <a:effectLst/>
              <a:latin typeface="Meiryo UI" panose="020B0604030504040204" pitchFamily="50" charset="-128"/>
              <a:ea typeface="Meiryo UI" panose="020B0604030504040204" pitchFamily="50" charset="-128"/>
            </a:endParaRPr>
          </a:p>
        </p:txBody>
      </p:sp>
      <p:sp>
        <p:nvSpPr>
          <p:cNvPr id="2" name="object 14">
            <a:extLst>
              <a:ext uri="{FF2B5EF4-FFF2-40B4-BE49-F238E27FC236}">
                <a16:creationId xmlns:a16="http://schemas.microsoft.com/office/drawing/2014/main" id="{9AFD0D03-0DF6-EE6B-4048-5CED0AC9F667}"/>
              </a:ext>
            </a:extLst>
          </p:cNvPr>
          <p:cNvSpPr txBox="1"/>
          <p:nvPr/>
        </p:nvSpPr>
        <p:spPr>
          <a:xfrm>
            <a:off x="6092190" y="4033232"/>
            <a:ext cx="5871210" cy="1605568"/>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④</a:t>
            </a:r>
            <a:r>
              <a:rPr lang="en-US" altLang="ja-JP" sz="1400" spc="-35" dirty="0">
                <a:latin typeface="Meiryo UI"/>
                <a:cs typeface="Meiryo UI"/>
              </a:rPr>
              <a:t>[</a:t>
            </a:r>
            <a:r>
              <a:rPr lang="ja-JP" altLang="en-US" sz="1400" spc="-35" dirty="0">
                <a:latin typeface="Meiryo UI"/>
                <a:cs typeface="Meiryo UI"/>
              </a:rPr>
              <a:t>添付ファイル</a:t>
            </a:r>
            <a:r>
              <a:rPr lang="en-US" altLang="ja-JP" sz="1400" spc="-35" dirty="0">
                <a:latin typeface="Meiryo UI"/>
                <a:cs typeface="Meiryo UI"/>
              </a:rPr>
              <a:t>] </a:t>
            </a:r>
            <a:br>
              <a:rPr lang="en-US" altLang="ja-JP" sz="1000" spc="-35" dirty="0">
                <a:latin typeface="Meiryo UI"/>
                <a:cs typeface="Meiryo UI"/>
              </a:rPr>
            </a:br>
            <a:r>
              <a:rPr lang="ja-JP" altLang="en-US" sz="1200" spc="-35" dirty="0">
                <a:latin typeface="Meiryo UI"/>
                <a:cs typeface="Meiryo UI"/>
              </a:rPr>
              <a:t>　　</a:t>
            </a:r>
            <a:r>
              <a:rPr sz="1050" spc="-35" dirty="0" err="1">
                <a:latin typeface="Meiryo UI"/>
                <a:cs typeface="Meiryo UI"/>
              </a:rPr>
              <a:t>候補者の</a:t>
            </a:r>
            <a:r>
              <a:rPr lang="ja-JP" altLang="en-US" sz="1050" spc="-35" dirty="0">
                <a:latin typeface="Meiryo UI"/>
                <a:cs typeface="Meiryo UI"/>
              </a:rPr>
              <a:t>以下の３つの情報を添付　</a:t>
            </a:r>
            <a:r>
              <a:rPr lang="en-US" altLang="ja-JP" sz="1050" spc="-35" dirty="0">
                <a:latin typeface="Meiryo UI"/>
                <a:cs typeface="Meiryo UI"/>
              </a:rPr>
              <a:t>※Zip</a:t>
            </a:r>
            <a:r>
              <a:rPr lang="ja-JP" altLang="en-US" sz="1050" spc="-35" dirty="0">
                <a:latin typeface="Meiryo UI"/>
                <a:cs typeface="Meiryo UI"/>
              </a:rPr>
              <a:t>形式の添付も可能。</a:t>
            </a:r>
            <a:br>
              <a:rPr lang="en-US" altLang="ja-JP" sz="1050" spc="-35" dirty="0">
                <a:latin typeface="Meiryo UI"/>
                <a:cs typeface="Meiryo UI"/>
              </a:rPr>
            </a:br>
            <a:r>
              <a:rPr lang="ja-JP" altLang="en-US" sz="1050" spc="-35" dirty="0">
                <a:latin typeface="Meiryo UI"/>
                <a:cs typeface="Meiryo UI"/>
              </a:rPr>
              <a:t>　</a:t>
            </a:r>
            <a:br>
              <a:rPr lang="en-US" altLang="ja-JP" sz="1050" spc="-35" dirty="0">
                <a:latin typeface="Meiryo UI"/>
                <a:cs typeface="Meiryo UI"/>
              </a:rPr>
            </a:br>
            <a:r>
              <a:rPr lang="ja-JP" altLang="en-US" sz="1050" spc="-35" dirty="0">
                <a:latin typeface="Meiryo UI"/>
                <a:cs typeface="Meiryo UI"/>
              </a:rPr>
              <a:t>　　☑　添付１：　　「労働者派遣仕様書兼見積依頼書」　もしくは　「見積明細書」</a:t>
            </a:r>
            <a:br>
              <a:rPr lang="en-US" altLang="ja-JP" sz="1050" spc="-35" dirty="0">
                <a:latin typeface="Meiryo UI"/>
                <a:cs typeface="Meiryo UI"/>
              </a:rPr>
            </a:br>
            <a:r>
              <a:rPr lang="ja-JP" altLang="en-US" sz="1050" spc="-35" dirty="0">
                <a:latin typeface="Meiryo UI"/>
                <a:cs typeface="Meiryo UI"/>
              </a:rPr>
              <a:t>　　　　　　　　　　　　　</a:t>
            </a:r>
            <a:r>
              <a:rPr lang="en-US" altLang="ja-JP" sz="1050" spc="-35" dirty="0">
                <a:latin typeface="Meiryo UI"/>
                <a:cs typeface="Meiryo UI"/>
              </a:rPr>
              <a:t>※</a:t>
            </a:r>
            <a:r>
              <a:rPr lang="ja-JP" altLang="en-US" sz="1050" spc="-35" dirty="0">
                <a:latin typeface="Meiryo UI"/>
                <a:cs typeface="Meiryo UI"/>
              </a:rPr>
              <a:t>見積単価の記載含める事</a:t>
            </a:r>
            <a:endParaRPr lang="en-US" altLang="ja-JP" sz="1050" spc="-35" dirty="0">
              <a:latin typeface="Meiryo UI"/>
              <a:cs typeface="Meiryo UI"/>
            </a:endParaRPr>
          </a:p>
          <a:p>
            <a:pPr marL="12700">
              <a:lnSpc>
                <a:spcPct val="100000"/>
              </a:lnSpc>
              <a:spcBef>
                <a:spcPts val="1500"/>
              </a:spcBef>
            </a:pPr>
            <a:r>
              <a:rPr lang="ja-JP" altLang="en-US" sz="1050" spc="-35" dirty="0">
                <a:latin typeface="Meiryo UI"/>
                <a:cs typeface="Meiryo UI"/>
              </a:rPr>
              <a:t>　　☑　添付２：　「見積依頼内容追加情報」の返信</a:t>
            </a:r>
            <a:endParaRPr lang="en-US" altLang="ja-JP" sz="1050" spc="-35" dirty="0">
              <a:latin typeface="Meiryo UI"/>
              <a:cs typeface="Meiryo UI"/>
            </a:endParaRPr>
          </a:p>
          <a:p>
            <a:pPr marL="12700">
              <a:lnSpc>
                <a:spcPct val="100000"/>
              </a:lnSpc>
              <a:spcBef>
                <a:spcPts val="1500"/>
              </a:spcBef>
            </a:pPr>
            <a:r>
              <a:rPr lang="ja-JP" altLang="en-US" sz="1050" spc="-35" dirty="0">
                <a:latin typeface="Meiryo UI"/>
                <a:cs typeface="Meiryo UI"/>
              </a:rPr>
              <a:t>　　☑　添付３：　「派遣個別契約書と通知書」</a:t>
            </a:r>
            <a:endParaRPr sz="1050" dirty="0">
              <a:latin typeface="Meiryo UI"/>
              <a:cs typeface="Meiryo UI"/>
            </a:endParaRPr>
          </a:p>
        </p:txBody>
      </p:sp>
      <p:sp>
        <p:nvSpPr>
          <p:cNvPr id="24" name="object 14">
            <a:extLst>
              <a:ext uri="{FF2B5EF4-FFF2-40B4-BE49-F238E27FC236}">
                <a16:creationId xmlns:a16="http://schemas.microsoft.com/office/drawing/2014/main" id="{829B4C9A-37C9-365B-C850-BB47C88877EB}"/>
              </a:ext>
            </a:extLst>
          </p:cNvPr>
          <p:cNvSpPr txBox="1"/>
          <p:nvPr/>
        </p:nvSpPr>
        <p:spPr>
          <a:xfrm>
            <a:off x="6092190" y="5791200"/>
            <a:ext cx="3813810" cy="412934"/>
          </a:xfrm>
          <a:prstGeom prst="rect">
            <a:avLst/>
          </a:prstGeom>
        </p:spPr>
        <p:txBody>
          <a:bodyPr vert="horz" wrap="square" lIns="0" tIns="12700" rIns="0" bIns="0" rtlCol="0">
            <a:spAutoFit/>
          </a:bodyPr>
          <a:lstStyle/>
          <a:p>
            <a:pPr marL="12700">
              <a:lnSpc>
                <a:spcPct val="100000"/>
              </a:lnSpc>
              <a:spcBef>
                <a:spcPts val="1500"/>
              </a:spcBef>
            </a:pPr>
            <a:r>
              <a:rPr lang="ja-JP" altLang="en-US" sz="1400" spc="-35" dirty="0">
                <a:latin typeface="Meiryo UI"/>
                <a:cs typeface="Meiryo UI"/>
              </a:rPr>
              <a:t>⑤</a:t>
            </a:r>
            <a:r>
              <a:rPr lang="en-US" altLang="ja-JP" sz="1400" spc="-35" dirty="0">
                <a:latin typeface="Meiryo UI"/>
                <a:cs typeface="Meiryo UI"/>
              </a:rPr>
              <a:t>[</a:t>
            </a:r>
            <a:r>
              <a:rPr lang="ja-JP" altLang="en-US" sz="1400" spc="-35" dirty="0">
                <a:latin typeface="Meiryo UI"/>
                <a:cs typeface="Meiryo UI"/>
              </a:rPr>
              <a:t>了承</a:t>
            </a:r>
            <a:r>
              <a:rPr lang="en-US" altLang="ja-JP" sz="1400" spc="-35" dirty="0">
                <a:latin typeface="Meiryo UI"/>
                <a:cs typeface="Meiryo UI"/>
              </a:rPr>
              <a:t>] </a:t>
            </a:r>
            <a:br>
              <a:rPr lang="en-US" altLang="ja-JP" sz="1000" spc="-35" dirty="0">
                <a:latin typeface="Meiryo UI"/>
                <a:cs typeface="Meiryo UI"/>
              </a:rPr>
            </a:br>
            <a:r>
              <a:rPr lang="ja-JP" altLang="en-US" sz="1200" spc="-35" dirty="0">
                <a:latin typeface="Meiryo UI"/>
                <a:cs typeface="Meiryo UI"/>
              </a:rPr>
              <a:t>　　</a:t>
            </a:r>
            <a:r>
              <a:rPr lang="ja-JP" altLang="en-US" sz="1050" spc="-35" dirty="0">
                <a:latin typeface="Meiryo UI"/>
                <a:cs typeface="Meiryo UI"/>
              </a:rPr>
              <a:t>押下して 「</a:t>
            </a:r>
            <a:r>
              <a:rPr kumimoji="1" lang="ja-JP" altLang="en-US" sz="1050" dirty="0">
                <a:latin typeface="Meiryo UI" panose="020B0604030504040204" pitchFamily="50" charset="-128"/>
                <a:ea typeface="Meiryo UI" panose="020B0604030504040204" pitchFamily="50" charset="-128"/>
              </a:rPr>
              <a:t>改訂</a:t>
            </a:r>
            <a:r>
              <a:rPr kumimoji="1" lang="en-US" altLang="ja-JP" sz="1050" dirty="0">
                <a:latin typeface="Meiryo UI" panose="020B0604030504040204" pitchFamily="50" charset="-128"/>
                <a:ea typeface="Meiryo UI" panose="020B0604030504040204" pitchFamily="50" charset="-128"/>
              </a:rPr>
              <a:t>/Revise</a:t>
            </a:r>
            <a:r>
              <a:rPr kumimoji="1" lang="ja-JP" altLang="en-US" sz="1050" dirty="0">
                <a:latin typeface="Meiryo UI" panose="020B0604030504040204" pitchFamily="50" charset="-128"/>
                <a:ea typeface="Meiryo UI" panose="020B0604030504040204" pitchFamily="50" charset="-128"/>
              </a:rPr>
              <a:t>のプロセス」 は</a:t>
            </a:r>
            <a:r>
              <a:rPr lang="ja-JP" altLang="en-US" sz="1050" spc="-35" dirty="0">
                <a:latin typeface="Meiryo UI"/>
                <a:cs typeface="Meiryo UI"/>
              </a:rPr>
              <a:t>完了となります。</a:t>
            </a:r>
            <a:endParaRPr sz="1050" dirty="0">
              <a:latin typeface="Meiryo UI"/>
              <a:cs typeface="Meiryo UI"/>
            </a:endParaRPr>
          </a:p>
        </p:txBody>
      </p:sp>
      <p:grpSp>
        <p:nvGrpSpPr>
          <p:cNvPr id="35" name="グループ化 34">
            <a:extLst>
              <a:ext uri="{FF2B5EF4-FFF2-40B4-BE49-F238E27FC236}">
                <a16:creationId xmlns:a16="http://schemas.microsoft.com/office/drawing/2014/main" id="{B0FE9BB0-A8E7-F4A3-32EF-EE16612051F9}"/>
              </a:ext>
            </a:extLst>
          </p:cNvPr>
          <p:cNvGrpSpPr/>
          <p:nvPr/>
        </p:nvGrpSpPr>
        <p:grpSpPr>
          <a:xfrm>
            <a:off x="425926" y="685800"/>
            <a:ext cx="5673886" cy="6037824"/>
            <a:chOff x="425926" y="761999"/>
            <a:chExt cx="5673886" cy="6037824"/>
          </a:xfrm>
        </p:grpSpPr>
        <p:pic>
          <p:nvPicPr>
            <p:cNvPr id="3" name="図 2">
              <a:extLst>
                <a:ext uri="{FF2B5EF4-FFF2-40B4-BE49-F238E27FC236}">
                  <a16:creationId xmlns:a16="http://schemas.microsoft.com/office/drawing/2014/main" id="{2FCC909D-2EE6-2059-BAAA-C0C92505C129}"/>
                </a:ext>
              </a:extLst>
            </p:cNvPr>
            <p:cNvPicPr>
              <a:picLocks noChangeAspect="1"/>
            </p:cNvPicPr>
            <p:nvPr/>
          </p:nvPicPr>
          <p:blipFill>
            <a:blip r:embed="rId3"/>
            <a:stretch>
              <a:fillRect/>
            </a:stretch>
          </p:blipFill>
          <p:spPr>
            <a:xfrm>
              <a:off x="457200" y="761999"/>
              <a:ext cx="5134387" cy="6037824"/>
            </a:xfrm>
            <a:prstGeom prst="rect">
              <a:avLst/>
            </a:prstGeom>
            <a:ln>
              <a:solidFill>
                <a:schemeClr val="bg1">
                  <a:lumMod val="75000"/>
                </a:schemeClr>
              </a:solidFill>
            </a:ln>
          </p:spPr>
        </p:pic>
        <p:sp>
          <p:nvSpPr>
            <p:cNvPr id="10" name="正方形/長方形 9">
              <a:extLst>
                <a:ext uri="{FF2B5EF4-FFF2-40B4-BE49-F238E27FC236}">
                  <a16:creationId xmlns:a16="http://schemas.microsoft.com/office/drawing/2014/main" id="{58C5F859-FC0E-2FCF-FC34-1C892A1E6205}"/>
                </a:ext>
              </a:extLst>
            </p:cNvPr>
            <p:cNvSpPr/>
            <p:nvPr/>
          </p:nvSpPr>
          <p:spPr>
            <a:xfrm>
              <a:off x="599327" y="2571227"/>
              <a:ext cx="2753473" cy="3243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2C73D14-8113-7586-60D3-3380A7792FD5}"/>
                </a:ext>
              </a:extLst>
            </p:cNvPr>
            <p:cNvSpPr/>
            <p:nvPr/>
          </p:nvSpPr>
          <p:spPr>
            <a:xfrm>
              <a:off x="599327" y="2968868"/>
              <a:ext cx="2753473" cy="3243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49806F6-289A-BEE0-ECF6-DC039D4DD938}"/>
                </a:ext>
              </a:extLst>
            </p:cNvPr>
            <p:cNvSpPr/>
            <p:nvPr/>
          </p:nvSpPr>
          <p:spPr>
            <a:xfrm>
              <a:off x="599326" y="3366509"/>
              <a:ext cx="2753473" cy="3243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object 8">
              <a:extLst>
                <a:ext uri="{FF2B5EF4-FFF2-40B4-BE49-F238E27FC236}">
                  <a16:creationId xmlns:a16="http://schemas.microsoft.com/office/drawing/2014/main" id="{A2F2547F-2331-4A75-CA01-B0642EE8C03D}"/>
                </a:ext>
              </a:extLst>
            </p:cNvPr>
            <p:cNvSpPr txBox="1"/>
            <p:nvPr/>
          </p:nvSpPr>
          <p:spPr>
            <a:xfrm>
              <a:off x="442898" y="2528304"/>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①</a:t>
              </a:r>
              <a:endParaRPr lang="en-US" altLang="ja-JP" sz="1200" b="1" spc="-20" dirty="0">
                <a:solidFill>
                  <a:srgbClr val="FF0000"/>
                </a:solidFill>
                <a:latin typeface="Meiryo UI"/>
                <a:cs typeface="Meiryo UI"/>
              </a:endParaRPr>
            </a:p>
          </p:txBody>
        </p:sp>
        <p:sp>
          <p:nvSpPr>
            <p:cNvPr id="14" name="object 8">
              <a:extLst>
                <a:ext uri="{FF2B5EF4-FFF2-40B4-BE49-F238E27FC236}">
                  <a16:creationId xmlns:a16="http://schemas.microsoft.com/office/drawing/2014/main" id="{03465B14-E09E-39E4-9B2E-526C0392A08B}"/>
                </a:ext>
              </a:extLst>
            </p:cNvPr>
            <p:cNvSpPr txBox="1"/>
            <p:nvPr/>
          </p:nvSpPr>
          <p:spPr>
            <a:xfrm>
              <a:off x="435749" y="2922433"/>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②</a:t>
              </a:r>
              <a:endParaRPr lang="en-US" altLang="ja-JP" sz="1200" b="1" spc="-20" dirty="0">
                <a:solidFill>
                  <a:srgbClr val="FF0000"/>
                </a:solidFill>
                <a:latin typeface="Meiryo UI"/>
                <a:cs typeface="Meiryo UI"/>
              </a:endParaRPr>
            </a:p>
          </p:txBody>
        </p:sp>
        <p:sp>
          <p:nvSpPr>
            <p:cNvPr id="15" name="object 8">
              <a:extLst>
                <a:ext uri="{FF2B5EF4-FFF2-40B4-BE49-F238E27FC236}">
                  <a16:creationId xmlns:a16="http://schemas.microsoft.com/office/drawing/2014/main" id="{2F389570-903D-5CD8-AAD2-0AB05F89688C}"/>
                </a:ext>
              </a:extLst>
            </p:cNvPr>
            <p:cNvSpPr txBox="1"/>
            <p:nvPr/>
          </p:nvSpPr>
          <p:spPr>
            <a:xfrm>
              <a:off x="442898" y="3301921"/>
              <a:ext cx="259874"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③</a:t>
              </a:r>
              <a:endParaRPr lang="en-US" altLang="ja-JP" sz="1200" b="1" spc="-20" dirty="0">
                <a:solidFill>
                  <a:srgbClr val="FF0000"/>
                </a:solidFill>
                <a:latin typeface="Meiryo UI"/>
                <a:cs typeface="Meiryo UI"/>
              </a:endParaRPr>
            </a:p>
          </p:txBody>
        </p:sp>
        <p:cxnSp>
          <p:nvCxnSpPr>
            <p:cNvPr id="16" name="コネクタ: カギ線 15">
              <a:extLst>
                <a:ext uri="{FF2B5EF4-FFF2-40B4-BE49-F238E27FC236}">
                  <a16:creationId xmlns:a16="http://schemas.microsoft.com/office/drawing/2014/main" id="{14E24F23-3407-AB59-BC95-8275D1B45FE1}"/>
                </a:ext>
              </a:extLst>
            </p:cNvPr>
            <p:cNvCxnSpPr>
              <a:cxnSpLocks/>
              <a:stCxn id="10" idx="3"/>
              <a:endCxn id="7" idx="1"/>
            </p:cNvCxnSpPr>
            <p:nvPr/>
          </p:nvCxnSpPr>
          <p:spPr>
            <a:xfrm flipV="1">
              <a:off x="3352800" y="2319674"/>
              <a:ext cx="2739390" cy="413740"/>
            </a:xfrm>
            <a:prstGeom prst="bentConnector3">
              <a:avLst>
                <a:gd name="adj1" fmla="val 88515"/>
              </a:avLst>
            </a:prstGeom>
          </p:spPr>
          <p:style>
            <a:lnRef idx="1">
              <a:schemeClr val="accent2"/>
            </a:lnRef>
            <a:fillRef idx="0">
              <a:schemeClr val="accent2"/>
            </a:fillRef>
            <a:effectRef idx="0">
              <a:schemeClr val="accent2"/>
            </a:effectRef>
            <a:fontRef idx="minor">
              <a:schemeClr val="tx1"/>
            </a:fontRef>
          </p:style>
        </p:cxnSp>
        <p:cxnSp>
          <p:nvCxnSpPr>
            <p:cNvPr id="19" name="コネクタ: カギ線 18">
              <a:extLst>
                <a:ext uri="{FF2B5EF4-FFF2-40B4-BE49-F238E27FC236}">
                  <a16:creationId xmlns:a16="http://schemas.microsoft.com/office/drawing/2014/main" id="{7EFDC6EA-27C1-B0FC-D842-FD626A2CA2DB}"/>
                </a:ext>
              </a:extLst>
            </p:cNvPr>
            <p:cNvCxnSpPr>
              <a:cxnSpLocks/>
              <a:stCxn id="11" idx="3"/>
            </p:cNvCxnSpPr>
            <p:nvPr/>
          </p:nvCxnSpPr>
          <p:spPr>
            <a:xfrm flipV="1">
              <a:off x="3352800" y="2895601"/>
              <a:ext cx="2747012" cy="235454"/>
            </a:xfrm>
            <a:prstGeom prst="bentConnector3">
              <a:avLst>
                <a:gd name="adj1" fmla="val 92676"/>
              </a:avLst>
            </a:prstGeom>
          </p:spPr>
          <p:style>
            <a:lnRef idx="1">
              <a:schemeClr val="accent2"/>
            </a:lnRef>
            <a:fillRef idx="0">
              <a:schemeClr val="accent2"/>
            </a:fillRef>
            <a:effectRef idx="0">
              <a:schemeClr val="accent2"/>
            </a:effectRef>
            <a:fontRef idx="minor">
              <a:schemeClr val="tx1"/>
            </a:fontRef>
          </p:style>
        </p:cxnSp>
        <p:cxnSp>
          <p:nvCxnSpPr>
            <p:cNvPr id="25" name="コネクタ: カギ線 24">
              <a:extLst>
                <a:ext uri="{FF2B5EF4-FFF2-40B4-BE49-F238E27FC236}">
                  <a16:creationId xmlns:a16="http://schemas.microsoft.com/office/drawing/2014/main" id="{E0E678FD-6240-330D-08CA-25FD6188929F}"/>
                </a:ext>
              </a:extLst>
            </p:cNvPr>
            <p:cNvCxnSpPr>
              <a:cxnSpLocks/>
              <a:stCxn id="12" idx="3"/>
              <a:endCxn id="9" idx="1"/>
            </p:cNvCxnSpPr>
            <p:nvPr/>
          </p:nvCxnSpPr>
          <p:spPr>
            <a:xfrm>
              <a:off x="3352799" y="3528696"/>
              <a:ext cx="2739391" cy="238778"/>
            </a:xfrm>
            <a:prstGeom prst="bentConnector3">
              <a:avLst>
                <a:gd name="adj1" fmla="val 92367"/>
              </a:avLst>
            </a:prstGeom>
          </p:spPr>
          <p:style>
            <a:lnRef idx="1">
              <a:schemeClr val="accent2"/>
            </a:lnRef>
            <a:fillRef idx="0">
              <a:schemeClr val="accent2"/>
            </a:fillRef>
            <a:effectRef idx="0">
              <a:schemeClr val="accent2"/>
            </a:effectRef>
            <a:fontRef idx="minor">
              <a:schemeClr val="tx1"/>
            </a:fontRef>
          </p:style>
        </p:cxnSp>
        <p:sp>
          <p:nvSpPr>
            <p:cNvPr id="33" name="正方形/長方形 32">
              <a:extLst>
                <a:ext uri="{FF2B5EF4-FFF2-40B4-BE49-F238E27FC236}">
                  <a16:creationId xmlns:a16="http://schemas.microsoft.com/office/drawing/2014/main" id="{8A14FCE7-C807-28C9-7889-C1B986CA2A77}"/>
                </a:ext>
              </a:extLst>
            </p:cNvPr>
            <p:cNvSpPr/>
            <p:nvPr/>
          </p:nvSpPr>
          <p:spPr>
            <a:xfrm>
              <a:off x="599327" y="4965363"/>
              <a:ext cx="543674" cy="2162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object 8">
              <a:extLst>
                <a:ext uri="{FF2B5EF4-FFF2-40B4-BE49-F238E27FC236}">
                  <a16:creationId xmlns:a16="http://schemas.microsoft.com/office/drawing/2014/main" id="{205FE101-8D82-478E-2CC5-C5412B638B47}"/>
                </a:ext>
              </a:extLst>
            </p:cNvPr>
            <p:cNvSpPr txBox="1"/>
            <p:nvPr/>
          </p:nvSpPr>
          <p:spPr>
            <a:xfrm>
              <a:off x="425926" y="4898504"/>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④</a:t>
              </a:r>
              <a:endParaRPr lang="en-US" altLang="ja-JP" sz="1200" b="1" spc="-20" dirty="0">
                <a:solidFill>
                  <a:srgbClr val="FF0000"/>
                </a:solidFill>
                <a:latin typeface="Meiryo UI"/>
                <a:cs typeface="Meiryo UI"/>
              </a:endParaRPr>
            </a:p>
          </p:txBody>
        </p:sp>
        <p:cxnSp>
          <p:nvCxnSpPr>
            <p:cNvPr id="17" name="コネクタ: カギ線 16">
              <a:extLst>
                <a:ext uri="{FF2B5EF4-FFF2-40B4-BE49-F238E27FC236}">
                  <a16:creationId xmlns:a16="http://schemas.microsoft.com/office/drawing/2014/main" id="{459CC86F-28D3-225C-ED23-ACB97D2EC35A}"/>
                </a:ext>
              </a:extLst>
            </p:cNvPr>
            <p:cNvCxnSpPr>
              <a:cxnSpLocks/>
              <a:stCxn id="33" idx="3"/>
            </p:cNvCxnSpPr>
            <p:nvPr/>
          </p:nvCxnSpPr>
          <p:spPr>
            <a:xfrm flipV="1">
              <a:off x="1143001" y="4267199"/>
              <a:ext cx="4949189" cy="806283"/>
            </a:xfrm>
            <a:prstGeom prst="bentConnector3">
              <a:avLst>
                <a:gd name="adj1" fmla="val 92873"/>
              </a:avLst>
            </a:prstGeom>
          </p:spPr>
          <p:style>
            <a:lnRef idx="1">
              <a:schemeClr val="accent2"/>
            </a:lnRef>
            <a:fillRef idx="0">
              <a:schemeClr val="accent2"/>
            </a:fillRef>
            <a:effectRef idx="0">
              <a:schemeClr val="accent2"/>
            </a:effectRef>
            <a:fontRef idx="minor">
              <a:schemeClr val="tx1"/>
            </a:fontRef>
          </p:style>
        </p:cxnSp>
        <p:sp>
          <p:nvSpPr>
            <p:cNvPr id="22" name="正方形/長方形 21">
              <a:extLst>
                <a:ext uri="{FF2B5EF4-FFF2-40B4-BE49-F238E27FC236}">
                  <a16:creationId xmlns:a16="http://schemas.microsoft.com/office/drawing/2014/main" id="{0BE5C9AE-9080-D1CE-EAD5-E303ABC48B92}"/>
                </a:ext>
              </a:extLst>
            </p:cNvPr>
            <p:cNvSpPr/>
            <p:nvPr/>
          </p:nvSpPr>
          <p:spPr>
            <a:xfrm>
              <a:off x="4800600" y="6553200"/>
              <a:ext cx="381000" cy="2466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bject 8">
              <a:extLst>
                <a:ext uri="{FF2B5EF4-FFF2-40B4-BE49-F238E27FC236}">
                  <a16:creationId xmlns:a16="http://schemas.microsoft.com/office/drawing/2014/main" id="{28119C5A-5BDB-81BD-E115-319ADC8E1A54}"/>
                </a:ext>
              </a:extLst>
            </p:cNvPr>
            <p:cNvSpPr txBox="1"/>
            <p:nvPr/>
          </p:nvSpPr>
          <p:spPr>
            <a:xfrm>
              <a:off x="4628536" y="6479021"/>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⑤</a:t>
              </a:r>
              <a:endParaRPr lang="en-US" altLang="ja-JP" sz="1200" b="1" spc="-20" dirty="0">
                <a:solidFill>
                  <a:srgbClr val="FF0000"/>
                </a:solidFill>
                <a:latin typeface="Meiryo UI"/>
                <a:cs typeface="Meiryo UI"/>
              </a:endParaRPr>
            </a:p>
          </p:txBody>
        </p:sp>
        <p:cxnSp>
          <p:nvCxnSpPr>
            <p:cNvPr id="26" name="コネクタ: カギ線 25">
              <a:extLst>
                <a:ext uri="{FF2B5EF4-FFF2-40B4-BE49-F238E27FC236}">
                  <a16:creationId xmlns:a16="http://schemas.microsoft.com/office/drawing/2014/main" id="{B558AAEC-B382-6FDD-C6E7-7E49D9B19A3F}"/>
                </a:ext>
              </a:extLst>
            </p:cNvPr>
            <p:cNvCxnSpPr>
              <a:cxnSpLocks/>
              <a:stCxn id="22" idx="3"/>
              <a:endCxn id="24" idx="1"/>
            </p:cNvCxnSpPr>
            <p:nvPr/>
          </p:nvCxnSpPr>
          <p:spPr>
            <a:xfrm flipV="1">
              <a:off x="5181600" y="6073866"/>
              <a:ext cx="910590" cy="602646"/>
            </a:xfrm>
            <a:prstGeom prst="bentConnector3">
              <a:avLst>
                <a:gd name="adj1" fmla="val 70599"/>
              </a:avLst>
            </a:prstGeom>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075856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762000" y="1676400"/>
            <a:ext cx="1994400" cy="1657427"/>
          </a:xfrm>
          <a:prstGeom prst="rect">
            <a:avLst/>
          </a:prstGeom>
          <a:ln>
            <a:solidFill>
              <a:schemeClr val="bg1">
                <a:lumMod val="65000"/>
              </a:schemeClr>
            </a:solidFill>
          </a:ln>
        </p:spPr>
      </p:pic>
      <p:sp>
        <p:nvSpPr>
          <p:cNvPr id="9" name="スライド番号プレースホルダー 8">
            <a:extLst>
              <a:ext uri="{FF2B5EF4-FFF2-40B4-BE49-F238E27FC236}">
                <a16:creationId xmlns:a16="http://schemas.microsoft.com/office/drawing/2014/main" id="{AFEE79F2-43C0-CFD0-EE91-A9E791825266}"/>
              </a:ext>
            </a:extLst>
          </p:cNvPr>
          <p:cNvSpPr>
            <a:spLocks noGrp="1"/>
          </p:cNvSpPr>
          <p:nvPr>
            <p:ph type="sldNum" sz="quarter" idx="7"/>
          </p:nvPr>
        </p:nvSpPr>
        <p:spPr>
          <a:xfrm>
            <a:off x="11430000" y="6362700"/>
            <a:ext cx="457200" cy="342900"/>
          </a:xfrm>
        </p:spPr>
        <p:txBody>
          <a:bodyPr/>
          <a:lstStyle/>
          <a:p>
            <a:fld id="{B6F15528-21DE-4FAA-801E-634DDDAF4B2B}" type="slidenum">
              <a:rPr lang="en-US" altLang="ja-JP" smtClean="0"/>
              <a:t>33</a:t>
            </a:fld>
            <a:endParaRPr lang="ja-JP" altLang="en-US" dirty="0"/>
          </a:p>
        </p:txBody>
      </p:sp>
      <p:sp>
        <p:nvSpPr>
          <p:cNvPr id="10" name="タイトル 1">
            <a:extLst>
              <a:ext uri="{FF2B5EF4-FFF2-40B4-BE49-F238E27FC236}">
                <a16:creationId xmlns:a16="http://schemas.microsoft.com/office/drawing/2014/main" id="{AA685F6D-0DC0-DB12-F32D-9A2ED26A5408}"/>
              </a:ext>
            </a:extLst>
          </p:cNvPr>
          <p:cNvSpPr txBox="1">
            <a:spLocks/>
          </p:cNvSpPr>
          <p:nvPr/>
        </p:nvSpPr>
        <p:spPr>
          <a:xfrm>
            <a:off x="381000" y="545068"/>
            <a:ext cx="11201400" cy="369332"/>
          </a:xfrm>
          <a:prstGeom prst="rect">
            <a:avLst/>
          </a:prstGeom>
          <a:noFill/>
        </p:spPr>
        <p:txBody>
          <a:bodyPr wrap="square" lIns="0" tIns="0" rIns="0" bIns="0">
            <a:spAutoFit/>
          </a:bodyPr>
          <a:lstStyle>
            <a:lvl1pPr>
              <a:defRPr sz="2400" b="0" i="0">
                <a:solidFill>
                  <a:srgbClr val="FF0000"/>
                </a:solidFill>
                <a:latin typeface="Meiryo UI"/>
                <a:ea typeface="+mj-ea"/>
                <a:cs typeface="Meiryo UI"/>
              </a:defRPr>
            </a:lvl1pPr>
          </a:lstStyle>
          <a:p>
            <a:pPr marL="12700">
              <a:spcBef>
                <a:spcPts val="100"/>
              </a:spcBef>
            </a:pPr>
            <a:r>
              <a:rPr lang="en-US" altLang="ja-JP" spc="-15" dirty="0">
                <a:solidFill>
                  <a:schemeClr val="tx1"/>
                </a:solidFill>
                <a:latin typeface="Meiryo UI" panose="020B0604030504040204" pitchFamily="50" charset="-128"/>
                <a:ea typeface="Meiryo UI" panose="020B0604030504040204" pitchFamily="50" charset="-128"/>
              </a:rPr>
              <a:t>3.</a:t>
            </a:r>
            <a:r>
              <a:rPr lang="ja-JP" altLang="en-US" spc="-15" dirty="0">
                <a:solidFill>
                  <a:schemeClr val="tx1"/>
                </a:solidFill>
                <a:latin typeface="Meiryo UI" panose="020B0604030504040204" pitchFamily="50" charset="-128"/>
                <a:ea typeface="Meiryo UI" panose="020B0604030504040204" pitchFamily="50" charset="-128"/>
              </a:rPr>
              <a:t>その他</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1A75D023-6BFB-119B-C4EB-15DE48DF93E0}"/>
              </a:ext>
            </a:extLst>
          </p:cNvPr>
          <p:cNvSpPr txBox="1">
            <a:spLocks/>
          </p:cNvSpPr>
          <p:nvPr/>
        </p:nvSpPr>
        <p:spPr>
          <a:xfrm>
            <a:off x="4862294" y="1874171"/>
            <a:ext cx="6720106" cy="897682"/>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lnSpc>
                <a:spcPct val="100000"/>
              </a:lnSpc>
              <a:spcBef>
                <a:spcPts val="100"/>
              </a:spcBef>
            </a:pPr>
            <a:r>
              <a:rPr kumimoji="1" lang="ja-JP" altLang="en-US" sz="1100" spc="-15" dirty="0">
                <a:solidFill>
                  <a:schemeClr val="tx1"/>
                </a:solidFill>
                <a:latin typeface="Meiryo UI" panose="020B0604030504040204" pitchFamily="50" charset="-128"/>
                <a:ea typeface="Meiryo UI" panose="020B0604030504040204" pitchFamily="50" charset="-128"/>
              </a:rPr>
              <a:t>①設定画面を開く</a:t>
            </a:r>
            <a:endParaRPr kumimoji="1" lang="en-US" altLang="ja-JP" sz="1100" spc="-15"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r>
              <a:rPr kumimoji="1" lang="ja-JP" altLang="en-US" sz="1100" spc="-15" dirty="0">
                <a:solidFill>
                  <a:schemeClr val="tx1"/>
                </a:solidFill>
                <a:latin typeface="Meiryo UI" panose="020B0604030504040204" pitchFamily="50" charset="-128"/>
                <a:ea typeface="Meiryo UI" panose="020B0604030504040204" pitchFamily="50" charset="-128"/>
              </a:rPr>
              <a:t>右上のアカウントを押下 ➡ </a:t>
            </a:r>
            <a:r>
              <a:rPr kumimoji="1" lang="en-US" altLang="ja-JP" sz="1100" spc="-15" dirty="0">
                <a:solidFill>
                  <a:schemeClr val="tx1"/>
                </a:solidFill>
                <a:latin typeface="Meiryo UI" panose="020B0604030504040204" pitchFamily="50" charset="-128"/>
                <a:ea typeface="Meiryo UI" panose="020B0604030504040204" pitchFamily="50" charset="-128"/>
              </a:rPr>
              <a:t>[Settings/</a:t>
            </a:r>
            <a:r>
              <a:rPr kumimoji="1" lang="ja-JP" altLang="en-US" sz="1100" spc="-15" dirty="0">
                <a:solidFill>
                  <a:schemeClr val="tx1"/>
                </a:solidFill>
                <a:latin typeface="Meiryo UI" panose="020B0604030504040204" pitchFamily="50" charset="-128"/>
                <a:ea typeface="Meiryo UI" panose="020B0604030504040204" pitchFamily="50" charset="-128"/>
              </a:rPr>
              <a:t>設定</a:t>
            </a:r>
            <a:r>
              <a:rPr kumimoji="1" lang="en-US" altLang="ja-JP" sz="1100" spc="-15" dirty="0">
                <a:solidFill>
                  <a:schemeClr val="tx1"/>
                </a:solidFill>
                <a:latin typeface="Meiryo UI" panose="020B0604030504040204" pitchFamily="50" charset="-128"/>
                <a:ea typeface="Meiryo UI" panose="020B0604030504040204" pitchFamily="50" charset="-128"/>
              </a:rPr>
              <a:t>]</a:t>
            </a:r>
            <a:r>
              <a:rPr kumimoji="1" lang="ja-JP" altLang="en-US" sz="1100" spc="-15" dirty="0">
                <a:solidFill>
                  <a:schemeClr val="tx1"/>
                </a:solidFill>
                <a:latin typeface="Meiryo UI" panose="020B0604030504040204" pitchFamily="50" charset="-128"/>
                <a:ea typeface="Meiryo UI" panose="020B0604030504040204" pitchFamily="50" charset="-128"/>
              </a:rPr>
              <a:t> から </a:t>
            </a:r>
            <a:r>
              <a:rPr kumimoji="1" lang="en-US" altLang="ja-JP" sz="1100" spc="-15" dirty="0">
                <a:solidFill>
                  <a:schemeClr val="tx1"/>
                </a:solidFill>
                <a:latin typeface="Meiryo UI" panose="020B0604030504040204" pitchFamily="50" charset="-128"/>
                <a:ea typeface="Meiryo UI" panose="020B0604030504040204" pitchFamily="50" charset="-128"/>
              </a:rPr>
              <a:t>[My Preferences/</a:t>
            </a:r>
            <a:r>
              <a:rPr kumimoji="1" lang="ja-JP" altLang="en-US" sz="1100" spc="-15" dirty="0">
                <a:solidFill>
                  <a:schemeClr val="tx1"/>
                </a:solidFill>
                <a:latin typeface="Meiryo UI" panose="020B0604030504040204" pitchFamily="50" charset="-128"/>
                <a:ea typeface="Meiryo UI" panose="020B0604030504040204" pitchFamily="50" charset="-128"/>
              </a:rPr>
              <a:t>私の設定</a:t>
            </a:r>
            <a:r>
              <a:rPr kumimoji="1" lang="en-US" altLang="ja-JP" sz="1100" spc="-15" dirty="0">
                <a:solidFill>
                  <a:schemeClr val="tx1"/>
                </a:solidFill>
                <a:latin typeface="Meiryo UI" panose="020B0604030504040204" pitchFamily="50" charset="-128"/>
                <a:ea typeface="Meiryo UI" panose="020B0604030504040204" pitchFamily="50" charset="-128"/>
              </a:rPr>
              <a:t>] </a:t>
            </a:r>
            <a:r>
              <a:rPr kumimoji="1" lang="ja-JP" altLang="en-US" sz="1100" spc="-15" dirty="0">
                <a:solidFill>
                  <a:schemeClr val="tx1"/>
                </a:solidFill>
                <a:latin typeface="Meiryo UI" panose="020B0604030504040204" pitchFamily="50" charset="-128"/>
                <a:ea typeface="Meiryo UI" panose="020B0604030504040204" pitchFamily="50" charset="-128"/>
              </a:rPr>
              <a:t>を押下、➡ </a:t>
            </a:r>
            <a:r>
              <a:rPr kumimoji="1" lang="en-US" altLang="ja-JP" sz="1100" spc="-15" dirty="0">
                <a:solidFill>
                  <a:schemeClr val="tx1"/>
                </a:solidFill>
                <a:latin typeface="Meiryo UI" panose="020B0604030504040204" pitchFamily="50" charset="-128"/>
                <a:ea typeface="Meiryo UI" panose="020B0604030504040204" pitchFamily="50" charset="-128"/>
              </a:rPr>
              <a:t>[Edit/</a:t>
            </a:r>
            <a:r>
              <a:rPr kumimoji="1" lang="ja-JP" altLang="en-US" sz="1100" spc="-15" dirty="0">
                <a:solidFill>
                  <a:schemeClr val="tx1"/>
                </a:solidFill>
                <a:latin typeface="Meiryo UI" panose="020B0604030504040204" pitchFamily="50" charset="-128"/>
                <a:ea typeface="Meiryo UI" panose="020B0604030504040204" pitchFamily="50" charset="-128"/>
              </a:rPr>
              <a:t>編集</a:t>
            </a:r>
            <a:r>
              <a:rPr kumimoji="1" lang="en-US" altLang="ja-JP" sz="1100" spc="-15" dirty="0">
                <a:solidFill>
                  <a:schemeClr val="tx1"/>
                </a:solidFill>
                <a:latin typeface="Meiryo UI" panose="020B0604030504040204" pitchFamily="50" charset="-128"/>
                <a:ea typeface="Meiryo UI" panose="020B0604030504040204" pitchFamily="50" charset="-128"/>
              </a:rPr>
              <a:t>] </a:t>
            </a:r>
            <a:r>
              <a:rPr kumimoji="1" lang="ja-JP" altLang="en-US" sz="1100" spc="-15" dirty="0">
                <a:solidFill>
                  <a:schemeClr val="tx1"/>
                </a:solidFill>
                <a:latin typeface="Meiryo UI" panose="020B0604030504040204" pitchFamily="50" charset="-128"/>
                <a:ea typeface="Meiryo UI" panose="020B0604030504040204" pitchFamily="50" charset="-128"/>
              </a:rPr>
              <a:t>を押下。</a:t>
            </a:r>
            <a:endParaRPr kumimoji="1" lang="en-US" altLang="ja-JP" sz="1100" spc="-15"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endParaRPr kumimoji="1" lang="en-US" altLang="ja-JP" sz="1100" spc="-15"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r>
              <a:rPr kumimoji="1" lang="ja-JP" altLang="en-US" sz="1100" spc="-15" dirty="0">
                <a:solidFill>
                  <a:schemeClr val="tx1"/>
                </a:solidFill>
                <a:latin typeface="Meiryo UI" panose="020B0604030504040204" pitchFamily="50" charset="-128"/>
                <a:ea typeface="Meiryo UI" panose="020B0604030504040204" pitchFamily="50" charset="-128"/>
              </a:rPr>
              <a:t>②設定を変更する</a:t>
            </a:r>
            <a:endParaRPr kumimoji="1" lang="en-US" altLang="ja-JP" sz="1100" spc="-15" dirty="0">
              <a:solidFill>
                <a:schemeClr val="tx1"/>
              </a:solidFill>
              <a:latin typeface="Meiryo UI" panose="020B0604030504040204" pitchFamily="50" charset="-128"/>
              <a:ea typeface="Meiryo UI" panose="020B0604030504040204" pitchFamily="50" charset="-128"/>
            </a:endParaRPr>
          </a:p>
          <a:p>
            <a:pPr marL="12700">
              <a:lnSpc>
                <a:spcPct val="100000"/>
              </a:lnSpc>
              <a:spcBef>
                <a:spcPts val="100"/>
              </a:spcBef>
            </a:pPr>
            <a:r>
              <a:rPr kumimoji="1" lang="en-US" altLang="ja-JP" sz="1100" dirty="0">
                <a:solidFill>
                  <a:schemeClr val="tx1"/>
                </a:solidFill>
                <a:latin typeface="Meiryo UI" panose="020B0604030504040204" pitchFamily="50" charset="-128"/>
                <a:ea typeface="Meiryo UI" panose="020B0604030504040204" pitchFamily="50" charset="-128"/>
              </a:rPr>
              <a:t>[Locale/</a:t>
            </a:r>
            <a:r>
              <a:rPr kumimoji="1" lang="ja-JP" altLang="en-US" sz="1100" dirty="0">
                <a:solidFill>
                  <a:schemeClr val="tx1"/>
                </a:solidFill>
                <a:latin typeface="Meiryo UI" panose="020B0604030504040204" pitchFamily="50" charset="-128"/>
                <a:ea typeface="Meiryo UI" panose="020B0604030504040204" pitchFamily="50" charset="-128"/>
              </a:rPr>
              <a:t>ロケール</a:t>
            </a:r>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の画面で</a:t>
            </a:r>
            <a:r>
              <a:rPr kumimoji="1" lang="en-US" altLang="ja-JP" sz="1100" dirty="0">
                <a:solidFill>
                  <a:schemeClr val="tx1"/>
                </a:solidFill>
                <a:latin typeface="Meiryo UI" panose="020B0604030504040204" pitchFamily="50" charset="-128"/>
                <a:ea typeface="Meiryo UI" panose="020B0604030504040204" pitchFamily="50" charset="-128"/>
              </a:rPr>
              <a:t> [Language/</a:t>
            </a:r>
            <a:r>
              <a:rPr kumimoji="1" lang="ja-JP" altLang="en-US" sz="1100" dirty="0">
                <a:solidFill>
                  <a:schemeClr val="tx1"/>
                </a:solidFill>
                <a:latin typeface="Meiryo UI" panose="020B0604030504040204" pitchFamily="50" charset="-128"/>
                <a:ea typeface="Meiryo UI" panose="020B0604030504040204" pitchFamily="50" charset="-128"/>
              </a:rPr>
              <a:t>言語</a:t>
            </a:r>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からご希望の言語を選択 ➡ </a:t>
            </a:r>
            <a:r>
              <a:rPr kumimoji="1" lang="en-US" altLang="ja-JP" sz="1100" dirty="0">
                <a:solidFill>
                  <a:schemeClr val="tx1"/>
                </a:solidFill>
                <a:latin typeface="Meiryo UI" panose="020B0604030504040204" pitchFamily="50" charset="-128"/>
                <a:ea typeface="Meiryo UI" panose="020B0604030504040204" pitchFamily="50" charset="-128"/>
              </a:rPr>
              <a:t>[Update] </a:t>
            </a:r>
            <a:r>
              <a:rPr kumimoji="1" lang="ja-JP" altLang="en-US" sz="1100" dirty="0">
                <a:solidFill>
                  <a:schemeClr val="tx1"/>
                </a:solidFill>
                <a:latin typeface="Meiryo UI" panose="020B0604030504040204" pitchFamily="50" charset="-128"/>
                <a:ea typeface="Meiryo UI" panose="020B0604030504040204" pitchFamily="50" charset="-128"/>
              </a:rPr>
              <a:t>を押下して設定を変更する。</a:t>
            </a:r>
          </a:p>
        </p:txBody>
      </p:sp>
      <p:sp>
        <p:nvSpPr>
          <p:cNvPr id="20" name="正方形/長方形 19">
            <a:extLst>
              <a:ext uri="{FF2B5EF4-FFF2-40B4-BE49-F238E27FC236}">
                <a16:creationId xmlns:a16="http://schemas.microsoft.com/office/drawing/2014/main" id="{26235FAF-5DC9-3325-97F1-BA1779A93192}"/>
              </a:ext>
            </a:extLst>
          </p:cNvPr>
          <p:cNvSpPr/>
          <p:nvPr/>
        </p:nvSpPr>
        <p:spPr>
          <a:xfrm>
            <a:off x="2390270" y="1954630"/>
            <a:ext cx="319434" cy="246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C00000"/>
                </a:solidFill>
                <a:latin typeface="Meiryo UI" panose="020B0604030504040204" pitchFamily="50" charset="-128"/>
                <a:ea typeface="Meiryo UI" panose="020B0604030504040204" pitchFamily="50" charset="-128"/>
              </a:rPr>
              <a:t>①</a:t>
            </a:r>
            <a:endParaRPr kumimoji="1" lang="en-US" altLang="ja-JP" sz="1100" b="1" dirty="0">
              <a:solidFill>
                <a:srgbClr val="C00000"/>
              </a:solidFill>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BC892AEA-F7A0-19C1-BE29-C6CF215DD194}"/>
              </a:ext>
            </a:extLst>
          </p:cNvPr>
          <p:cNvPicPr>
            <a:picLocks noChangeAspect="1"/>
          </p:cNvPicPr>
          <p:nvPr/>
        </p:nvPicPr>
        <p:blipFill>
          <a:blip r:embed="rId3"/>
          <a:stretch>
            <a:fillRect/>
          </a:stretch>
        </p:blipFill>
        <p:spPr>
          <a:xfrm>
            <a:off x="1883914" y="2752566"/>
            <a:ext cx="236219" cy="152400"/>
          </a:xfrm>
          <a:prstGeom prst="rect">
            <a:avLst/>
          </a:prstGeom>
        </p:spPr>
      </p:pic>
      <p:cxnSp>
        <p:nvCxnSpPr>
          <p:cNvPr id="39" name="コネクタ: カギ線 38">
            <a:extLst>
              <a:ext uri="{FF2B5EF4-FFF2-40B4-BE49-F238E27FC236}">
                <a16:creationId xmlns:a16="http://schemas.microsoft.com/office/drawing/2014/main" id="{6ACDA1A3-BC40-5C06-6960-9C9BAF94DFF5}"/>
              </a:ext>
            </a:extLst>
          </p:cNvPr>
          <p:cNvCxnSpPr>
            <a:cxnSpLocks/>
          </p:cNvCxnSpPr>
          <p:nvPr/>
        </p:nvCxnSpPr>
        <p:spPr>
          <a:xfrm rot="5400000">
            <a:off x="1641496" y="1937102"/>
            <a:ext cx="818224" cy="754376"/>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タイトル 1">
            <a:extLst>
              <a:ext uri="{FF2B5EF4-FFF2-40B4-BE49-F238E27FC236}">
                <a16:creationId xmlns:a16="http://schemas.microsoft.com/office/drawing/2014/main" id="{CF4B3970-7BDE-67EC-D32D-E17A18CCCD0E}"/>
              </a:ext>
            </a:extLst>
          </p:cNvPr>
          <p:cNvSpPr txBox="1">
            <a:spLocks/>
          </p:cNvSpPr>
          <p:nvPr/>
        </p:nvSpPr>
        <p:spPr>
          <a:xfrm>
            <a:off x="349577" y="1261646"/>
            <a:ext cx="6246542" cy="338554"/>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lnSpc>
                <a:spcPct val="100000"/>
              </a:lnSpc>
              <a:spcBef>
                <a:spcPts val="100"/>
              </a:spcBef>
            </a:pPr>
            <a:r>
              <a:rPr lang="ja-JP" altLang="en-US" sz="1100" spc="-15" dirty="0">
                <a:solidFill>
                  <a:schemeClr val="tx1"/>
                </a:solidFill>
                <a:latin typeface="Meiryo UI" panose="020B0604030504040204" pitchFamily="50" charset="-128"/>
                <a:ea typeface="Meiryo UI" panose="020B0604030504040204" pitchFamily="50" charset="-128"/>
              </a:rPr>
              <a:t>　　　</a:t>
            </a:r>
            <a:r>
              <a:rPr lang="en-US" altLang="ja-JP" sz="1100" spc="-15" dirty="0">
                <a:solidFill>
                  <a:schemeClr val="tx1"/>
                </a:solidFill>
                <a:latin typeface="Meiryo UI" panose="020B0604030504040204" pitchFamily="50" charset="-128"/>
                <a:ea typeface="Meiryo UI" panose="020B0604030504040204" pitchFamily="50" charset="-128"/>
              </a:rPr>
              <a:t>Q1.</a:t>
            </a:r>
            <a:r>
              <a:rPr lang="ja-JP" altLang="en-US" sz="1100" spc="-15" dirty="0">
                <a:solidFill>
                  <a:schemeClr val="tx1"/>
                </a:solidFill>
                <a:latin typeface="Meiryo UI" panose="020B0604030504040204" pitchFamily="50" charset="-128"/>
                <a:ea typeface="Meiryo UI" panose="020B0604030504040204" pitchFamily="50" charset="-128"/>
              </a:rPr>
              <a:t>　</a:t>
            </a:r>
            <a:r>
              <a:rPr lang="en-US" altLang="ja-JP" sz="1100" spc="-10" dirty="0">
                <a:solidFill>
                  <a:schemeClr val="tx1"/>
                </a:solidFill>
                <a:latin typeface="Meiryo UI" panose="020B0604030504040204" pitchFamily="50" charset="-128"/>
                <a:ea typeface="Meiryo UI" panose="020B0604030504040204" pitchFamily="50" charset="-128"/>
              </a:rPr>
              <a:t>Fieldglass</a:t>
            </a:r>
            <a:r>
              <a:rPr lang="ja-JP" altLang="en-US" sz="1100" spc="-10" dirty="0">
                <a:solidFill>
                  <a:schemeClr val="tx1"/>
                </a:solidFill>
                <a:latin typeface="Meiryo UI" panose="020B0604030504040204" pitchFamily="50" charset="-128"/>
                <a:ea typeface="Meiryo UI" panose="020B0604030504040204" pitchFamily="50" charset="-128"/>
              </a:rPr>
              <a:t>の言語は英語から日本語に変更可能ですか？</a:t>
            </a:r>
            <a:br>
              <a:rPr lang="en-US" altLang="ja-JP" sz="1100" spc="-10" dirty="0">
                <a:solidFill>
                  <a:schemeClr val="tx1"/>
                </a:solidFill>
                <a:latin typeface="Meiryo UI" panose="020B0604030504040204" pitchFamily="50" charset="-128"/>
                <a:ea typeface="Meiryo UI" panose="020B0604030504040204" pitchFamily="50" charset="-128"/>
              </a:rPr>
            </a:br>
            <a:r>
              <a:rPr lang="ja-JP" altLang="en-US" sz="1100" spc="-10" dirty="0">
                <a:solidFill>
                  <a:schemeClr val="tx1"/>
                </a:solidFill>
                <a:latin typeface="Meiryo UI" panose="020B0604030504040204" pitchFamily="50" charset="-128"/>
                <a:ea typeface="Meiryo UI" panose="020B0604030504040204" pitchFamily="50" charset="-128"/>
              </a:rPr>
              <a:t>　　　</a:t>
            </a:r>
            <a:r>
              <a:rPr lang="en-US" altLang="ja-JP" sz="1100" spc="-10" dirty="0">
                <a:solidFill>
                  <a:schemeClr val="tx1"/>
                </a:solidFill>
                <a:latin typeface="Meiryo UI" panose="020B0604030504040204" pitchFamily="50" charset="-128"/>
                <a:ea typeface="Meiryo UI" panose="020B0604030504040204" pitchFamily="50" charset="-128"/>
              </a:rPr>
              <a:t>A1.</a:t>
            </a:r>
            <a:r>
              <a:rPr lang="ja-JP" altLang="en-US" sz="1100" spc="-10" dirty="0">
                <a:solidFill>
                  <a:schemeClr val="tx1"/>
                </a:solidFill>
                <a:latin typeface="Meiryo UI" panose="020B0604030504040204" pitchFamily="50" charset="-128"/>
                <a:ea typeface="Meiryo UI" panose="020B0604030504040204" pitchFamily="50" charset="-128"/>
              </a:rPr>
              <a:t>　可能です。</a:t>
            </a:r>
            <a:r>
              <a:rPr lang="en-US" altLang="ja-JP" sz="1100" spc="-10" dirty="0">
                <a:solidFill>
                  <a:schemeClr val="tx1"/>
                </a:solidFill>
                <a:latin typeface="Meiryo UI" panose="020B0604030504040204" pitchFamily="50" charset="-128"/>
                <a:ea typeface="Meiryo UI" panose="020B0604030504040204" pitchFamily="50" charset="-128"/>
              </a:rPr>
              <a:t>Fieldglass</a:t>
            </a:r>
            <a:r>
              <a:rPr lang="ja-JP" altLang="en-US" sz="1100" spc="-10" dirty="0">
                <a:solidFill>
                  <a:schemeClr val="tx1"/>
                </a:solidFill>
                <a:latin typeface="Meiryo UI" panose="020B0604030504040204" pitchFamily="50" charset="-128"/>
                <a:ea typeface="Meiryo UI" panose="020B0604030504040204" pitchFamily="50" charset="-128"/>
              </a:rPr>
              <a:t>にログインし、以下の手順で設定変更を行ってください。</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2D783701-8C06-999C-8E81-66099E916F72}"/>
              </a:ext>
            </a:extLst>
          </p:cNvPr>
          <p:cNvSpPr txBox="1">
            <a:spLocks/>
          </p:cNvSpPr>
          <p:nvPr/>
        </p:nvSpPr>
        <p:spPr>
          <a:xfrm>
            <a:off x="349577" y="914400"/>
            <a:ext cx="2975703" cy="276999"/>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spcBef>
                <a:spcPts val="100"/>
              </a:spcBef>
            </a:pPr>
            <a:r>
              <a:rPr lang="ja-JP" altLang="en-US" sz="1800" spc="-15" dirty="0">
                <a:solidFill>
                  <a:schemeClr val="tx1"/>
                </a:solidFill>
                <a:latin typeface="Meiryo UI" panose="020B0604030504040204" pitchFamily="50" charset="-128"/>
                <a:ea typeface="Meiryo UI" panose="020B0604030504040204" pitchFamily="50" charset="-128"/>
              </a:rPr>
              <a:t>　</a:t>
            </a:r>
            <a:r>
              <a:rPr lang="en-US" altLang="ja-JP" sz="1800" spc="-15" dirty="0">
                <a:solidFill>
                  <a:schemeClr val="tx1"/>
                </a:solidFill>
                <a:latin typeface="Meiryo UI" panose="020B0604030504040204" pitchFamily="50" charset="-128"/>
                <a:ea typeface="Meiryo UI" panose="020B0604030504040204" pitchFamily="50" charset="-128"/>
              </a:rPr>
              <a:t>3-1.</a:t>
            </a:r>
            <a:r>
              <a:rPr lang="ja-JP" altLang="en-US" sz="1800" spc="-15" dirty="0">
                <a:solidFill>
                  <a:schemeClr val="tx1"/>
                </a:solidFill>
                <a:latin typeface="Meiryo UI" panose="020B0604030504040204" pitchFamily="50" charset="-128"/>
                <a:ea typeface="Meiryo UI" panose="020B0604030504040204" pitchFamily="50" charset="-128"/>
              </a:rPr>
              <a:t>　</a:t>
            </a:r>
            <a:r>
              <a:rPr lang="ja-JP" altLang="en-US" sz="1800" spc="-30" dirty="0">
                <a:solidFill>
                  <a:schemeClr val="tx1"/>
                </a:solidFill>
                <a:latin typeface="Meiryo UI" panose="020B0604030504040204" pitchFamily="50" charset="-128"/>
                <a:ea typeface="Meiryo UI" panose="020B0604030504040204" pitchFamily="50" charset="-128"/>
                <a:cs typeface="Meiryo UI"/>
              </a:rPr>
              <a:t>よくある質問</a:t>
            </a:r>
            <a:r>
              <a:rPr lang="en-US" altLang="ja-JP" sz="1800" spc="-30" dirty="0">
                <a:solidFill>
                  <a:schemeClr val="tx1"/>
                </a:solidFill>
                <a:latin typeface="Meiryo UI" panose="020B0604030504040204" pitchFamily="50" charset="-128"/>
                <a:ea typeface="Meiryo UI" panose="020B0604030504040204" pitchFamily="50" charset="-128"/>
                <a:cs typeface="Meiryo UI"/>
              </a:rPr>
              <a:t>/FAQ</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0ED86C-D41A-F17D-E0DF-AE8595D53F48}"/>
              </a:ext>
            </a:extLst>
          </p:cNvPr>
          <p:cNvPicPr>
            <a:picLocks noChangeAspect="1"/>
          </p:cNvPicPr>
          <p:nvPr/>
        </p:nvPicPr>
        <p:blipFill>
          <a:blip r:embed="rId4"/>
          <a:stretch>
            <a:fillRect/>
          </a:stretch>
        </p:blipFill>
        <p:spPr>
          <a:xfrm>
            <a:off x="2149063" y="2430924"/>
            <a:ext cx="2380306" cy="1918818"/>
          </a:xfrm>
          <a:prstGeom prst="rect">
            <a:avLst/>
          </a:prstGeom>
          <a:ln>
            <a:solidFill>
              <a:schemeClr val="bg1">
                <a:lumMod val="75000"/>
              </a:schemeClr>
            </a:solidFill>
          </a:ln>
        </p:spPr>
      </p:pic>
      <p:cxnSp>
        <p:nvCxnSpPr>
          <p:cNvPr id="7" name="コネクタ: カギ線 6">
            <a:extLst>
              <a:ext uri="{FF2B5EF4-FFF2-40B4-BE49-F238E27FC236}">
                <a16:creationId xmlns:a16="http://schemas.microsoft.com/office/drawing/2014/main" id="{16213D31-8D8B-0FDA-820E-8AA24A7562ED}"/>
              </a:ext>
            </a:extLst>
          </p:cNvPr>
          <p:cNvCxnSpPr>
            <a:cxnSpLocks/>
          </p:cNvCxnSpPr>
          <p:nvPr/>
        </p:nvCxnSpPr>
        <p:spPr>
          <a:xfrm>
            <a:off x="1810272" y="2862126"/>
            <a:ext cx="2227469" cy="126808"/>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正方形/長方形 11">
            <a:extLst>
              <a:ext uri="{FF2B5EF4-FFF2-40B4-BE49-F238E27FC236}">
                <a16:creationId xmlns:a16="http://schemas.microsoft.com/office/drawing/2014/main" id="{DCF048D5-73AE-8508-9296-88B74B5F1A39}"/>
              </a:ext>
            </a:extLst>
          </p:cNvPr>
          <p:cNvSpPr/>
          <p:nvPr/>
        </p:nvSpPr>
        <p:spPr>
          <a:xfrm>
            <a:off x="4037741" y="2885532"/>
            <a:ext cx="413982" cy="20751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CC272FF8-D08F-C2EF-32B0-6C18AC1C6F52}"/>
              </a:ext>
            </a:extLst>
          </p:cNvPr>
          <p:cNvPicPr>
            <a:picLocks noChangeAspect="1"/>
          </p:cNvPicPr>
          <p:nvPr/>
        </p:nvPicPr>
        <p:blipFill>
          <a:blip r:embed="rId5"/>
          <a:stretch>
            <a:fillRect/>
          </a:stretch>
        </p:blipFill>
        <p:spPr>
          <a:xfrm>
            <a:off x="3073269" y="3392595"/>
            <a:ext cx="3886200" cy="3275102"/>
          </a:xfrm>
          <a:prstGeom prst="rect">
            <a:avLst/>
          </a:prstGeom>
          <a:ln>
            <a:solidFill>
              <a:schemeClr val="bg1">
                <a:lumMod val="65000"/>
              </a:schemeClr>
            </a:solidFill>
          </a:ln>
        </p:spPr>
      </p:pic>
      <p:cxnSp>
        <p:nvCxnSpPr>
          <p:cNvPr id="25" name="コネクタ: カギ線 24">
            <a:extLst>
              <a:ext uri="{FF2B5EF4-FFF2-40B4-BE49-F238E27FC236}">
                <a16:creationId xmlns:a16="http://schemas.microsoft.com/office/drawing/2014/main" id="{4546821D-613D-6630-10B8-8BC9CB6E4616}"/>
              </a:ext>
            </a:extLst>
          </p:cNvPr>
          <p:cNvCxnSpPr>
            <a:cxnSpLocks/>
            <a:stCxn id="12" idx="2"/>
            <a:endCxn id="26" idx="1"/>
          </p:cNvCxnSpPr>
          <p:nvPr/>
        </p:nvCxnSpPr>
        <p:spPr>
          <a:xfrm rot="5400000">
            <a:off x="1948431" y="4322550"/>
            <a:ext cx="3525802" cy="1066800"/>
          </a:xfrm>
          <a:prstGeom prst="bentConnector4">
            <a:avLst>
              <a:gd name="adj1" fmla="val 49307"/>
              <a:gd name="adj2" fmla="val 121429"/>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正方形/長方形 25">
            <a:extLst>
              <a:ext uri="{FF2B5EF4-FFF2-40B4-BE49-F238E27FC236}">
                <a16:creationId xmlns:a16="http://schemas.microsoft.com/office/drawing/2014/main" id="{1A271D7C-F5F7-AFE5-4FAB-18C61170A4A7}"/>
              </a:ext>
            </a:extLst>
          </p:cNvPr>
          <p:cNvSpPr/>
          <p:nvPr/>
        </p:nvSpPr>
        <p:spPr>
          <a:xfrm>
            <a:off x="3177932" y="6570005"/>
            <a:ext cx="936868" cy="9769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コネクタ: カギ線 26">
            <a:extLst>
              <a:ext uri="{FF2B5EF4-FFF2-40B4-BE49-F238E27FC236}">
                <a16:creationId xmlns:a16="http://schemas.microsoft.com/office/drawing/2014/main" id="{2418F5F5-5C32-BA58-E25E-D2C5B3685A8C}"/>
              </a:ext>
            </a:extLst>
          </p:cNvPr>
          <p:cNvCxnSpPr>
            <a:cxnSpLocks/>
            <a:endCxn id="28" idx="1"/>
          </p:cNvCxnSpPr>
          <p:nvPr/>
        </p:nvCxnSpPr>
        <p:spPr>
          <a:xfrm flipV="1">
            <a:off x="4114800" y="6416040"/>
            <a:ext cx="2100319" cy="20281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正方形/長方形 27">
            <a:extLst>
              <a:ext uri="{FF2B5EF4-FFF2-40B4-BE49-F238E27FC236}">
                <a16:creationId xmlns:a16="http://schemas.microsoft.com/office/drawing/2014/main" id="{96B1FB6A-82C7-17AC-0602-7FEBC77BC720}"/>
              </a:ext>
            </a:extLst>
          </p:cNvPr>
          <p:cNvSpPr/>
          <p:nvPr/>
        </p:nvSpPr>
        <p:spPr>
          <a:xfrm>
            <a:off x="6215119" y="6301740"/>
            <a:ext cx="381000" cy="2286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2" descr="Organizational Logo">
            <a:extLst>
              <a:ext uri="{FF2B5EF4-FFF2-40B4-BE49-F238E27FC236}">
                <a16:creationId xmlns:a16="http://schemas.microsoft.com/office/drawing/2014/main" id="{022AE972-161B-8788-9DB2-1AF610B7AA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BFB2D2F-4362-1B90-E321-207C434439BD}"/>
              </a:ext>
            </a:extLst>
          </p:cNvPr>
          <p:cNvSpPr>
            <a:spLocks noGrp="1"/>
          </p:cNvSpPr>
          <p:nvPr>
            <p:ph type="sldNum" sz="quarter" idx="7"/>
          </p:nvPr>
        </p:nvSpPr>
        <p:spPr>
          <a:xfrm>
            <a:off x="11430000" y="6377940"/>
            <a:ext cx="457200" cy="342900"/>
          </a:xfrm>
        </p:spPr>
        <p:txBody>
          <a:bodyPr/>
          <a:lstStyle/>
          <a:p>
            <a:fld id="{B6F15528-21DE-4FAA-801E-634DDDAF4B2B}" type="slidenum">
              <a:rPr lang="en-US" altLang="ja-JP" smtClean="0"/>
              <a:t>34</a:t>
            </a:fld>
            <a:endParaRPr lang="ja-JP" altLang="en-US"/>
          </a:p>
        </p:txBody>
      </p:sp>
      <p:pic>
        <p:nvPicPr>
          <p:cNvPr id="6" name="object 3">
            <a:extLst>
              <a:ext uri="{FF2B5EF4-FFF2-40B4-BE49-F238E27FC236}">
                <a16:creationId xmlns:a16="http://schemas.microsoft.com/office/drawing/2014/main" id="{AFCEDF97-9D16-7994-CBD6-B3D2C760D442}"/>
              </a:ext>
            </a:extLst>
          </p:cNvPr>
          <p:cNvPicPr/>
          <p:nvPr/>
        </p:nvPicPr>
        <p:blipFill>
          <a:blip r:embed="rId2" cstate="print"/>
          <a:stretch>
            <a:fillRect/>
          </a:stretch>
        </p:blipFill>
        <p:spPr>
          <a:xfrm>
            <a:off x="923925" y="1300671"/>
            <a:ext cx="4495799" cy="1781197"/>
          </a:xfrm>
          <a:prstGeom prst="rect">
            <a:avLst/>
          </a:prstGeom>
          <a:ln>
            <a:solidFill>
              <a:schemeClr val="bg1">
                <a:lumMod val="75000"/>
              </a:schemeClr>
            </a:solidFill>
          </a:ln>
        </p:spPr>
      </p:pic>
      <p:sp>
        <p:nvSpPr>
          <p:cNvPr id="7" name="object 9">
            <a:extLst>
              <a:ext uri="{FF2B5EF4-FFF2-40B4-BE49-F238E27FC236}">
                <a16:creationId xmlns:a16="http://schemas.microsoft.com/office/drawing/2014/main" id="{62C45291-F971-05FC-E404-275F2BDD3D8D}"/>
              </a:ext>
            </a:extLst>
          </p:cNvPr>
          <p:cNvSpPr txBox="1"/>
          <p:nvPr/>
        </p:nvSpPr>
        <p:spPr>
          <a:xfrm>
            <a:off x="5724525" y="1300671"/>
            <a:ext cx="5486400" cy="1638269"/>
          </a:xfrm>
          <a:prstGeom prst="rect">
            <a:avLst/>
          </a:prstGeom>
        </p:spPr>
        <p:txBody>
          <a:bodyPr vert="horz" wrap="square" lIns="0" tIns="12065" rIns="0" bIns="0" rtlCol="0">
            <a:spAutoFit/>
          </a:bodyPr>
          <a:lstStyle/>
          <a:p>
            <a:pPr marL="12700" marR="5080">
              <a:lnSpc>
                <a:spcPct val="100000"/>
              </a:lnSpc>
              <a:spcBef>
                <a:spcPts val="95"/>
              </a:spcBef>
            </a:pPr>
            <a:r>
              <a:rPr lang="en-US" altLang="ja-JP" sz="1100" spc="-35" dirty="0">
                <a:latin typeface="Meiryo UI"/>
                <a:cs typeface="Meiryo UI"/>
              </a:rPr>
              <a:t>[Status/</a:t>
            </a:r>
            <a:r>
              <a:rPr lang="ja-JP" altLang="en-US" sz="1100" spc="-35" dirty="0">
                <a:latin typeface="Meiryo UI"/>
                <a:cs typeface="Meiryo UI"/>
              </a:rPr>
              <a:t>ステータス</a:t>
            </a:r>
            <a:r>
              <a:rPr lang="en-US" altLang="ja-JP" sz="1100" spc="-35" dirty="0">
                <a:latin typeface="Meiryo UI"/>
                <a:cs typeface="Meiryo UI"/>
              </a:rPr>
              <a:t>]</a:t>
            </a:r>
          </a:p>
          <a:p>
            <a:pPr marL="12700" marR="5080">
              <a:lnSpc>
                <a:spcPct val="100000"/>
              </a:lnSpc>
              <a:spcBef>
                <a:spcPts val="95"/>
              </a:spcBef>
            </a:pPr>
            <a:r>
              <a:rPr lang="ja-JP" altLang="en-US" sz="1100" spc="-20" dirty="0">
                <a:latin typeface="Meiryo UI"/>
                <a:cs typeface="Meiryo UI"/>
              </a:rPr>
              <a:t>案件の現在の状態を表しています。</a:t>
            </a:r>
            <a:endParaRPr lang="en-US" altLang="ja-JP" sz="1100" spc="-20" dirty="0">
              <a:latin typeface="Meiryo UI"/>
              <a:cs typeface="Meiryo UI"/>
            </a:endParaRPr>
          </a:p>
          <a:p>
            <a:pPr marL="12700" marR="5080">
              <a:lnSpc>
                <a:spcPct val="100000"/>
              </a:lnSpc>
              <a:spcBef>
                <a:spcPts val="95"/>
              </a:spcBef>
            </a:pPr>
            <a:r>
              <a:rPr lang="en-US" altLang="ja-JP" sz="1100" spc="-35" dirty="0">
                <a:latin typeface="Meiryo UI"/>
                <a:cs typeface="Meiryo UI"/>
              </a:rPr>
              <a:t>[Submitted]</a:t>
            </a:r>
            <a:r>
              <a:rPr lang="ja-JP" altLang="en-US" sz="1100" spc="-35" dirty="0">
                <a:latin typeface="Meiryo UI"/>
                <a:cs typeface="Meiryo UI"/>
              </a:rPr>
              <a:t> 提出済みの表示になります。</a:t>
            </a:r>
            <a:endParaRPr lang="en-US" altLang="ja-JP" sz="1100" spc="-35" dirty="0">
              <a:latin typeface="Meiryo UI"/>
              <a:cs typeface="Meiryo UI"/>
            </a:endParaRPr>
          </a:p>
          <a:p>
            <a:pPr marL="12700" marR="5080">
              <a:lnSpc>
                <a:spcPct val="100000"/>
              </a:lnSpc>
              <a:spcBef>
                <a:spcPts val="95"/>
              </a:spcBef>
            </a:pPr>
            <a:endParaRPr lang="en-US" altLang="ja-JP" sz="1100" spc="-35" dirty="0">
              <a:latin typeface="Meiryo UI"/>
              <a:cs typeface="Meiryo UI"/>
            </a:endParaRPr>
          </a:p>
          <a:p>
            <a:pPr marL="12700" marR="5080">
              <a:lnSpc>
                <a:spcPct val="100000"/>
              </a:lnSpc>
              <a:spcBef>
                <a:spcPts val="95"/>
              </a:spcBef>
            </a:pPr>
            <a:r>
              <a:rPr lang="en-US" altLang="ja-JP" sz="1100" spc="-35" dirty="0">
                <a:latin typeface="Meiryo UI"/>
                <a:cs typeface="Meiryo UI"/>
              </a:rPr>
              <a:t>[Next Step/</a:t>
            </a:r>
            <a:r>
              <a:rPr lang="ja-JP" altLang="en-US" sz="1100" spc="-35" dirty="0">
                <a:latin typeface="Meiryo UI"/>
                <a:cs typeface="Meiryo UI"/>
              </a:rPr>
              <a:t>次のステップ</a:t>
            </a:r>
            <a:r>
              <a:rPr lang="en-US" altLang="ja-JP" sz="1100" spc="-35" dirty="0">
                <a:latin typeface="Meiryo UI"/>
                <a:cs typeface="Meiryo UI"/>
              </a:rPr>
              <a:t>]</a:t>
            </a:r>
          </a:p>
          <a:p>
            <a:pPr marL="12700" marR="5080">
              <a:lnSpc>
                <a:spcPct val="100000"/>
              </a:lnSpc>
              <a:spcBef>
                <a:spcPts val="95"/>
              </a:spcBef>
            </a:pPr>
            <a:r>
              <a:rPr lang="ja-JP" altLang="en-US" sz="1100" spc="-20" dirty="0">
                <a:latin typeface="Meiryo UI"/>
                <a:cs typeface="Meiryo UI"/>
              </a:rPr>
              <a:t>案件が発注完了になるまでに必要な次のステップが何かを表しています。</a:t>
            </a:r>
            <a:endParaRPr lang="en-US" altLang="ja-JP" sz="1100" spc="-20" dirty="0">
              <a:latin typeface="Meiryo UI"/>
              <a:cs typeface="Meiryo UI"/>
            </a:endParaRPr>
          </a:p>
          <a:p>
            <a:pPr marL="12700" marR="5080">
              <a:lnSpc>
                <a:spcPct val="100000"/>
              </a:lnSpc>
              <a:spcBef>
                <a:spcPts val="95"/>
              </a:spcBef>
            </a:pPr>
            <a:r>
              <a:rPr lang="en-US" altLang="ja-JP" sz="1100" spc="-35" dirty="0">
                <a:latin typeface="Meiryo UI"/>
                <a:cs typeface="Meiryo UI"/>
              </a:rPr>
              <a:t>[Need</a:t>
            </a:r>
            <a:r>
              <a:rPr lang="ja-JP" altLang="en-US" sz="1100" spc="-35" dirty="0">
                <a:latin typeface="Meiryo UI"/>
                <a:cs typeface="Meiryo UI"/>
              </a:rPr>
              <a:t> </a:t>
            </a:r>
            <a:r>
              <a:rPr lang="en-US" altLang="ja-JP" sz="1100" spc="-35" dirty="0">
                <a:latin typeface="Meiryo UI"/>
                <a:cs typeface="Meiryo UI"/>
              </a:rPr>
              <a:t>to respond/****]</a:t>
            </a:r>
          </a:p>
          <a:p>
            <a:pPr marL="12700" marR="5080">
              <a:lnSpc>
                <a:spcPct val="100000"/>
              </a:lnSpc>
              <a:spcBef>
                <a:spcPts val="95"/>
              </a:spcBef>
            </a:pPr>
            <a:endParaRPr lang="en-US" altLang="ja-JP" sz="1100" spc="-35" dirty="0">
              <a:latin typeface="Meiryo UI"/>
              <a:cs typeface="Meiryo UI"/>
            </a:endParaRPr>
          </a:p>
          <a:p>
            <a:pPr marL="12700" marR="5080">
              <a:lnSpc>
                <a:spcPct val="100000"/>
              </a:lnSpc>
              <a:spcBef>
                <a:spcPts val="95"/>
              </a:spcBef>
            </a:pPr>
            <a:r>
              <a:rPr lang="ja-JP" altLang="en-US" sz="1100" spc="-35" dirty="0">
                <a:latin typeface="Meiryo UI"/>
                <a:cs typeface="Meiryo UI"/>
              </a:rPr>
              <a:t>ポップアップは提出など処理直後に表示され </a:t>
            </a:r>
            <a:r>
              <a:rPr lang="en-US" sz="1100" spc="-20" dirty="0">
                <a:latin typeface="Meiryo UI"/>
                <a:cs typeface="Meiryo UI"/>
              </a:rPr>
              <a:t>[</a:t>
            </a:r>
            <a:r>
              <a:rPr sz="1100" spc="-10" dirty="0">
                <a:latin typeface="Meiryo UI"/>
                <a:cs typeface="Meiryo UI"/>
              </a:rPr>
              <a:t>S</a:t>
            </a:r>
            <a:r>
              <a:rPr lang="en-US" sz="1100" spc="-10" dirty="0">
                <a:latin typeface="Meiryo UI"/>
                <a:cs typeface="Meiryo UI"/>
              </a:rPr>
              <a:t>uccess!</a:t>
            </a:r>
            <a:r>
              <a:rPr lang="en-US" altLang="ja-JP" sz="1100" spc="-10" dirty="0">
                <a:latin typeface="Meiryo UI"/>
                <a:cs typeface="Meiryo UI"/>
              </a:rPr>
              <a:t>/</a:t>
            </a:r>
            <a:r>
              <a:rPr lang="ja-JP" altLang="en-US" sz="1100" spc="-10" dirty="0">
                <a:latin typeface="Meiryo UI"/>
                <a:cs typeface="Meiryo UI"/>
              </a:rPr>
              <a:t>成功</a:t>
            </a:r>
            <a:r>
              <a:rPr lang="en-US" sz="1100" spc="-10" dirty="0">
                <a:latin typeface="Meiryo UI"/>
                <a:cs typeface="Meiryo UI"/>
              </a:rPr>
              <a:t>] </a:t>
            </a:r>
            <a:r>
              <a:rPr lang="ja-JP" altLang="en-US" sz="1100" spc="-10" dirty="0">
                <a:latin typeface="Meiryo UI"/>
                <a:cs typeface="Meiryo UI"/>
              </a:rPr>
              <a:t>など処理結果について</a:t>
            </a:r>
            <a:r>
              <a:rPr lang="ja-JP" altLang="en-US" sz="1100" spc="-35" dirty="0">
                <a:latin typeface="Meiryo UI"/>
                <a:cs typeface="Meiryo UI"/>
              </a:rPr>
              <a:t>表しています。</a:t>
            </a:r>
            <a:endParaRPr lang="en-US" altLang="ja-JP" sz="1100" spc="-35" dirty="0">
              <a:latin typeface="Meiryo UI"/>
              <a:cs typeface="Meiryo UI"/>
            </a:endParaRPr>
          </a:p>
        </p:txBody>
      </p:sp>
      <p:sp>
        <p:nvSpPr>
          <p:cNvPr id="10" name="正方形/長方形 9">
            <a:extLst>
              <a:ext uri="{FF2B5EF4-FFF2-40B4-BE49-F238E27FC236}">
                <a16:creationId xmlns:a16="http://schemas.microsoft.com/office/drawing/2014/main" id="{1B1188E8-203A-8196-584F-AEB4B4499BDF}"/>
              </a:ext>
            </a:extLst>
          </p:cNvPr>
          <p:cNvSpPr/>
          <p:nvPr/>
        </p:nvSpPr>
        <p:spPr>
          <a:xfrm>
            <a:off x="914400" y="1919052"/>
            <a:ext cx="619124" cy="3821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28D51C9A-A670-5C50-3D89-40AD60038600}"/>
              </a:ext>
            </a:extLst>
          </p:cNvPr>
          <p:cNvSpPr txBox="1">
            <a:spLocks/>
          </p:cNvSpPr>
          <p:nvPr/>
        </p:nvSpPr>
        <p:spPr>
          <a:xfrm>
            <a:off x="388620" y="914400"/>
            <a:ext cx="6246542" cy="338554"/>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lnSpc>
                <a:spcPct val="100000"/>
              </a:lnSpc>
              <a:spcBef>
                <a:spcPts val="100"/>
              </a:spcBef>
            </a:pPr>
            <a:r>
              <a:rPr lang="ja-JP" altLang="en-US" sz="1100" spc="-15" dirty="0">
                <a:solidFill>
                  <a:schemeClr val="tx1"/>
                </a:solidFill>
                <a:latin typeface="Meiryo UI" panose="020B0604030504040204" pitchFamily="50" charset="-128"/>
                <a:ea typeface="Meiryo UI" panose="020B0604030504040204" pitchFamily="50" charset="-128"/>
              </a:rPr>
              <a:t>　　　</a:t>
            </a:r>
            <a:r>
              <a:rPr lang="en-US" altLang="ja-JP" sz="1100" spc="-15" dirty="0">
                <a:solidFill>
                  <a:schemeClr val="tx1"/>
                </a:solidFill>
                <a:latin typeface="Meiryo UI" panose="020B0604030504040204" pitchFamily="50" charset="-128"/>
                <a:ea typeface="Meiryo UI" panose="020B0604030504040204" pitchFamily="50" charset="-128"/>
              </a:rPr>
              <a:t>Q2.</a:t>
            </a:r>
            <a:r>
              <a:rPr lang="ja-JP" altLang="en-US" sz="1100" spc="-15" dirty="0">
                <a:solidFill>
                  <a:schemeClr val="tx1"/>
                </a:solidFill>
                <a:latin typeface="Meiryo UI" panose="020B0604030504040204" pitchFamily="50" charset="-128"/>
                <a:ea typeface="Meiryo UI" panose="020B0604030504040204" pitchFamily="50" charset="-128"/>
              </a:rPr>
              <a:t>　</a:t>
            </a:r>
            <a:r>
              <a:rPr lang="en-US" altLang="ja-JP" sz="1100" spc="-10" dirty="0">
                <a:solidFill>
                  <a:schemeClr val="tx1"/>
                </a:solidFill>
                <a:latin typeface="Meiryo UI" panose="020B0604030504040204" pitchFamily="50" charset="-128"/>
                <a:ea typeface="Meiryo UI" panose="020B0604030504040204" pitchFamily="50" charset="-128"/>
              </a:rPr>
              <a:t>[Status/</a:t>
            </a:r>
            <a:r>
              <a:rPr lang="ja-JP" altLang="en-US" sz="1100" spc="-10" dirty="0">
                <a:solidFill>
                  <a:schemeClr val="tx1"/>
                </a:solidFill>
                <a:latin typeface="Meiryo UI" panose="020B0604030504040204" pitchFamily="50" charset="-128"/>
                <a:ea typeface="Meiryo UI" panose="020B0604030504040204" pitchFamily="50" charset="-128"/>
              </a:rPr>
              <a:t>ステータス</a:t>
            </a:r>
            <a:r>
              <a:rPr lang="en-US" altLang="ja-JP" sz="1100" spc="-10" dirty="0">
                <a:solidFill>
                  <a:schemeClr val="tx1"/>
                </a:solidFill>
                <a:latin typeface="Meiryo UI" panose="020B0604030504040204" pitchFamily="50" charset="-128"/>
                <a:ea typeface="Meiryo UI" panose="020B0604030504040204" pitchFamily="50" charset="-128"/>
              </a:rPr>
              <a:t>] </a:t>
            </a:r>
            <a:r>
              <a:rPr lang="ja-JP" altLang="en-US" sz="1100" spc="-10" dirty="0">
                <a:solidFill>
                  <a:schemeClr val="tx1"/>
                </a:solidFill>
                <a:latin typeface="Meiryo UI" panose="020B0604030504040204" pitchFamily="50" charset="-128"/>
                <a:ea typeface="Meiryo UI" panose="020B0604030504040204" pitchFamily="50" charset="-128"/>
              </a:rPr>
              <a:t>は何を意味しますか</a:t>
            </a:r>
            <a:r>
              <a:rPr lang="en-US" altLang="ja-JP" sz="1100" spc="-10" dirty="0">
                <a:solidFill>
                  <a:schemeClr val="tx1"/>
                </a:solidFill>
                <a:latin typeface="Meiryo UI" panose="020B0604030504040204" pitchFamily="50" charset="-128"/>
                <a:ea typeface="Meiryo UI" panose="020B0604030504040204" pitchFamily="50" charset="-128"/>
              </a:rPr>
              <a:t>?</a:t>
            </a:r>
            <a:br>
              <a:rPr lang="en-US" altLang="ja-JP" sz="1100" spc="-10" dirty="0">
                <a:solidFill>
                  <a:schemeClr val="tx1"/>
                </a:solidFill>
                <a:latin typeface="Meiryo UI" panose="020B0604030504040204" pitchFamily="50" charset="-128"/>
                <a:ea typeface="Meiryo UI" panose="020B0604030504040204" pitchFamily="50" charset="-128"/>
              </a:rPr>
            </a:br>
            <a:r>
              <a:rPr lang="ja-JP" altLang="en-US" sz="1100" spc="-10" dirty="0">
                <a:solidFill>
                  <a:schemeClr val="tx1"/>
                </a:solidFill>
                <a:latin typeface="Meiryo UI" panose="020B0604030504040204" pitchFamily="50" charset="-128"/>
                <a:ea typeface="Meiryo UI" panose="020B0604030504040204" pitchFamily="50" charset="-128"/>
              </a:rPr>
              <a:t>　　　</a:t>
            </a:r>
            <a:r>
              <a:rPr lang="en-US" altLang="ja-JP" sz="1100" spc="-10" dirty="0">
                <a:solidFill>
                  <a:schemeClr val="tx1"/>
                </a:solidFill>
                <a:latin typeface="Meiryo UI" panose="020B0604030504040204" pitchFamily="50" charset="-128"/>
                <a:ea typeface="Meiryo UI" panose="020B0604030504040204" pitchFamily="50" charset="-128"/>
              </a:rPr>
              <a:t>A2.</a:t>
            </a:r>
            <a:r>
              <a:rPr lang="ja-JP" altLang="en-US" sz="1100" spc="-10" dirty="0">
                <a:solidFill>
                  <a:schemeClr val="tx1"/>
                </a:solidFill>
                <a:latin typeface="Meiryo UI" panose="020B0604030504040204" pitchFamily="50" charset="-128"/>
                <a:ea typeface="Meiryo UI" panose="020B0604030504040204" pitchFamily="50" charset="-128"/>
              </a:rPr>
              <a:t>　</a:t>
            </a:r>
            <a:r>
              <a:rPr lang="en-US" altLang="ja-JP" sz="1100" spc="-10" dirty="0">
                <a:solidFill>
                  <a:schemeClr val="tx1"/>
                </a:solidFill>
                <a:latin typeface="Meiryo UI" panose="020B0604030504040204" pitchFamily="50" charset="-128"/>
                <a:ea typeface="Meiryo UI" panose="020B0604030504040204" pitchFamily="50" charset="-128"/>
              </a:rPr>
              <a:t>Fieldglass</a:t>
            </a:r>
            <a:r>
              <a:rPr lang="ja-JP" altLang="en-US" sz="1100" spc="-10" dirty="0">
                <a:solidFill>
                  <a:schemeClr val="tx1"/>
                </a:solidFill>
                <a:latin typeface="Meiryo UI" panose="020B0604030504040204" pitchFamily="50" charset="-128"/>
                <a:ea typeface="Meiryo UI" panose="020B0604030504040204" pitchFamily="50" charset="-128"/>
              </a:rPr>
              <a:t>で行われた処理の状態を表します。</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cxnSp>
        <p:nvCxnSpPr>
          <p:cNvPr id="16" name="コネクタ: カギ線 15">
            <a:extLst>
              <a:ext uri="{FF2B5EF4-FFF2-40B4-BE49-F238E27FC236}">
                <a16:creationId xmlns:a16="http://schemas.microsoft.com/office/drawing/2014/main" id="{484ACEA2-1F40-9E9C-0650-B0BA21238327}"/>
              </a:ext>
            </a:extLst>
          </p:cNvPr>
          <p:cNvCxnSpPr>
            <a:cxnSpLocks/>
            <a:stCxn id="10" idx="0"/>
          </p:cNvCxnSpPr>
          <p:nvPr/>
        </p:nvCxnSpPr>
        <p:spPr>
          <a:xfrm rot="5400000" flipH="1" flipV="1">
            <a:off x="3259361" y="-515631"/>
            <a:ext cx="399284" cy="4470082"/>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18" name="正方形/長方形 17">
            <a:extLst>
              <a:ext uri="{FF2B5EF4-FFF2-40B4-BE49-F238E27FC236}">
                <a16:creationId xmlns:a16="http://schemas.microsoft.com/office/drawing/2014/main" id="{EB254144-7C00-191A-E906-7953F1B2B371}"/>
              </a:ext>
            </a:extLst>
          </p:cNvPr>
          <p:cNvSpPr/>
          <p:nvPr/>
        </p:nvSpPr>
        <p:spPr>
          <a:xfrm>
            <a:off x="1609725" y="1919052"/>
            <a:ext cx="838200" cy="3821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20" name="コネクタ: カギ線 19">
            <a:extLst>
              <a:ext uri="{FF2B5EF4-FFF2-40B4-BE49-F238E27FC236}">
                <a16:creationId xmlns:a16="http://schemas.microsoft.com/office/drawing/2014/main" id="{62A82514-520A-6B67-1D10-4B4E15233236}"/>
              </a:ext>
            </a:extLst>
          </p:cNvPr>
          <p:cNvCxnSpPr>
            <a:cxnSpLocks/>
            <a:stCxn id="18" idx="0"/>
            <a:endCxn id="7" idx="1"/>
          </p:cNvCxnSpPr>
          <p:nvPr/>
        </p:nvCxnSpPr>
        <p:spPr>
          <a:xfrm rot="16200000" flipH="1">
            <a:off x="3776298" y="171579"/>
            <a:ext cx="200754" cy="3695700"/>
          </a:xfrm>
          <a:prstGeom prst="bentConnector4">
            <a:avLst>
              <a:gd name="adj1" fmla="val -113871"/>
              <a:gd name="adj2" fmla="val 55670"/>
            </a:avLst>
          </a:prstGeom>
        </p:spPr>
        <p:style>
          <a:lnRef idx="1">
            <a:schemeClr val="accent2"/>
          </a:lnRef>
          <a:fillRef idx="0">
            <a:schemeClr val="accent2"/>
          </a:fillRef>
          <a:effectRef idx="0">
            <a:schemeClr val="accent2"/>
          </a:effectRef>
          <a:fontRef idx="minor">
            <a:schemeClr val="tx1"/>
          </a:fontRef>
        </p:style>
      </p:cxnSp>
      <p:cxnSp>
        <p:nvCxnSpPr>
          <p:cNvPr id="24" name="コネクタ: カギ線 23">
            <a:extLst>
              <a:ext uri="{FF2B5EF4-FFF2-40B4-BE49-F238E27FC236}">
                <a16:creationId xmlns:a16="http://schemas.microsoft.com/office/drawing/2014/main" id="{789CF25F-DDCB-EEEC-BE10-00C4965F0FDA}"/>
              </a:ext>
            </a:extLst>
          </p:cNvPr>
          <p:cNvCxnSpPr>
            <a:cxnSpLocks/>
          </p:cNvCxnSpPr>
          <p:nvPr/>
        </p:nvCxnSpPr>
        <p:spPr>
          <a:xfrm>
            <a:off x="2905125" y="2439956"/>
            <a:ext cx="2788919" cy="34439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2" name="タイトル 1">
            <a:extLst>
              <a:ext uri="{FF2B5EF4-FFF2-40B4-BE49-F238E27FC236}">
                <a16:creationId xmlns:a16="http://schemas.microsoft.com/office/drawing/2014/main" id="{B5F82A31-1968-288C-A368-DE87EB1ABF56}"/>
              </a:ext>
            </a:extLst>
          </p:cNvPr>
          <p:cNvSpPr txBox="1">
            <a:spLocks/>
          </p:cNvSpPr>
          <p:nvPr/>
        </p:nvSpPr>
        <p:spPr>
          <a:xfrm>
            <a:off x="382858" y="3687142"/>
            <a:ext cx="11123342" cy="884858"/>
          </a:xfrm>
          <a:prstGeom prst="rect">
            <a:avLst/>
          </a:prstGeom>
        </p:spPr>
        <p:txBody>
          <a:bodyPr wrap="square" lIns="0" tIns="0" rIns="0" bIns="0">
            <a:spAutoFit/>
          </a:bodyPr>
          <a:lstStyle>
            <a:lvl1pPr>
              <a:defRPr sz="2400" b="0" i="0">
                <a:solidFill>
                  <a:srgbClr val="FF0000"/>
                </a:solidFill>
                <a:latin typeface="Meiryo UI"/>
                <a:ea typeface="+mj-ea"/>
                <a:cs typeface="Meiryo UI"/>
              </a:defRPr>
            </a:lvl1pPr>
          </a:lstStyle>
          <a:p>
            <a:pPr marL="12700">
              <a:lnSpc>
                <a:spcPct val="100000"/>
              </a:lnSpc>
              <a:spcBef>
                <a:spcPts val="100"/>
              </a:spcBef>
            </a:pPr>
            <a:r>
              <a:rPr lang="ja-JP" altLang="en-US" sz="1100" spc="-15" dirty="0">
                <a:solidFill>
                  <a:schemeClr val="tx1"/>
                </a:solidFill>
                <a:latin typeface="Meiryo UI" panose="020B0604030504040204" pitchFamily="50" charset="-128"/>
                <a:ea typeface="Meiryo UI" panose="020B0604030504040204" pitchFamily="50" charset="-128"/>
              </a:rPr>
              <a:t>　　　</a:t>
            </a:r>
            <a:r>
              <a:rPr lang="en-US" altLang="ja-JP" sz="1100" spc="-15" dirty="0">
                <a:solidFill>
                  <a:schemeClr val="tx1"/>
                </a:solidFill>
                <a:latin typeface="Meiryo UI" panose="020B0604030504040204" pitchFamily="50" charset="-128"/>
                <a:ea typeface="Meiryo UI" panose="020B0604030504040204" pitchFamily="50" charset="-128"/>
              </a:rPr>
              <a:t>Q3.</a:t>
            </a:r>
            <a:r>
              <a:rPr lang="ja-JP" altLang="en-US" sz="1100" spc="-15" dirty="0">
                <a:solidFill>
                  <a:schemeClr val="tx1"/>
                </a:solidFill>
                <a:latin typeface="Meiryo UI" panose="020B0604030504040204" pitchFamily="50" charset="-128"/>
                <a:ea typeface="Meiryo UI" panose="020B0604030504040204" pitchFamily="50" charset="-128"/>
              </a:rPr>
              <a:t>　派遣社員による</a:t>
            </a:r>
            <a:r>
              <a:rPr lang="en-US" altLang="ja-JP" sz="1100" spc="-15" dirty="0">
                <a:solidFill>
                  <a:schemeClr val="tx1"/>
                </a:solidFill>
                <a:latin typeface="Meiryo UI" panose="020B0604030504040204" pitchFamily="50" charset="-128"/>
                <a:ea typeface="Meiryo UI" panose="020B0604030504040204" pitchFamily="50" charset="-128"/>
              </a:rPr>
              <a:t>Fieldglass</a:t>
            </a:r>
            <a:r>
              <a:rPr lang="ja-JP" altLang="en-US" sz="1100" spc="-15" dirty="0">
                <a:solidFill>
                  <a:schemeClr val="tx1"/>
                </a:solidFill>
                <a:latin typeface="Meiryo UI" panose="020B0604030504040204" pitchFamily="50" charset="-128"/>
                <a:ea typeface="Meiryo UI" panose="020B0604030504040204" pitchFamily="50" charset="-128"/>
              </a:rPr>
              <a:t>のアカウント登録は</a:t>
            </a:r>
            <a:r>
              <a:rPr lang="ja-JP" altLang="en-US" sz="1100" spc="-10" dirty="0">
                <a:solidFill>
                  <a:schemeClr val="tx1"/>
                </a:solidFill>
                <a:latin typeface="Meiryo UI" panose="020B0604030504040204" pitchFamily="50" charset="-128"/>
                <a:ea typeface="Meiryo UI" panose="020B0604030504040204" pitchFamily="50" charset="-128"/>
              </a:rPr>
              <a:t>何のために行いますか</a:t>
            </a:r>
            <a:r>
              <a:rPr lang="en-US" altLang="ja-JP" sz="1100" spc="-10" dirty="0">
                <a:solidFill>
                  <a:schemeClr val="tx1"/>
                </a:solidFill>
                <a:latin typeface="Meiryo UI" panose="020B0604030504040204" pitchFamily="50" charset="-128"/>
                <a:ea typeface="Meiryo UI" panose="020B0604030504040204" pitchFamily="50" charset="-128"/>
              </a:rPr>
              <a:t>?</a:t>
            </a:r>
            <a:r>
              <a:rPr lang="ja-JP" altLang="en-US" sz="1100" spc="-10" dirty="0">
                <a:solidFill>
                  <a:schemeClr val="tx1"/>
                </a:solidFill>
                <a:latin typeface="Meiryo UI" panose="020B0604030504040204" pitchFamily="50" charset="-128"/>
                <a:ea typeface="Meiryo UI" panose="020B0604030504040204" pitchFamily="50" charset="-128"/>
              </a:rPr>
              <a:t>　また、登録時に派遣契約の金額等は表示されるのでしょうか？</a:t>
            </a:r>
            <a:br>
              <a:rPr lang="en-US" altLang="ja-JP" sz="1100" spc="-10" dirty="0">
                <a:solidFill>
                  <a:schemeClr val="tx1"/>
                </a:solidFill>
                <a:latin typeface="Meiryo UI" panose="020B0604030504040204" pitchFamily="50" charset="-128"/>
                <a:ea typeface="Meiryo UI" panose="020B0604030504040204" pitchFamily="50" charset="-128"/>
              </a:rPr>
            </a:br>
            <a:r>
              <a:rPr lang="ja-JP" altLang="en-US" sz="1100" spc="-10" dirty="0">
                <a:solidFill>
                  <a:schemeClr val="tx1"/>
                </a:solidFill>
                <a:latin typeface="Meiryo UI" panose="020B0604030504040204" pitchFamily="50" charset="-128"/>
                <a:ea typeface="Meiryo UI" panose="020B0604030504040204" pitchFamily="50" charset="-128"/>
              </a:rPr>
              <a:t>　　　</a:t>
            </a:r>
            <a:r>
              <a:rPr lang="en-US" altLang="ja-JP" sz="1100" spc="-10" dirty="0">
                <a:solidFill>
                  <a:schemeClr val="tx1"/>
                </a:solidFill>
                <a:latin typeface="Meiryo UI" panose="020B0604030504040204" pitchFamily="50" charset="-128"/>
                <a:ea typeface="Meiryo UI" panose="020B0604030504040204" pitchFamily="50" charset="-128"/>
              </a:rPr>
              <a:t>A3</a:t>
            </a:r>
            <a:r>
              <a:rPr kumimoji="1" lang="ja-JP" altLang="en-US" sz="1100" spc="-10" dirty="0">
                <a:solidFill>
                  <a:schemeClr val="tx1"/>
                </a:solidFill>
                <a:latin typeface="Meiryo UI" panose="020B0604030504040204" pitchFamily="50" charset="-128"/>
                <a:ea typeface="Meiryo UI" panose="020B0604030504040204" pitchFamily="50" charset="-128"/>
              </a:rPr>
              <a:t>　　 </a:t>
            </a:r>
            <a:r>
              <a:rPr kumimoji="1" lang="en-US" altLang="ja-JP" sz="1100" spc="-10" dirty="0">
                <a:solidFill>
                  <a:schemeClr val="tx1"/>
                </a:solidFill>
                <a:latin typeface="Meiryo UI" panose="020B0604030504040204" pitchFamily="50" charset="-128"/>
                <a:ea typeface="Meiryo UI" panose="020B0604030504040204" pitchFamily="50" charset="-128"/>
              </a:rPr>
              <a:t>P.</a:t>
            </a:r>
            <a:r>
              <a:rPr kumimoji="1" lang="ja-JP" altLang="en-US" sz="1100" spc="-10" dirty="0">
                <a:solidFill>
                  <a:schemeClr val="tx1"/>
                </a:solidFill>
                <a:latin typeface="Meiryo UI" panose="020B0604030504040204" pitchFamily="50" charset="-128"/>
                <a:ea typeface="Meiryo UI" panose="020B0604030504040204" pitchFamily="50" charset="-128"/>
              </a:rPr>
              <a:t> </a:t>
            </a:r>
            <a:r>
              <a:rPr kumimoji="1" lang="en-US" altLang="ja-JP" sz="1100" spc="-10" dirty="0">
                <a:solidFill>
                  <a:schemeClr val="tx1"/>
                </a:solidFill>
                <a:latin typeface="Meiryo UI" panose="020B0604030504040204" pitchFamily="50" charset="-128"/>
                <a:ea typeface="Meiryo UI" panose="020B0604030504040204" pitchFamily="50" charset="-128"/>
              </a:rPr>
              <a:t>19</a:t>
            </a:r>
            <a:r>
              <a:rPr kumimoji="1" lang="ja-JP" altLang="en-US" sz="1100" spc="-10" dirty="0">
                <a:solidFill>
                  <a:schemeClr val="tx1"/>
                </a:solidFill>
                <a:latin typeface="Meiryo UI" panose="020B0604030504040204" pitchFamily="50" charset="-128"/>
                <a:ea typeface="Meiryo UI" panose="020B0604030504040204" pitchFamily="50" charset="-128"/>
              </a:rPr>
              <a:t> 「</a:t>
            </a:r>
            <a:r>
              <a:rPr lang="ja-JP" altLang="en-US" sz="1100" spc="-5" dirty="0">
                <a:latin typeface="Meiryo UI" panose="020B0604030504040204" pitchFamily="50" charset="-128"/>
                <a:ea typeface="Meiryo UI" panose="020B0604030504040204" pitchFamily="50" charset="-128"/>
              </a:rPr>
              <a:t>　　　</a:t>
            </a:r>
            <a:r>
              <a:rPr lang="ja-JP" altLang="en-US" sz="1100" spc="-5" dirty="0">
                <a:solidFill>
                  <a:schemeClr val="tx1"/>
                </a:solidFill>
                <a:latin typeface="Meiryo UI" panose="020B0604030504040204" pitchFamily="50" charset="-128"/>
                <a:ea typeface="Meiryo UI" panose="020B0604030504040204" pitchFamily="50" charset="-128"/>
              </a:rPr>
              <a:t>次項へ進む前に</a:t>
            </a:r>
            <a:r>
              <a:rPr kumimoji="1" lang="ja-JP" altLang="en-US" sz="1100" spc="-5" dirty="0">
                <a:solidFill>
                  <a:schemeClr val="tx1"/>
                </a:solidFill>
                <a:latin typeface="Meiryo UI" panose="020B0604030504040204" pitchFamily="50" charset="-128"/>
                <a:ea typeface="Meiryo UI" panose="020B0604030504040204" pitchFamily="50" charset="-128"/>
              </a:rPr>
              <a:t>」 参照</a:t>
            </a:r>
            <a:endParaRPr kumimoji="1" lang="en-US" altLang="ja-JP" sz="1100" spc="-5" dirty="0">
              <a:solidFill>
                <a:schemeClr val="tx1"/>
              </a:solidFill>
              <a:latin typeface="Meiryo UI" panose="020B0604030504040204" pitchFamily="50" charset="-128"/>
              <a:ea typeface="Meiryo UI" panose="020B0604030504040204" pitchFamily="50" charset="-128"/>
            </a:endParaRPr>
          </a:p>
          <a:p>
            <a:pPr marL="12700" algn="just">
              <a:spcBef>
                <a:spcPts val="100"/>
              </a:spcBef>
            </a:pPr>
            <a:r>
              <a:rPr kumimoji="1" lang="ja-JP" altLang="en-US" sz="1100" spc="-5" dirty="0">
                <a:solidFill>
                  <a:schemeClr val="tx1"/>
                </a:solidFill>
                <a:latin typeface="Meiryo UI" panose="020B0604030504040204" pitchFamily="50" charset="-128"/>
                <a:ea typeface="Meiryo UI" panose="020B0604030504040204" pitchFamily="50" charset="-128"/>
              </a:rPr>
              <a:t>　　　　　　　▼</a:t>
            </a:r>
            <a:r>
              <a:rPr kumimoji="1" lang="en-US" altLang="ja-JP" sz="1100" spc="-5" dirty="0">
                <a:solidFill>
                  <a:schemeClr val="tx1"/>
                </a:solidFill>
                <a:latin typeface="Meiryo UI" panose="020B0604030504040204" pitchFamily="50" charset="-128"/>
                <a:ea typeface="Meiryo UI" panose="020B0604030504040204" pitchFamily="50" charset="-128"/>
              </a:rPr>
              <a:t>Fieldglass</a:t>
            </a:r>
            <a:r>
              <a:rPr kumimoji="1" lang="ja-JP" altLang="en-US" sz="1100" spc="-5" dirty="0">
                <a:solidFill>
                  <a:schemeClr val="tx1"/>
                </a:solidFill>
                <a:latin typeface="Meiryo UI" panose="020B0604030504040204" pitchFamily="50" charset="-128"/>
                <a:ea typeface="Meiryo UI" panose="020B0604030504040204" pitchFamily="50" charset="-128"/>
              </a:rPr>
              <a:t>アカウント作成の目的</a:t>
            </a:r>
            <a:endParaRPr kumimoji="1" lang="en-US" altLang="ja-JP" sz="1100" spc="-5" dirty="0">
              <a:solidFill>
                <a:schemeClr val="tx1"/>
              </a:solidFill>
              <a:latin typeface="Meiryo UI" panose="020B0604030504040204" pitchFamily="50" charset="-128"/>
              <a:ea typeface="Meiryo UI" panose="020B0604030504040204" pitchFamily="50" charset="-128"/>
            </a:endParaRPr>
          </a:p>
          <a:p>
            <a:pPr marL="12700" algn="just">
              <a:spcBef>
                <a:spcPts val="100"/>
              </a:spcBef>
            </a:pPr>
            <a:r>
              <a:rPr kumimoji="1" lang="ja-JP" altLang="en-US" sz="1100" spc="-5" dirty="0">
                <a:solidFill>
                  <a:schemeClr val="tx1"/>
                </a:solidFill>
                <a:latin typeface="Meiryo UI" panose="020B0604030504040204" pitchFamily="50" charset="-128"/>
                <a:ea typeface="Meiryo UI" panose="020B0604030504040204" pitchFamily="50" charset="-128"/>
              </a:rPr>
              <a:t>　　　　　　　　①</a:t>
            </a:r>
            <a:r>
              <a:rPr kumimoji="1" lang="en-US" altLang="ja-JP" sz="1100" spc="-5" dirty="0">
                <a:solidFill>
                  <a:schemeClr val="tx1"/>
                </a:solidFill>
                <a:latin typeface="Meiryo UI" panose="020B0604030504040204" pitchFamily="50" charset="-128"/>
                <a:ea typeface="Meiryo UI" panose="020B0604030504040204" pitchFamily="50" charset="-128"/>
              </a:rPr>
              <a:t>Fieldglass</a:t>
            </a:r>
            <a:r>
              <a:rPr kumimoji="1" lang="ja-JP" altLang="en-US" sz="1100" spc="-5" dirty="0">
                <a:solidFill>
                  <a:schemeClr val="tx1"/>
                </a:solidFill>
                <a:latin typeface="Meiryo UI" panose="020B0604030504040204" pitchFamily="50" charset="-128"/>
                <a:ea typeface="Meiryo UI" panose="020B0604030504040204" pitchFamily="50" charset="-128"/>
              </a:rPr>
              <a:t>で</a:t>
            </a:r>
            <a:r>
              <a:rPr lang="ja-JP" altLang="en-US" sz="1100" spc="-20" dirty="0">
                <a:solidFill>
                  <a:schemeClr val="tx1"/>
                </a:solidFill>
                <a:uFill>
                  <a:solidFill>
                    <a:srgbClr val="000000"/>
                  </a:solidFill>
                </a:uFill>
                <a:latin typeface="Meiryo UI" panose="020B0604030504040204" pitchFamily="50" charset="-128"/>
                <a:ea typeface="Meiryo UI" panose="020B0604030504040204" pitchFamily="50" charset="-128"/>
              </a:rPr>
              <a:t>既存の作業オーダーの更新処理を行うため</a:t>
            </a:r>
            <a:endParaRPr kumimoji="1" lang="en-US" altLang="ja-JP" sz="1100" spc="-5" dirty="0">
              <a:solidFill>
                <a:schemeClr val="tx1"/>
              </a:solidFill>
              <a:latin typeface="Meiryo UI" panose="020B0604030504040204" pitchFamily="50" charset="-128"/>
              <a:ea typeface="Meiryo UI" panose="020B0604030504040204" pitchFamily="50" charset="-128"/>
            </a:endParaRPr>
          </a:p>
          <a:p>
            <a:pPr marL="12700" algn="just">
              <a:spcBef>
                <a:spcPts val="100"/>
              </a:spcBef>
            </a:pPr>
            <a:r>
              <a:rPr kumimoji="1" lang="ja-JP" altLang="en-US" sz="1100" spc="-5" dirty="0">
                <a:solidFill>
                  <a:schemeClr val="tx1"/>
                </a:solidFill>
                <a:latin typeface="Meiryo UI" panose="020B0604030504040204" pitchFamily="50" charset="-128"/>
                <a:ea typeface="Meiryo UI" panose="020B0604030504040204" pitchFamily="50" charset="-128"/>
              </a:rPr>
              <a:t>　　　　　　　　② </a:t>
            </a:r>
            <a:r>
              <a:rPr kumimoji="1" lang="en-US" altLang="ja-JP" sz="1100" spc="-5" dirty="0">
                <a:solidFill>
                  <a:schemeClr val="tx1"/>
                </a:solidFill>
                <a:latin typeface="Meiryo UI" panose="020B0604030504040204" pitchFamily="50" charset="-128"/>
                <a:ea typeface="Meiryo UI" panose="020B0604030504040204" pitchFamily="50" charset="-128"/>
              </a:rPr>
              <a:t>Kyndryl</a:t>
            </a:r>
            <a:r>
              <a:rPr kumimoji="1" lang="ja-JP" altLang="en-US" sz="1100" spc="-5" dirty="0">
                <a:solidFill>
                  <a:schemeClr val="tx1"/>
                </a:solidFill>
                <a:latin typeface="Meiryo UI" panose="020B0604030504040204" pitchFamily="50" charset="-128"/>
                <a:ea typeface="Meiryo UI" panose="020B0604030504040204" pitchFamily="50" charset="-128"/>
              </a:rPr>
              <a:t>への請求処理のため</a:t>
            </a:r>
            <a:endParaRPr kumimoji="1" lang="en-US" altLang="ja-JP" sz="1100" spc="-5" dirty="0">
              <a:solidFill>
                <a:schemeClr val="tx1"/>
              </a:solidFill>
              <a:latin typeface="Meiryo UI" panose="020B0604030504040204" pitchFamily="50" charset="-128"/>
              <a:ea typeface="Meiryo UI" panose="020B0604030504040204" pitchFamily="50" charset="-128"/>
            </a:endParaRPr>
          </a:p>
        </p:txBody>
      </p:sp>
      <p:pic>
        <p:nvPicPr>
          <p:cNvPr id="4" name="グラフィックス 3" descr="警告 単色塗りつぶし">
            <a:extLst>
              <a:ext uri="{FF2B5EF4-FFF2-40B4-BE49-F238E27FC236}">
                <a16:creationId xmlns:a16="http://schemas.microsoft.com/office/drawing/2014/main" id="{B6DD1978-FEDB-CDAC-7C21-2A8C3E8B10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3524" y="3814425"/>
            <a:ext cx="220166" cy="220166"/>
          </a:xfrm>
          <a:prstGeom prst="rect">
            <a:avLst/>
          </a:prstGeom>
        </p:spPr>
      </p:pic>
      <p:pic>
        <p:nvPicPr>
          <p:cNvPr id="3" name="Picture 2" descr="Organizational Logo">
            <a:extLst>
              <a:ext uri="{FF2B5EF4-FFF2-40B4-BE49-F238E27FC236}">
                <a16:creationId xmlns:a16="http://schemas.microsoft.com/office/drawing/2014/main" id="{62506A69-5496-FEB6-AF1F-06CB3042B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5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3993E-90FF-D700-F159-1F39235BC39C}"/>
              </a:ext>
            </a:extLst>
          </p:cNvPr>
          <p:cNvSpPr>
            <a:spLocks noGrp="1"/>
          </p:cNvSpPr>
          <p:nvPr>
            <p:ph type="title"/>
          </p:nvPr>
        </p:nvSpPr>
        <p:spPr>
          <a:xfrm>
            <a:off x="1053353" y="1013251"/>
            <a:ext cx="1828800" cy="276999"/>
          </a:xfrm>
        </p:spPr>
        <p:txBody>
          <a:bodyPr/>
          <a:lstStyle/>
          <a:p>
            <a:r>
              <a:rPr kumimoji="1" lang="en-US" altLang="ja-JP" sz="1800" dirty="0">
                <a:solidFill>
                  <a:schemeClr val="tx1"/>
                </a:solidFill>
              </a:rPr>
              <a:t>1-3. </a:t>
            </a:r>
            <a:r>
              <a:rPr kumimoji="1" lang="ja-JP" altLang="en-US" sz="1800" dirty="0">
                <a:solidFill>
                  <a:schemeClr val="tx1"/>
                </a:solidFill>
              </a:rPr>
              <a:t>更新履歴</a:t>
            </a:r>
          </a:p>
        </p:txBody>
      </p:sp>
      <p:graphicFrame>
        <p:nvGraphicFramePr>
          <p:cNvPr id="4" name="表 3">
            <a:extLst>
              <a:ext uri="{FF2B5EF4-FFF2-40B4-BE49-F238E27FC236}">
                <a16:creationId xmlns:a16="http://schemas.microsoft.com/office/drawing/2014/main" id="{C0CDDDDC-79B1-78BF-B1E3-33825A3EE773}"/>
              </a:ext>
            </a:extLst>
          </p:cNvPr>
          <p:cNvGraphicFramePr>
            <a:graphicFrameLocks noGrp="1"/>
          </p:cNvGraphicFramePr>
          <p:nvPr>
            <p:extLst>
              <p:ext uri="{D42A27DB-BD31-4B8C-83A1-F6EECF244321}">
                <p14:modId xmlns:p14="http://schemas.microsoft.com/office/powerpoint/2010/main" val="3426855585"/>
              </p:ext>
            </p:extLst>
          </p:nvPr>
        </p:nvGraphicFramePr>
        <p:xfrm>
          <a:off x="1287694" y="1427201"/>
          <a:ext cx="10287000" cy="1219200"/>
        </p:xfrm>
        <a:graphic>
          <a:graphicData uri="http://schemas.openxmlformats.org/drawingml/2006/table">
            <a:tbl>
              <a:tblPr firstRow="1" bandRow="1">
                <a:tableStyleId>{93296810-A885-4BE3-A3E7-6D5BEEA58F35}</a:tableStyleId>
              </a:tblPr>
              <a:tblGrid>
                <a:gridCol w="1498200">
                  <a:extLst>
                    <a:ext uri="{9D8B030D-6E8A-4147-A177-3AD203B41FA5}">
                      <a16:colId xmlns:a16="http://schemas.microsoft.com/office/drawing/2014/main" val="1043683268"/>
                    </a:ext>
                  </a:extLst>
                </a:gridCol>
                <a:gridCol w="1559303">
                  <a:extLst>
                    <a:ext uri="{9D8B030D-6E8A-4147-A177-3AD203B41FA5}">
                      <a16:colId xmlns:a16="http://schemas.microsoft.com/office/drawing/2014/main" val="1029853603"/>
                    </a:ext>
                  </a:extLst>
                </a:gridCol>
                <a:gridCol w="7229497">
                  <a:extLst>
                    <a:ext uri="{9D8B030D-6E8A-4147-A177-3AD203B41FA5}">
                      <a16:colId xmlns:a16="http://schemas.microsoft.com/office/drawing/2014/main" val="4160843592"/>
                    </a:ext>
                  </a:extLst>
                </a:gridCol>
              </a:tblGrid>
              <a:tr h="0">
                <a:tc>
                  <a:txBody>
                    <a:bodyPr/>
                    <a:lstStyle/>
                    <a:p>
                      <a:r>
                        <a:rPr kumimoji="1" lang="ja-JP" altLang="en-US" sz="1400" dirty="0">
                          <a:solidFill>
                            <a:schemeClr val="bg1"/>
                          </a:solidFill>
                        </a:rPr>
                        <a:t>日付</a:t>
                      </a:r>
                    </a:p>
                  </a:txBody>
                  <a:tcPr>
                    <a:solidFill>
                      <a:srgbClr val="FF6600"/>
                    </a:solidFill>
                  </a:tcPr>
                </a:tc>
                <a:tc>
                  <a:txBody>
                    <a:bodyPr/>
                    <a:lstStyle/>
                    <a:p>
                      <a:r>
                        <a:rPr lang="en-US" altLang="ja-JP" sz="1400" b="0" dirty="0"/>
                        <a:t>Version</a:t>
                      </a:r>
                      <a:endParaRPr kumimoji="1" lang="ja-JP" altLang="en-US" sz="1400" b="0" dirty="0">
                        <a:solidFill>
                          <a:schemeClr val="bg1"/>
                        </a:solidFill>
                      </a:endParaRPr>
                    </a:p>
                  </a:txBody>
                  <a:tcPr>
                    <a:solidFill>
                      <a:srgbClr val="FF6600"/>
                    </a:solidFill>
                  </a:tcPr>
                </a:tc>
                <a:tc>
                  <a:txBody>
                    <a:bodyPr/>
                    <a:lstStyle/>
                    <a:p>
                      <a:r>
                        <a:rPr lang="ja-JP" altLang="en-US" sz="1400" dirty="0"/>
                        <a:t>内容</a:t>
                      </a:r>
                      <a:endParaRPr kumimoji="1" lang="ja-JP" altLang="en-US" sz="1400" dirty="0">
                        <a:solidFill>
                          <a:schemeClr val="bg1"/>
                        </a:solidFill>
                      </a:endParaRPr>
                    </a:p>
                  </a:txBody>
                  <a:tcPr>
                    <a:solidFill>
                      <a:srgbClr val="FF6600"/>
                    </a:solidFill>
                  </a:tcPr>
                </a:tc>
                <a:extLst>
                  <a:ext uri="{0D108BD9-81ED-4DB2-BD59-A6C34878D82A}">
                    <a16:rowId xmlns:a16="http://schemas.microsoft.com/office/drawing/2014/main" val="3294668177"/>
                  </a:ext>
                </a:extLst>
              </a:tr>
              <a:tr h="0">
                <a:tc>
                  <a:txBody>
                    <a:bodyPr/>
                    <a:lstStyle/>
                    <a:p>
                      <a:r>
                        <a:rPr kumimoji="1" lang="en-US" altLang="ja-JP" sz="1400" dirty="0">
                          <a:solidFill>
                            <a:schemeClr val="bg1">
                              <a:lumMod val="65000"/>
                            </a:schemeClr>
                          </a:solidFill>
                        </a:rPr>
                        <a:t>9/Aug/2023</a:t>
                      </a:r>
                      <a:endParaRPr kumimoji="1" lang="ja-JP" altLang="en-US" sz="1400" dirty="0">
                        <a:solidFill>
                          <a:schemeClr val="bg1">
                            <a:lumMod val="65000"/>
                          </a:schemeClr>
                        </a:solidFill>
                      </a:endParaRPr>
                    </a:p>
                  </a:txBody>
                  <a:tcPr/>
                </a:tc>
                <a:tc>
                  <a:txBody>
                    <a:bodyPr/>
                    <a:lstStyle/>
                    <a:p>
                      <a:r>
                        <a:rPr lang="en-US" altLang="ja-JP" sz="1400" dirty="0">
                          <a:solidFill>
                            <a:schemeClr val="bg1">
                              <a:lumMod val="65000"/>
                            </a:schemeClr>
                          </a:solidFill>
                        </a:rPr>
                        <a:t>V1.0</a:t>
                      </a:r>
                      <a:endParaRPr kumimoji="1" lang="ja-JP" altLang="en-US" sz="1400" dirty="0">
                        <a:solidFill>
                          <a:schemeClr val="bg1">
                            <a:lumMod val="65000"/>
                          </a:schemeClr>
                        </a:solidFill>
                      </a:endParaRPr>
                    </a:p>
                  </a:txBody>
                  <a:tcPr/>
                </a:tc>
                <a:tc>
                  <a:txBody>
                    <a:bodyPr/>
                    <a:lstStyle/>
                    <a:p>
                      <a:r>
                        <a:rPr kumimoji="1" lang="ja-JP" altLang="en-US" sz="1400" dirty="0">
                          <a:solidFill>
                            <a:schemeClr val="bg1">
                              <a:lumMod val="65000"/>
                            </a:schemeClr>
                          </a:solidFill>
                        </a:rPr>
                        <a:t>初版作成</a:t>
                      </a:r>
                      <a:endParaRPr kumimoji="1" lang="en-US" altLang="ja-JP" sz="1400" dirty="0">
                        <a:solidFill>
                          <a:schemeClr val="bg1">
                            <a:lumMod val="65000"/>
                          </a:schemeClr>
                        </a:solidFill>
                      </a:endParaRPr>
                    </a:p>
                  </a:txBody>
                  <a:tcPr/>
                </a:tc>
                <a:extLst>
                  <a:ext uri="{0D108BD9-81ED-4DB2-BD59-A6C34878D82A}">
                    <a16:rowId xmlns:a16="http://schemas.microsoft.com/office/drawing/2014/main" val="3519847162"/>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dirty="0">
                          <a:solidFill>
                            <a:schemeClr val="bg1">
                              <a:lumMod val="65000"/>
                            </a:schemeClr>
                          </a:solidFill>
                        </a:rPr>
                        <a:t>21/Sep/2023</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dirty="0">
                          <a:solidFill>
                            <a:schemeClr val="bg1">
                              <a:lumMod val="65000"/>
                            </a:schemeClr>
                          </a:solidFill>
                        </a:rPr>
                        <a:t>V1.1</a:t>
                      </a:r>
                      <a:endParaRPr kumimoji="1" lang="ja-JP" altLang="en-US" sz="1400" dirty="0">
                        <a:solidFill>
                          <a:schemeClr val="bg1">
                            <a:lumMod val="65000"/>
                          </a:schemeClr>
                        </a:solidFill>
                      </a:endParaRPr>
                    </a:p>
                  </a:txBody>
                  <a:tcPr/>
                </a:tc>
                <a:tc>
                  <a:txBody>
                    <a:bodyPr/>
                    <a:lstStyle/>
                    <a:p>
                      <a:r>
                        <a:rPr kumimoji="1" lang="ja-JP" altLang="en-US" sz="1400" dirty="0">
                          <a:solidFill>
                            <a:schemeClr val="bg1">
                              <a:lumMod val="65000"/>
                            </a:schemeClr>
                          </a:solidFill>
                        </a:rPr>
                        <a:t>詳細更新</a:t>
                      </a:r>
                    </a:p>
                  </a:txBody>
                  <a:tcPr/>
                </a:tc>
                <a:extLst>
                  <a:ext uri="{0D108BD9-81ED-4DB2-BD59-A6C34878D82A}">
                    <a16:rowId xmlns:a16="http://schemas.microsoft.com/office/drawing/2014/main" val="4168476706"/>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dirty="0">
                          <a:solidFill>
                            <a:schemeClr val="bg1">
                              <a:lumMod val="65000"/>
                            </a:schemeClr>
                          </a:solidFill>
                        </a:rPr>
                        <a:t>28/Jul/2025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dirty="0">
                          <a:solidFill>
                            <a:schemeClr val="bg1">
                              <a:lumMod val="65000"/>
                            </a:schemeClr>
                          </a:solidFill>
                        </a:rPr>
                        <a:t>V1.2</a:t>
                      </a:r>
                      <a:endParaRPr kumimoji="1" lang="ja-JP" altLang="en-US" sz="1400" dirty="0">
                        <a:solidFill>
                          <a:schemeClr val="bg1">
                            <a:lumMod val="65000"/>
                          </a:schemeClr>
                        </a:solidFill>
                      </a:endParaRPr>
                    </a:p>
                  </a:txBody>
                  <a:tcPr/>
                </a:tc>
                <a:tc>
                  <a:txBody>
                    <a:bodyPr/>
                    <a:lstStyle/>
                    <a:p>
                      <a:r>
                        <a:rPr kumimoji="1" lang="ja-JP" altLang="en-US" sz="1400" dirty="0">
                          <a:solidFill>
                            <a:schemeClr val="bg1">
                              <a:lumMod val="65000"/>
                            </a:schemeClr>
                          </a:solidFill>
                        </a:rPr>
                        <a:t>レイアウト調整、ガイドの内容を更新、</a:t>
                      </a:r>
                    </a:p>
                  </a:txBody>
                  <a:tcPr/>
                </a:tc>
                <a:extLst>
                  <a:ext uri="{0D108BD9-81ED-4DB2-BD59-A6C34878D82A}">
                    <a16:rowId xmlns:a16="http://schemas.microsoft.com/office/drawing/2014/main" val="2297117174"/>
                  </a:ext>
                </a:extLst>
              </a:tr>
            </a:tbl>
          </a:graphicData>
        </a:graphic>
      </p:graphicFrame>
      <p:sp>
        <p:nvSpPr>
          <p:cNvPr id="5" name="スライド番号プレースホルダー 4">
            <a:extLst>
              <a:ext uri="{FF2B5EF4-FFF2-40B4-BE49-F238E27FC236}">
                <a16:creationId xmlns:a16="http://schemas.microsoft.com/office/drawing/2014/main" id="{E7680E79-92B5-1091-57F1-5D6741FF42B2}"/>
              </a:ext>
            </a:extLst>
          </p:cNvPr>
          <p:cNvSpPr>
            <a:spLocks noGrp="1"/>
          </p:cNvSpPr>
          <p:nvPr>
            <p:ph type="sldNum" sz="quarter" idx="7"/>
          </p:nvPr>
        </p:nvSpPr>
        <p:spPr>
          <a:xfrm>
            <a:off x="11125200" y="6324600"/>
            <a:ext cx="457200" cy="342900"/>
          </a:xfrm>
        </p:spPr>
        <p:txBody>
          <a:bodyPr/>
          <a:lstStyle/>
          <a:p>
            <a:fld id="{B6F15528-21DE-4FAA-801E-634DDDAF4B2B}" type="slidenum">
              <a:rPr lang="en-US" altLang="ja-JP" smtClean="0"/>
              <a:t>4</a:t>
            </a:fld>
            <a:endParaRPr lang="ja-JP" altLang="en-US" dirty="0"/>
          </a:p>
        </p:txBody>
      </p:sp>
      <p:pic>
        <p:nvPicPr>
          <p:cNvPr id="6" name="Picture 2" descr="Organizational Logo">
            <a:extLst>
              <a:ext uri="{FF2B5EF4-FFF2-40B4-BE49-F238E27FC236}">
                <a16:creationId xmlns:a16="http://schemas.microsoft.com/office/drawing/2014/main" id="{805C10E9-9F4E-5F01-1BE2-49A016D04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6" y="250646"/>
            <a:ext cx="1246094" cy="62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7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F267C-0D40-D839-AC1F-2313C1876192}"/>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75C63088-D643-D1B0-1608-4498A323AB30}"/>
              </a:ext>
            </a:extLst>
          </p:cNvPr>
          <p:cNvSpPr txBox="1">
            <a:spLocks noGrp="1"/>
          </p:cNvSpPr>
          <p:nvPr>
            <p:ph type="title"/>
          </p:nvPr>
        </p:nvSpPr>
        <p:spPr>
          <a:xfrm>
            <a:off x="278917" y="576162"/>
            <a:ext cx="4864249" cy="382156"/>
          </a:xfrm>
          <a:prstGeom prst="rect">
            <a:avLst/>
          </a:prstGeom>
        </p:spPr>
        <p:txBody>
          <a:bodyPr vert="horz" wrap="square" lIns="0" tIns="12700" rIns="0" bIns="0" rtlCol="0">
            <a:spAutoFit/>
          </a:bodyPr>
          <a:lstStyle/>
          <a:p>
            <a:pPr marL="12700">
              <a:lnSpc>
                <a:spcPct val="100000"/>
              </a:lnSpc>
              <a:spcBef>
                <a:spcPts val="100"/>
              </a:spcBef>
            </a:pPr>
            <a:r>
              <a:rPr lang="en-US" altLang="ja-JP" sz="2400" spc="-15" dirty="0">
                <a:solidFill>
                  <a:schemeClr val="tx1"/>
                </a:solidFill>
                <a:latin typeface="Meiryo UI" panose="020B0604030504040204" pitchFamily="50" charset="-128"/>
                <a:ea typeface="Meiryo UI" panose="020B0604030504040204" pitchFamily="50" charset="-128"/>
                <a:cs typeface="Meiryo UI"/>
              </a:rPr>
              <a:t>2.</a:t>
            </a:r>
            <a:r>
              <a:rPr lang="ja-JP" altLang="en-US" sz="2400" spc="-15" dirty="0">
                <a:solidFill>
                  <a:schemeClr val="tx1"/>
                </a:solidFill>
                <a:latin typeface="Meiryo UI" panose="020B0604030504040204" pitchFamily="50" charset="-128"/>
                <a:ea typeface="Meiryo UI" panose="020B0604030504040204" pitchFamily="50" charset="-128"/>
                <a:cs typeface="Meiryo UI"/>
              </a:rPr>
              <a:t> 派遣サービスのオペレーション　　　　　　　　　　</a:t>
            </a:r>
            <a:endParaRPr dirty="0">
              <a:solidFill>
                <a:schemeClr val="tx1"/>
              </a:solidFill>
              <a:latin typeface="Meiryo UI"/>
              <a:cs typeface="Meiryo UI"/>
            </a:endParaRPr>
          </a:p>
        </p:txBody>
      </p:sp>
      <p:sp>
        <p:nvSpPr>
          <p:cNvPr id="40" name="四角形: 角を丸くする 39">
            <a:extLst>
              <a:ext uri="{FF2B5EF4-FFF2-40B4-BE49-F238E27FC236}">
                <a16:creationId xmlns:a16="http://schemas.microsoft.com/office/drawing/2014/main" id="{CF6A3F49-BCE9-F62E-89BF-AA67A1FDA4BF}"/>
              </a:ext>
            </a:extLst>
          </p:cNvPr>
          <p:cNvSpPr/>
          <p:nvPr/>
        </p:nvSpPr>
        <p:spPr>
          <a:xfrm>
            <a:off x="6553200" y="1524000"/>
            <a:ext cx="5531224" cy="5189179"/>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00000"/>
              </a:lnSpc>
              <a:spcBef>
                <a:spcPts val="5"/>
              </a:spcBef>
            </a:pPr>
            <a:endParaRPr lang="ja-JP" altLang="en-US" sz="1400" dirty="0">
              <a:latin typeface="Meiryo UI" panose="020B0604030504040204" pitchFamily="50" charset="-128"/>
              <a:ea typeface="Meiryo UI" panose="020B0604030504040204" pitchFamily="50" charset="-128"/>
              <a:cs typeface="Meiryo UI"/>
            </a:endParaRPr>
          </a:p>
        </p:txBody>
      </p:sp>
      <p:sp>
        <p:nvSpPr>
          <p:cNvPr id="41" name="四角形: 角を丸くする 40">
            <a:extLst>
              <a:ext uri="{FF2B5EF4-FFF2-40B4-BE49-F238E27FC236}">
                <a16:creationId xmlns:a16="http://schemas.microsoft.com/office/drawing/2014/main" id="{BC149869-D226-5158-BA74-89975AF65F01}"/>
              </a:ext>
            </a:extLst>
          </p:cNvPr>
          <p:cNvSpPr/>
          <p:nvPr/>
        </p:nvSpPr>
        <p:spPr>
          <a:xfrm>
            <a:off x="152400" y="1524000"/>
            <a:ext cx="6400800" cy="51891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12700" algn="l">
              <a:lnSpc>
                <a:spcPct val="100000"/>
              </a:lnSpc>
              <a:spcBef>
                <a:spcPts val="95"/>
              </a:spcBef>
            </a:pPr>
            <a:endParaRPr lang="ja-JP" altLang="en-US" sz="1600" dirty="0">
              <a:solidFill>
                <a:schemeClr val="tx1"/>
              </a:solidFill>
              <a:latin typeface="Meiryo UI" panose="020B0604030504040204" pitchFamily="50" charset="-128"/>
              <a:ea typeface="Meiryo UI" panose="020B0604030504040204" pitchFamily="50" charset="-128"/>
              <a:cs typeface="Meiryo UI"/>
            </a:endParaRPr>
          </a:p>
        </p:txBody>
      </p:sp>
      <p:sp>
        <p:nvSpPr>
          <p:cNvPr id="42" name="object 29">
            <a:extLst>
              <a:ext uri="{FF2B5EF4-FFF2-40B4-BE49-F238E27FC236}">
                <a16:creationId xmlns:a16="http://schemas.microsoft.com/office/drawing/2014/main" id="{0B16D7E2-737D-E2EA-BB81-D22CFB8B02B0}"/>
              </a:ext>
            </a:extLst>
          </p:cNvPr>
          <p:cNvSpPr txBox="1"/>
          <p:nvPr/>
        </p:nvSpPr>
        <p:spPr>
          <a:xfrm>
            <a:off x="2181641" y="1558625"/>
            <a:ext cx="2049123" cy="443070"/>
          </a:xfrm>
          <a:prstGeom prst="rect">
            <a:avLst/>
          </a:prstGeom>
        </p:spPr>
        <p:txBody>
          <a:bodyPr vert="horz" wrap="square" lIns="0" tIns="12065" rIns="0" bIns="0" rtlCol="0">
            <a:spAutoFit/>
          </a:bodyPr>
          <a:lstStyle/>
          <a:p>
            <a:pPr marL="12700" algn="ctr">
              <a:lnSpc>
                <a:spcPct val="100000"/>
              </a:lnSpc>
              <a:spcBef>
                <a:spcPts val="95"/>
              </a:spcBef>
            </a:pPr>
            <a:r>
              <a:rPr lang="en-US" altLang="ja-JP" sz="2800" spc="-45" dirty="0">
                <a:solidFill>
                  <a:srgbClr val="FFFFFF"/>
                </a:solidFill>
                <a:latin typeface="Meiryo UI"/>
                <a:cs typeface="Meiryo UI"/>
              </a:rPr>
              <a:t>-Kyndryl-</a:t>
            </a:r>
            <a:endParaRPr sz="2800" dirty="0">
              <a:latin typeface="Meiryo UI"/>
              <a:cs typeface="Meiryo UI"/>
            </a:endParaRPr>
          </a:p>
        </p:txBody>
      </p:sp>
      <p:sp>
        <p:nvSpPr>
          <p:cNvPr id="44" name="四角形: 角を丸くする 43">
            <a:extLst>
              <a:ext uri="{FF2B5EF4-FFF2-40B4-BE49-F238E27FC236}">
                <a16:creationId xmlns:a16="http://schemas.microsoft.com/office/drawing/2014/main" id="{4AEB5DB0-711C-75C0-D5B5-4581C9C88C28}"/>
              </a:ext>
            </a:extLst>
          </p:cNvPr>
          <p:cNvSpPr/>
          <p:nvPr/>
        </p:nvSpPr>
        <p:spPr>
          <a:xfrm>
            <a:off x="6934613" y="5641749"/>
            <a:ext cx="1247590" cy="390218"/>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201930" marR="196850" indent="1270" algn="ctr">
              <a:lnSpc>
                <a:spcPct val="100000"/>
              </a:lnSpc>
              <a:spcBef>
                <a:spcPts val="630"/>
              </a:spcBef>
            </a:pPr>
            <a:r>
              <a:rPr lang="ja-JP" altLang="en-US" sz="1000" spc="-15" dirty="0">
                <a:solidFill>
                  <a:schemeClr val="tx1"/>
                </a:solidFill>
                <a:latin typeface="Meiryo UI" panose="020B0604030504040204" pitchFamily="50" charset="-128"/>
                <a:ea typeface="Meiryo UI" panose="020B0604030504040204" pitchFamily="50" charset="-128"/>
                <a:cs typeface="Meiryo UI"/>
              </a:rPr>
              <a:t>請求</a:t>
            </a:r>
            <a:endParaRPr lang="ja-JP" altLang="en-US" sz="1000" dirty="0">
              <a:solidFill>
                <a:schemeClr val="tx1"/>
              </a:solidFill>
              <a:latin typeface="Meiryo UI" panose="020B0604030504040204" pitchFamily="50" charset="-128"/>
              <a:ea typeface="Meiryo UI" panose="020B0604030504040204" pitchFamily="50" charset="-128"/>
              <a:cs typeface="Meiryo UI"/>
            </a:endParaRPr>
          </a:p>
        </p:txBody>
      </p:sp>
      <p:sp>
        <p:nvSpPr>
          <p:cNvPr id="54" name="四角形: 角を丸くする 53">
            <a:extLst>
              <a:ext uri="{FF2B5EF4-FFF2-40B4-BE49-F238E27FC236}">
                <a16:creationId xmlns:a16="http://schemas.microsoft.com/office/drawing/2014/main" id="{06D88D25-BA44-8BB2-BCC3-5EE24BC2A181}"/>
              </a:ext>
            </a:extLst>
          </p:cNvPr>
          <p:cNvSpPr/>
          <p:nvPr/>
        </p:nvSpPr>
        <p:spPr>
          <a:xfrm>
            <a:off x="6841729" y="2538056"/>
            <a:ext cx="1311671" cy="431340"/>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spcBef>
                <a:spcPts val="5"/>
              </a:spcBef>
            </a:pPr>
            <a:r>
              <a:rPr lang="ja-JP" altLang="en-US" sz="1000" spc="-35" dirty="0">
                <a:solidFill>
                  <a:schemeClr val="tx1"/>
                </a:solidFill>
                <a:latin typeface="Meiryo UI" panose="020B0604030504040204" pitchFamily="50" charset="-128"/>
                <a:ea typeface="Meiryo UI" panose="020B0604030504040204" pitchFamily="50" charset="-128"/>
                <a:cs typeface="Meiryo UI"/>
              </a:rPr>
              <a:t>候補者</a:t>
            </a:r>
            <a:r>
              <a:rPr lang="ja-JP" altLang="en-US" sz="1000" spc="-30" dirty="0">
                <a:solidFill>
                  <a:schemeClr val="tx1"/>
                </a:solidFill>
                <a:latin typeface="Meiryo UI" panose="020B0604030504040204" pitchFamily="50" charset="-128"/>
                <a:ea typeface="Meiryo UI" panose="020B0604030504040204" pitchFamily="50" charset="-128"/>
                <a:cs typeface="Meiryo UI"/>
              </a:rPr>
              <a:t>を</a:t>
            </a:r>
            <a:endParaRPr lang="en-US" altLang="ja-JP" sz="1000" spc="-30" dirty="0">
              <a:solidFill>
                <a:schemeClr val="tx1"/>
              </a:solidFill>
              <a:latin typeface="Meiryo UI" panose="020B0604030504040204" pitchFamily="50" charset="-128"/>
              <a:ea typeface="Meiryo UI" panose="020B0604030504040204" pitchFamily="50" charset="-128"/>
              <a:cs typeface="Meiryo UI"/>
            </a:endParaRPr>
          </a:p>
          <a:p>
            <a:pPr algn="ctr">
              <a:lnSpc>
                <a:spcPct val="100000"/>
              </a:lnSpc>
              <a:spcBef>
                <a:spcPts val="5"/>
              </a:spcBef>
            </a:pPr>
            <a:r>
              <a:rPr lang="ja-JP" altLang="en-US" sz="1000" spc="-30" dirty="0">
                <a:solidFill>
                  <a:schemeClr val="tx1"/>
                </a:solidFill>
                <a:latin typeface="Meiryo UI" panose="020B0604030504040204" pitchFamily="50" charset="-128"/>
                <a:ea typeface="Meiryo UI" panose="020B0604030504040204" pitchFamily="50" charset="-128"/>
                <a:cs typeface="Meiryo UI"/>
              </a:rPr>
              <a:t>見積回答</a:t>
            </a:r>
            <a:endParaRPr lang="en-US" altLang="ja-JP" sz="1000" spc="-30" dirty="0">
              <a:solidFill>
                <a:schemeClr val="tx1"/>
              </a:solidFill>
              <a:latin typeface="Meiryo UI" panose="020B0604030504040204" pitchFamily="50" charset="-128"/>
              <a:ea typeface="Meiryo UI" panose="020B0604030504040204" pitchFamily="50" charset="-128"/>
              <a:cs typeface="Meiryo UI"/>
            </a:endParaRPr>
          </a:p>
        </p:txBody>
      </p:sp>
      <p:sp>
        <p:nvSpPr>
          <p:cNvPr id="55" name="object 29">
            <a:extLst>
              <a:ext uri="{FF2B5EF4-FFF2-40B4-BE49-F238E27FC236}">
                <a16:creationId xmlns:a16="http://schemas.microsoft.com/office/drawing/2014/main" id="{F75C2C79-CCBC-CFE2-2A7D-C3F0BD46509C}"/>
              </a:ext>
            </a:extLst>
          </p:cNvPr>
          <p:cNvSpPr txBox="1"/>
          <p:nvPr/>
        </p:nvSpPr>
        <p:spPr>
          <a:xfrm>
            <a:off x="8357738" y="1585049"/>
            <a:ext cx="1723982" cy="443070"/>
          </a:xfrm>
          <a:prstGeom prst="rect">
            <a:avLst/>
          </a:prstGeom>
        </p:spPr>
        <p:txBody>
          <a:bodyPr vert="horz" wrap="square" lIns="0" tIns="12065" rIns="0" bIns="0" rtlCol="0">
            <a:spAutoFit/>
          </a:bodyPr>
          <a:lstStyle/>
          <a:p>
            <a:pPr marL="12700">
              <a:lnSpc>
                <a:spcPct val="100000"/>
              </a:lnSpc>
              <a:spcBef>
                <a:spcPts val="95"/>
              </a:spcBef>
            </a:pPr>
            <a:r>
              <a:rPr lang="en-US" altLang="ja-JP" sz="2800" spc="-45" dirty="0">
                <a:solidFill>
                  <a:srgbClr val="FFFFFF"/>
                </a:solidFill>
                <a:latin typeface="Meiryo UI"/>
                <a:cs typeface="Meiryo UI"/>
              </a:rPr>
              <a:t>-</a:t>
            </a:r>
            <a:r>
              <a:rPr lang="ja-JP" altLang="en-US" sz="2800" spc="-45" dirty="0">
                <a:solidFill>
                  <a:srgbClr val="FFFFFF"/>
                </a:solidFill>
                <a:latin typeface="Meiryo UI"/>
                <a:cs typeface="Meiryo UI"/>
              </a:rPr>
              <a:t>派遣会社</a:t>
            </a:r>
            <a:r>
              <a:rPr lang="en-US" altLang="ja-JP" sz="2800" spc="-45" dirty="0">
                <a:solidFill>
                  <a:srgbClr val="FFFFFF"/>
                </a:solidFill>
                <a:latin typeface="Meiryo UI"/>
                <a:cs typeface="Meiryo UI"/>
              </a:rPr>
              <a:t>-</a:t>
            </a:r>
            <a:endParaRPr sz="2800" dirty="0">
              <a:latin typeface="Meiryo UI"/>
              <a:cs typeface="Meiryo UI"/>
            </a:endParaRPr>
          </a:p>
        </p:txBody>
      </p:sp>
      <p:sp>
        <p:nvSpPr>
          <p:cNvPr id="56" name="object 29">
            <a:extLst>
              <a:ext uri="{FF2B5EF4-FFF2-40B4-BE49-F238E27FC236}">
                <a16:creationId xmlns:a16="http://schemas.microsoft.com/office/drawing/2014/main" id="{7A3D234E-13C5-A72C-5126-A3AE71678CA3}"/>
              </a:ext>
            </a:extLst>
          </p:cNvPr>
          <p:cNvSpPr txBox="1"/>
          <p:nvPr/>
        </p:nvSpPr>
        <p:spPr>
          <a:xfrm>
            <a:off x="553282" y="994406"/>
            <a:ext cx="8438318" cy="486672"/>
          </a:xfrm>
          <a:prstGeom prst="rect">
            <a:avLst/>
          </a:prstGeom>
        </p:spPr>
        <p:txBody>
          <a:bodyPr vert="horz" wrap="square" lIns="0" tIns="12065" rIns="0" bIns="0" rtlCol="0">
            <a:spAutoFit/>
          </a:bodyPr>
          <a:lstStyle/>
          <a:p>
            <a:pPr marL="12700">
              <a:lnSpc>
                <a:spcPct val="100000"/>
              </a:lnSpc>
              <a:spcBef>
                <a:spcPts val="95"/>
              </a:spcBef>
            </a:pPr>
            <a:r>
              <a:rPr lang="en-US" altLang="ja-JP" sz="1600" spc="-45" dirty="0">
                <a:solidFill>
                  <a:schemeClr val="tx1"/>
                </a:solidFill>
                <a:latin typeface="Meiryo UI"/>
                <a:cs typeface="Meiryo UI"/>
              </a:rPr>
              <a:t>2-1.</a:t>
            </a:r>
            <a:r>
              <a:rPr lang="ja-JP" altLang="en-US" sz="1600" spc="-15" dirty="0">
                <a:solidFill>
                  <a:schemeClr val="tx1"/>
                </a:solidFill>
                <a:latin typeface="Meiryo UI" panose="020B0604030504040204" pitchFamily="50" charset="-128"/>
                <a:ea typeface="Meiryo UI" panose="020B0604030504040204" pitchFamily="50" charset="-128"/>
                <a:cs typeface="Meiryo UI"/>
              </a:rPr>
              <a:t>オペレーションの流れと全体像</a:t>
            </a:r>
            <a:endParaRPr lang="en-US" altLang="ja-JP" sz="1600" spc="-15" dirty="0">
              <a:solidFill>
                <a:schemeClr val="tx1"/>
              </a:solidFill>
              <a:latin typeface="Meiryo UI" panose="020B0604030504040204" pitchFamily="50" charset="-128"/>
              <a:ea typeface="Meiryo UI" panose="020B0604030504040204" pitchFamily="50" charset="-128"/>
              <a:cs typeface="Meiryo UI"/>
            </a:endParaRPr>
          </a:p>
          <a:p>
            <a:pPr marL="12700">
              <a:lnSpc>
                <a:spcPct val="100000"/>
              </a:lnSpc>
              <a:spcBef>
                <a:spcPts val="95"/>
              </a:spcBef>
            </a:pPr>
            <a:r>
              <a:rPr lang="ja-JP" altLang="en-US" sz="1400" spc="-45" dirty="0">
                <a:solidFill>
                  <a:schemeClr val="tx1"/>
                </a:solidFill>
                <a:latin typeface="Meiryo UI"/>
                <a:cs typeface="Meiryo UI"/>
              </a:rPr>
              <a:t>　　　キンドリルと派遣会社間のオペレーションの詳細については、次の項で解説してます。</a:t>
            </a:r>
            <a:endParaRPr sz="1400" dirty="0">
              <a:solidFill>
                <a:schemeClr val="tx1"/>
              </a:solidFill>
              <a:latin typeface="Meiryo UI"/>
              <a:cs typeface="Meiryo UI"/>
            </a:endParaRPr>
          </a:p>
        </p:txBody>
      </p:sp>
      <p:sp>
        <p:nvSpPr>
          <p:cNvPr id="58" name="四角形: 角を丸くする 57">
            <a:extLst>
              <a:ext uri="{FF2B5EF4-FFF2-40B4-BE49-F238E27FC236}">
                <a16:creationId xmlns:a16="http://schemas.microsoft.com/office/drawing/2014/main" id="{FD9CAA6A-E512-06CD-0EB7-31B6C49EDB96}"/>
              </a:ext>
            </a:extLst>
          </p:cNvPr>
          <p:cNvSpPr/>
          <p:nvPr/>
        </p:nvSpPr>
        <p:spPr>
          <a:xfrm>
            <a:off x="439137" y="3602820"/>
            <a:ext cx="1311671" cy="435780"/>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000" spc="-20" dirty="0">
                <a:solidFill>
                  <a:schemeClr val="tx1"/>
                </a:solidFill>
                <a:latin typeface="Meiryo UI" panose="020B0604030504040204" pitchFamily="50" charset="-128"/>
                <a:ea typeface="Meiryo UI" panose="020B0604030504040204" pitchFamily="50" charset="-128"/>
                <a:cs typeface="Meiryo UI"/>
              </a:rPr>
              <a:t>見積回答から</a:t>
            </a:r>
            <a:endParaRPr lang="en-US" altLang="ja-JP" sz="1000" spc="-20" dirty="0">
              <a:solidFill>
                <a:schemeClr val="tx1"/>
              </a:solidFill>
              <a:latin typeface="Meiryo UI" panose="020B0604030504040204" pitchFamily="50" charset="-128"/>
              <a:ea typeface="Meiryo UI" panose="020B0604030504040204" pitchFamily="50" charset="-128"/>
              <a:cs typeface="Meiryo UI"/>
            </a:endParaRPr>
          </a:p>
          <a:p>
            <a:pPr algn="ctr"/>
            <a:r>
              <a:rPr lang="ja-JP" altLang="en-US" sz="1000" spc="-20" dirty="0">
                <a:solidFill>
                  <a:schemeClr val="tx1"/>
                </a:solidFill>
                <a:latin typeface="Meiryo UI" panose="020B0604030504040204" pitchFamily="50" charset="-128"/>
                <a:ea typeface="Meiryo UI" panose="020B0604030504040204" pitchFamily="50" charset="-128"/>
                <a:cs typeface="Meiryo UI"/>
              </a:rPr>
              <a:t>候補書選定</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60" name="四角形: 角を丸くする 59">
            <a:extLst>
              <a:ext uri="{FF2B5EF4-FFF2-40B4-BE49-F238E27FC236}">
                <a16:creationId xmlns:a16="http://schemas.microsoft.com/office/drawing/2014/main" id="{84B2B95C-2EEF-89DD-8D14-E12D81FE03F8}"/>
              </a:ext>
            </a:extLst>
          </p:cNvPr>
          <p:cNvSpPr/>
          <p:nvPr/>
        </p:nvSpPr>
        <p:spPr>
          <a:xfrm>
            <a:off x="1961878" y="3614518"/>
            <a:ext cx="1311671" cy="432247"/>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000" spc="-20" dirty="0">
                <a:solidFill>
                  <a:schemeClr val="tx1"/>
                </a:solidFill>
                <a:latin typeface="Meiryo UI" panose="020B0604030504040204" pitchFamily="50" charset="-128"/>
                <a:ea typeface="Meiryo UI" panose="020B0604030504040204" pitchFamily="50" charset="-128"/>
                <a:cs typeface="Meiryo UI"/>
              </a:rPr>
              <a:t>作業オーダー</a:t>
            </a:r>
            <a:endParaRPr lang="en-US" altLang="ja-JP" sz="1000" spc="-20" dirty="0">
              <a:solidFill>
                <a:schemeClr val="tx1"/>
              </a:solidFill>
              <a:latin typeface="Meiryo UI" panose="020B0604030504040204" pitchFamily="50" charset="-128"/>
              <a:ea typeface="Meiryo UI" panose="020B0604030504040204" pitchFamily="50" charset="-128"/>
              <a:cs typeface="Meiryo UI"/>
            </a:endParaRPr>
          </a:p>
          <a:p>
            <a:pPr algn="ctr"/>
            <a:r>
              <a:rPr lang="ja-JP" altLang="en-US" sz="1000" spc="-20" dirty="0">
                <a:solidFill>
                  <a:schemeClr val="tx1"/>
                </a:solidFill>
                <a:latin typeface="Meiryo UI" panose="020B0604030504040204" pitchFamily="50" charset="-128"/>
                <a:ea typeface="Meiryo UI" panose="020B0604030504040204" pitchFamily="50" charset="-128"/>
                <a:cs typeface="Meiryo UI"/>
              </a:rPr>
              <a:t>作成</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61" name="四角形: 角を丸くする 60">
            <a:extLst>
              <a:ext uri="{FF2B5EF4-FFF2-40B4-BE49-F238E27FC236}">
                <a16:creationId xmlns:a16="http://schemas.microsoft.com/office/drawing/2014/main" id="{87BB1F3B-1AA6-80DA-0976-48B93846AF4C}"/>
              </a:ext>
            </a:extLst>
          </p:cNvPr>
          <p:cNvSpPr/>
          <p:nvPr/>
        </p:nvSpPr>
        <p:spPr>
          <a:xfrm>
            <a:off x="3539848" y="3610236"/>
            <a:ext cx="1311671" cy="430002"/>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000" spc="-20" dirty="0">
                <a:solidFill>
                  <a:schemeClr val="tx1"/>
                </a:solidFill>
                <a:latin typeface="Meiryo UI" panose="020B0604030504040204" pitchFamily="50" charset="-128"/>
                <a:ea typeface="Meiryo UI" panose="020B0604030504040204" pitchFamily="50" charset="-128"/>
                <a:cs typeface="Meiryo UI"/>
              </a:rPr>
              <a:t>作業オーダー</a:t>
            </a:r>
            <a:endParaRPr lang="en-US" altLang="ja-JP" sz="1000" spc="-20" dirty="0">
              <a:solidFill>
                <a:schemeClr val="tx1"/>
              </a:solidFill>
              <a:latin typeface="Meiryo UI" panose="020B0604030504040204" pitchFamily="50" charset="-128"/>
              <a:ea typeface="Meiryo UI" panose="020B0604030504040204" pitchFamily="50" charset="-128"/>
              <a:cs typeface="Meiryo UI"/>
            </a:endParaRPr>
          </a:p>
          <a:p>
            <a:pPr algn="ctr"/>
            <a:r>
              <a:rPr lang="ja-JP" altLang="en-US" sz="1000" spc="-20" dirty="0">
                <a:solidFill>
                  <a:schemeClr val="tx1"/>
                </a:solidFill>
                <a:latin typeface="Meiryo UI" panose="020B0604030504040204" pitchFamily="50" charset="-128"/>
                <a:ea typeface="Meiryo UI" panose="020B0604030504040204" pitchFamily="50" charset="-128"/>
                <a:cs typeface="Meiryo UI"/>
              </a:rPr>
              <a:t>承認</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65" name="四角形: 角を丸くする 64">
            <a:extLst>
              <a:ext uri="{FF2B5EF4-FFF2-40B4-BE49-F238E27FC236}">
                <a16:creationId xmlns:a16="http://schemas.microsoft.com/office/drawing/2014/main" id="{91E02255-CD98-9D82-9682-6D79460AFADB}"/>
              </a:ext>
            </a:extLst>
          </p:cNvPr>
          <p:cNvSpPr/>
          <p:nvPr/>
        </p:nvSpPr>
        <p:spPr>
          <a:xfrm>
            <a:off x="5099345" y="3616762"/>
            <a:ext cx="1311671" cy="430003"/>
          </a:xfrm>
          <a:prstGeom prst="roundRect">
            <a:avLst/>
          </a:prstGeom>
          <a:solidFill>
            <a:schemeClr val="tx2">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1270" algn="ctr">
              <a:lnSpc>
                <a:spcPct val="100000"/>
              </a:lnSpc>
            </a:pPr>
            <a:r>
              <a:rPr lang="ja-JP" altLang="en-US" sz="1000" spc="-15" dirty="0">
                <a:solidFill>
                  <a:schemeClr val="tx1"/>
                </a:solidFill>
                <a:latin typeface="Meiryo UI" panose="020B0604030504040204" pitchFamily="50" charset="-128"/>
                <a:ea typeface="Meiryo UI" panose="020B0604030504040204" pitchFamily="50" charset="-128"/>
                <a:cs typeface="Meiryo UI"/>
              </a:rPr>
              <a:t>注文</a:t>
            </a:r>
            <a:r>
              <a:rPr lang="ja-JP" altLang="en-US" sz="1000" spc="-20" dirty="0">
                <a:solidFill>
                  <a:schemeClr val="tx1"/>
                </a:solidFill>
                <a:latin typeface="Meiryo UI" panose="020B0604030504040204" pitchFamily="50" charset="-128"/>
                <a:ea typeface="Meiryo UI" panose="020B0604030504040204" pitchFamily="50" charset="-128"/>
                <a:cs typeface="Meiryo UI"/>
              </a:rPr>
              <a:t>発行</a:t>
            </a:r>
            <a:endParaRPr lang="ja-JP" altLang="en-US" sz="1000" dirty="0">
              <a:solidFill>
                <a:schemeClr val="tx1"/>
              </a:solidFill>
              <a:latin typeface="Meiryo UI" panose="020B0604030504040204" pitchFamily="50" charset="-128"/>
              <a:ea typeface="Meiryo UI" panose="020B0604030504040204" pitchFamily="50" charset="-128"/>
              <a:cs typeface="Meiryo UI"/>
            </a:endParaRPr>
          </a:p>
        </p:txBody>
      </p:sp>
      <p:sp>
        <p:nvSpPr>
          <p:cNvPr id="71" name="四角形: 角を丸くする 70">
            <a:extLst>
              <a:ext uri="{FF2B5EF4-FFF2-40B4-BE49-F238E27FC236}">
                <a16:creationId xmlns:a16="http://schemas.microsoft.com/office/drawing/2014/main" id="{54905740-75B9-E9CD-B32B-32AA1334F93B}"/>
              </a:ext>
            </a:extLst>
          </p:cNvPr>
          <p:cNvSpPr/>
          <p:nvPr/>
        </p:nvSpPr>
        <p:spPr>
          <a:xfrm>
            <a:off x="2041129" y="2550163"/>
            <a:ext cx="1311671" cy="439037"/>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spcBef>
                <a:spcPts val="5"/>
              </a:spcBef>
            </a:pPr>
            <a:r>
              <a:rPr lang="ja-JP" altLang="en-US" sz="1000" spc="-30" dirty="0">
                <a:solidFill>
                  <a:schemeClr val="tx1"/>
                </a:solidFill>
                <a:latin typeface="Meiryo UI" panose="020B0604030504040204" pitchFamily="50" charset="-128"/>
                <a:ea typeface="Meiryo UI" panose="020B0604030504040204" pitchFamily="50" charset="-128"/>
                <a:cs typeface="Meiryo UI"/>
              </a:rPr>
              <a:t>レビュー ・ 承認</a:t>
            </a:r>
            <a:endParaRPr lang="ja-JP" altLang="en-US" sz="1000" dirty="0">
              <a:solidFill>
                <a:schemeClr val="tx1"/>
              </a:solidFill>
              <a:latin typeface="Meiryo UI" panose="020B0604030504040204" pitchFamily="50" charset="-128"/>
              <a:ea typeface="Meiryo UI" panose="020B0604030504040204" pitchFamily="50" charset="-128"/>
              <a:cs typeface="Meiryo UI"/>
            </a:endParaRPr>
          </a:p>
        </p:txBody>
      </p:sp>
      <p:sp>
        <p:nvSpPr>
          <p:cNvPr id="72" name="四角形: 角を丸くする 71">
            <a:extLst>
              <a:ext uri="{FF2B5EF4-FFF2-40B4-BE49-F238E27FC236}">
                <a16:creationId xmlns:a16="http://schemas.microsoft.com/office/drawing/2014/main" id="{1A74F723-1D9C-8658-AA1D-FD2FC466AC02}"/>
              </a:ext>
            </a:extLst>
          </p:cNvPr>
          <p:cNvSpPr/>
          <p:nvPr/>
        </p:nvSpPr>
        <p:spPr>
          <a:xfrm>
            <a:off x="439137" y="2567074"/>
            <a:ext cx="1311671" cy="420451"/>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000" spc="-30" dirty="0">
                <a:solidFill>
                  <a:schemeClr val="tx1"/>
                </a:solidFill>
                <a:latin typeface="Meiryo UI" panose="020B0604030504040204" pitchFamily="50" charset="-128"/>
                <a:ea typeface="Meiryo UI" panose="020B0604030504040204" pitchFamily="50" charset="-128"/>
                <a:cs typeface="Meiryo UI"/>
              </a:rPr>
              <a:t>求</a:t>
            </a:r>
            <a:r>
              <a:rPr lang="ja-JP" altLang="en-US" sz="1000" spc="-35" dirty="0">
                <a:solidFill>
                  <a:schemeClr val="tx1"/>
                </a:solidFill>
                <a:latin typeface="Meiryo UI" panose="020B0604030504040204" pitchFamily="50" charset="-128"/>
                <a:ea typeface="Meiryo UI" panose="020B0604030504040204" pitchFamily="50" charset="-128"/>
                <a:cs typeface="Meiryo UI"/>
              </a:rPr>
              <a:t>人情報の</a:t>
            </a:r>
            <a:endParaRPr lang="en-US" altLang="ja-JP" sz="1000" spc="-35" dirty="0">
              <a:solidFill>
                <a:schemeClr val="tx1"/>
              </a:solidFill>
              <a:latin typeface="Meiryo UI" panose="020B0604030504040204" pitchFamily="50" charset="-128"/>
              <a:ea typeface="Meiryo UI" panose="020B0604030504040204" pitchFamily="50" charset="-128"/>
              <a:cs typeface="Meiryo UI"/>
            </a:endParaRPr>
          </a:p>
          <a:p>
            <a:pPr algn="ctr"/>
            <a:r>
              <a:rPr lang="ja-JP" altLang="en-US" sz="1000" spc="-35" dirty="0">
                <a:solidFill>
                  <a:schemeClr val="tx1"/>
                </a:solidFill>
                <a:latin typeface="Meiryo UI" panose="020B0604030504040204" pitchFamily="50" charset="-128"/>
                <a:ea typeface="Meiryo UI" panose="020B0604030504040204" pitchFamily="50" charset="-128"/>
                <a:cs typeface="Meiryo UI"/>
              </a:rPr>
              <a:t>見積</a:t>
            </a:r>
            <a:r>
              <a:rPr lang="ja-JP" altLang="en-US" sz="1000" spc="-30" dirty="0">
                <a:solidFill>
                  <a:schemeClr val="tx1"/>
                </a:solidFill>
                <a:latin typeface="Meiryo UI" panose="020B0604030504040204" pitchFamily="50" charset="-128"/>
                <a:ea typeface="Meiryo UI" panose="020B0604030504040204" pitchFamily="50" charset="-128"/>
                <a:cs typeface="Meiryo UI"/>
              </a:rPr>
              <a:t>作成と申請</a:t>
            </a:r>
            <a:endParaRPr lang="ja-JP" altLang="en-US" sz="1000" dirty="0">
              <a:solidFill>
                <a:schemeClr val="tx1"/>
              </a:solidFill>
              <a:latin typeface="Meiryo UI" panose="020B0604030504040204" pitchFamily="50" charset="-128"/>
              <a:ea typeface="Meiryo UI" panose="020B0604030504040204" pitchFamily="50" charset="-128"/>
              <a:cs typeface="Meiryo UI"/>
            </a:endParaRPr>
          </a:p>
        </p:txBody>
      </p:sp>
      <p:sp>
        <p:nvSpPr>
          <p:cNvPr id="74" name="四角形: 角を丸くする 73">
            <a:extLst>
              <a:ext uri="{FF2B5EF4-FFF2-40B4-BE49-F238E27FC236}">
                <a16:creationId xmlns:a16="http://schemas.microsoft.com/office/drawing/2014/main" id="{8E4B76ED-C19B-10E7-3801-B7B35332AD25}"/>
              </a:ext>
            </a:extLst>
          </p:cNvPr>
          <p:cNvSpPr/>
          <p:nvPr/>
        </p:nvSpPr>
        <p:spPr>
          <a:xfrm>
            <a:off x="7467600" y="3616762"/>
            <a:ext cx="1311671" cy="416989"/>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spcBef>
                <a:spcPts val="5"/>
              </a:spcBef>
            </a:pPr>
            <a:r>
              <a:rPr lang="ja-JP" altLang="en-US" sz="1000" spc="-15" dirty="0">
                <a:solidFill>
                  <a:schemeClr val="tx1"/>
                </a:solidFill>
                <a:latin typeface="Meiryo UI" panose="020B0604030504040204" pitchFamily="50" charset="-128"/>
                <a:ea typeface="Meiryo UI" panose="020B0604030504040204" pitchFamily="50" charset="-128"/>
                <a:cs typeface="Meiryo UI"/>
              </a:rPr>
              <a:t>作業オーダー</a:t>
            </a:r>
            <a:endParaRPr lang="en-US" altLang="ja-JP" sz="1000" spc="-15" dirty="0">
              <a:solidFill>
                <a:schemeClr val="tx1"/>
              </a:solidFill>
              <a:latin typeface="Meiryo UI" panose="020B0604030504040204" pitchFamily="50" charset="-128"/>
              <a:ea typeface="Meiryo UI" panose="020B0604030504040204" pitchFamily="50" charset="-128"/>
              <a:cs typeface="Meiryo UI"/>
            </a:endParaRPr>
          </a:p>
          <a:p>
            <a:pPr algn="ctr">
              <a:lnSpc>
                <a:spcPct val="100000"/>
              </a:lnSpc>
              <a:spcBef>
                <a:spcPts val="5"/>
              </a:spcBef>
            </a:pPr>
            <a:r>
              <a:rPr lang="ja-JP" altLang="en-US" sz="1000" spc="-15" dirty="0">
                <a:solidFill>
                  <a:schemeClr val="tx1"/>
                </a:solidFill>
                <a:latin typeface="Meiryo UI" panose="020B0604030504040204" pitchFamily="50" charset="-128"/>
                <a:ea typeface="Meiryo UI" panose="020B0604030504040204" pitchFamily="50" charset="-128"/>
                <a:cs typeface="Meiryo UI"/>
              </a:rPr>
              <a:t>受諾</a:t>
            </a:r>
            <a:r>
              <a:rPr lang="en-US" altLang="ja-JP" sz="1000" spc="-15" dirty="0">
                <a:solidFill>
                  <a:schemeClr val="tx1"/>
                </a:solidFill>
                <a:latin typeface="Meiryo UI" panose="020B0604030504040204" pitchFamily="50" charset="-128"/>
                <a:ea typeface="Meiryo UI" panose="020B0604030504040204" pitchFamily="50" charset="-128"/>
                <a:cs typeface="Meiryo UI"/>
              </a:rPr>
              <a:t>/</a:t>
            </a:r>
            <a:r>
              <a:rPr lang="ja-JP" altLang="en-US" sz="1000" spc="-20" dirty="0">
                <a:solidFill>
                  <a:schemeClr val="tx1"/>
                </a:solidFill>
                <a:latin typeface="Meiryo UI" panose="020B0604030504040204" pitchFamily="50" charset="-128"/>
                <a:ea typeface="Meiryo UI" panose="020B0604030504040204" pitchFamily="50" charset="-128"/>
                <a:cs typeface="Meiryo UI"/>
              </a:rPr>
              <a:t>アクセプト</a:t>
            </a:r>
            <a:endParaRPr lang="en-US" altLang="ja-JP" sz="1000" spc="-20" dirty="0">
              <a:solidFill>
                <a:schemeClr val="tx1"/>
              </a:solidFill>
              <a:latin typeface="Meiryo UI" panose="020B0604030504040204" pitchFamily="50" charset="-128"/>
              <a:ea typeface="Meiryo UI" panose="020B0604030504040204" pitchFamily="50" charset="-128"/>
              <a:cs typeface="Meiryo UI"/>
            </a:endParaRPr>
          </a:p>
        </p:txBody>
      </p:sp>
      <p:sp>
        <p:nvSpPr>
          <p:cNvPr id="75" name="object 29">
            <a:extLst>
              <a:ext uri="{FF2B5EF4-FFF2-40B4-BE49-F238E27FC236}">
                <a16:creationId xmlns:a16="http://schemas.microsoft.com/office/drawing/2014/main" id="{D3E88EE8-048B-10F6-E98F-4B0BC330490E}"/>
              </a:ext>
            </a:extLst>
          </p:cNvPr>
          <p:cNvSpPr txBox="1"/>
          <p:nvPr/>
        </p:nvSpPr>
        <p:spPr>
          <a:xfrm>
            <a:off x="3203923" y="2212158"/>
            <a:ext cx="1197546" cy="166071"/>
          </a:xfrm>
          <a:prstGeom prst="rect">
            <a:avLst/>
          </a:prstGeom>
        </p:spPr>
        <p:txBody>
          <a:bodyPr vert="horz" wrap="square" lIns="0" tIns="12065" rIns="0" bIns="0" rtlCol="0">
            <a:spAutoFit/>
          </a:bodyPr>
          <a:lstStyle/>
          <a:p>
            <a:pPr marL="12700">
              <a:lnSpc>
                <a:spcPct val="100000"/>
              </a:lnSpc>
              <a:spcBef>
                <a:spcPts val="95"/>
              </a:spcBef>
            </a:pPr>
            <a:r>
              <a:rPr lang="en-US" altLang="ja-JP" sz="1000" spc="-45" dirty="0">
                <a:solidFill>
                  <a:schemeClr val="tx1"/>
                </a:solidFill>
                <a:latin typeface="Meiryo UI"/>
                <a:cs typeface="Meiryo UI"/>
              </a:rPr>
              <a:t>※</a:t>
            </a:r>
            <a:r>
              <a:rPr lang="ja-JP" altLang="en-US" sz="1000" spc="-45" dirty="0">
                <a:solidFill>
                  <a:schemeClr val="tx1"/>
                </a:solidFill>
                <a:latin typeface="Meiryo UI"/>
                <a:cs typeface="Meiryo UI"/>
              </a:rPr>
              <a:t> ページ</a:t>
            </a:r>
            <a:r>
              <a:rPr lang="en-US" altLang="ja-JP" sz="1000" spc="-45" dirty="0">
                <a:solidFill>
                  <a:schemeClr val="tx1"/>
                </a:solidFill>
                <a:latin typeface="Meiryo UI"/>
                <a:cs typeface="Meiryo UI"/>
              </a:rPr>
              <a:t>.</a:t>
            </a:r>
            <a:r>
              <a:rPr lang="ja-JP" altLang="en-US" sz="1000" spc="-45" dirty="0">
                <a:solidFill>
                  <a:schemeClr val="tx1"/>
                </a:solidFill>
                <a:latin typeface="Meiryo UI"/>
                <a:cs typeface="Meiryo UI"/>
              </a:rPr>
              <a:t> </a:t>
            </a:r>
            <a:r>
              <a:rPr lang="en-US" altLang="ja-JP" sz="1000" spc="-45" dirty="0">
                <a:solidFill>
                  <a:schemeClr val="tx1"/>
                </a:solidFill>
                <a:latin typeface="Meiryo UI"/>
                <a:cs typeface="Meiryo UI"/>
              </a:rPr>
              <a:t>6</a:t>
            </a:r>
            <a:r>
              <a:rPr lang="ja-JP" altLang="en-US" sz="1000" spc="-45" dirty="0">
                <a:solidFill>
                  <a:schemeClr val="tx1"/>
                </a:solidFill>
                <a:latin typeface="Meiryo UI"/>
                <a:cs typeface="Meiryo UI"/>
              </a:rPr>
              <a:t>～</a:t>
            </a:r>
            <a:r>
              <a:rPr lang="en-US" altLang="ja-JP" sz="1000" spc="-45" dirty="0">
                <a:solidFill>
                  <a:schemeClr val="tx1"/>
                </a:solidFill>
                <a:latin typeface="Meiryo UI"/>
                <a:cs typeface="Meiryo UI"/>
              </a:rPr>
              <a:t>14</a:t>
            </a:r>
            <a:r>
              <a:rPr lang="ja-JP" altLang="en-US" sz="1000" spc="-45" dirty="0">
                <a:solidFill>
                  <a:schemeClr val="tx1"/>
                </a:solidFill>
                <a:latin typeface="Meiryo UI"/>
                <a:cs typeface="Meiryo UI"/>
              </a:rPr>
              <a:t> 参照</a:t>
            </a:r>
            <a:endParaRPr sz="1000" dirty="0">
              <a:solidFill>
                <a:schemeClr val="tx1"/>
              </a:solidFill>
              <a:latin typeface="Meiryo UI"/>
              <a:cs typeface="Meiryo UI"/>
            </a:endParaRPr>
          </a:p>
        </p:txBody>
      </p:sp>
      <p:sp>
        <p:nvSpPr>
          <p:cNvPr id="76" name="object 29">
            <a:extLst>
              <a:ext uri="{FF2B5EF4-FFF2-40B4-BE49-F238E27FC236}">
                <a16:creationId xmlns:a16="http://schemas.microsoft.com/office/drawing/2014/main" id="{368B0AA1-71BC-F88F-B2CA-ACACE0EF4D30}"/>
              </a:ext>
            </a:extLst>
          </p:cNvPr>
          <p:cNvSpPr txBox="1"/>
          <p:nvPr/>
        </p:nvSpPr>
        <p:spPr>
          <a:xfrm>
            <a:off x="4000502" y="4290498"/>
            <a:ext cx="1497119" cy="166071"/>
          </a:xfrm>
          <a:prstGeom prst="rect">
            <a:avLst/>
          </a:prstGeom>
        </p:spPr>
        <p:txBody>
          <a:bodyPr vert="horz" wrap="square" lIns="0" tIns="12065" rIns="0" bIns="0" rtlCol="0">
            <a:spAutoFit/>
          </a:bodyPr>
          <a:lstStyle/>
          <a:p>
            <a:pPr marL="12700">
              <a:lnSpc>
                <a:spcPct val="100000"/>
              </a:lnSpc>
              <a:spcBef>
                <a:spcPts val="95"/>
              </a:spcBef>
            </a:pPr>
            <a:r>
              <a:rPr lang="en-US" altLang="ja-JP" sz="1000" spc="-45" dirty="0">
                <a:solidFill>
                  <a:schemeClr val="tx1"/>
                </a:solidFill>
                <a:latin typeface="Meiryo UI"/>
                <a:cs typeface="Meiryo UI"/>
              </a:rPr>
              <a:t>※ </a:t>
            </a:r>
            <a:r>
              <a:rPr lang="ja-JP" altLang="en-US" sz="1000" spc="-45" dirty="0">
                <a:solidFill>
                  <a:schemeClr val="tx1"/>
                </a:solidFill>
                <a:latin typeface="Meiryo UI"/>
                <a:cs typeface="Meiryo UI"/>
              </a:rPr>
              <a:t>ページ</a:t>
            </a:r>
            <a:r>
              <a:rPr lang="en-US" altLang="ja-JP" sz="1000" spc="-45" dirty="0">
                <a:solidFill>
                  <a:schemeClr val="tx1"/>
                </a:solidFill>
                <a:latin typeface="Meiryo UI"/>
                <a:cs typeface="Meiryo UI"/>
              </a:rPr>
              <a:t>.21</a:t>
            </a:r>
            <a:r>
              <a:rPr lang="ja-JP" altLang="en-US" sz="1000" spc="-45" dirty="0">
                <a:solidFill>
                  <a:schemeClr val="tx1"/>
                </a:solidFill>
                <a:latin typeface="Meiryo UI"/>
                <a:cs typeface="Meiryo UI"/>
              </a:rPr>
              <a:t>～</a:t>
            </a:r>
            <a:r>
              <a:rPr lang="en-US" altLang="ja-JP" sz="1000" spc="-45" dirty="0">
                <a:solidFill>
                  <a:schemeClr val="tx1"/>
                </a:solidFill>
                <a:latin typeface="Meiryo UI"/>
                <a:cs typeface="Meiryo UI"/>
              </a:rPr>
              <a:t>25 </a:t>
            </a:r>
            <a:r>
              <a:rPr lang="ja-JP" altLang="en-US" sz="1000" spc="-45" dirty="0">
                <a:solidFill>
                  <a:schemeClr val="tx1"/>
                </a:solidFill>
                <a:latin typeface="Meiryo UI"/>
                <a:cs typeface="Meiryo UI"/>
              </a:rPr>
              <a:t>参照</a:t>
            </a:r>
            <a:endParaRPr lang="ja-JP" altLang="en-US" sz="1000" dirty="0">
              <a:solidFill>
                <a:schemeClr val="tx1"/>
              </a:solidFill>
              <a:latin typeface="Meiryo UI"/>
              <a:cs typeface="Meiryo UI"/>
            </a:endParaRPr>
          </a:p>
        </p:txBody>
      </p:sp>
      <p:sp>
        <p:nvSpPr>
          <p:cNvPr id="77" name="四角形: 角を丸くする 76">
            <a:extLst>
              <a:ext uri="{FF2B5EF4-FFF2-40B4-BE49-F238E27FC236}">
                <a16:creationId xmlns:a16="http://schemas.microsoft.com/office/drawing/2014/main" id="{57F5CACF-9795-5C08-DF36-D1594FA6A4BF}"/>
              </a:ext>
            </a:extLst>
          </p:cNvPr>
          <p:cNvSpPr/>
          <p:nvPr/>
        </p:nvSpPr>
        <p:spPr>
          <a:xfrm>
            <a:off x="306683" y="2132281"/>
            <a:ext cx="2893717" cy="374018"/>
          </a:xfrm>
          <a:prstGeom prst="roundRect">
            <a:avLst/>
          </a:prstGeom>
          <a:noFill/>
          <a:ln w="12700">
            <a:noFill/>
          </a:ln>
        </p:spPr>
        <p:style>
          <a:lnRef idx="0">
            <a:schemeClr val="accent6"/>
          </a:lnRef>
          <a:fillRef idx="3">
            <a:schemeClr val="accent6"/>
          </a:fillRef>
          <a:effectRef idx="3">
            <a:schemeClr val="accent6"/>
          </a:effectRef>
          <a:fontRef idx="minor">
            <a:schemeClr val="lt1"/>
          </a:fontRef>
        </p:style>
        <p:txBody>
          <a:bodyPr rtlCol="0" anchor="t" anchorCtr="0"/>
          <a:lstStyle/>
          <a:p>
            <a:pPr marL="12700" algn="l">
              <a:lnSpc>
                <a:spcPct val="100000"/>
              </a:lnSpc>
              <a:spcBef>
                <a:spcPts val="95"/>
              </a:spcBef>
            </a:pPr>
            <a:r>
              <a:rPr lang="en-US" altLang="ja-JP" sz="1400" b="1" dirty="0">
                <a:latin typeface="Meiryo UI" panose="020B0604030504040204" pitchFamily="50" charset="-128"/>
                <a:ea typeface="Meiryo UI" panose="020B0604030504040204" pitchFamily="50" charset="-128"/>
                <a:cs typeface="Meiryo UI"/>
              </a:rPr>
              <a:t>Step1</a:t>
            </a:r>
            <a:r>
              <a:rPr lang="ja-JP" altLang="en-US" sz="1400" b="1" dirty="0">
                <a:latin typeface="Meiryo UI" panose="020B0604030504040204" pitchFamily="50" charset="-128"/>
                <a:ea typeface="Meiryo UI" panose="020B0604030504040204" pitchFamily="50" charset="-128"/>
                <a:cs typeface="Meiryo UI"/>
              </a:rPr>
              <a:t>：見積依頼と見積依頼回答</a:t>
            </a:r>
          </a:p>
        </p:txBody>
      </p:sp>
      <p:sp>
        <p:nvSpPr>
          <p:cNvPr id="80" name="四角形: 角を丸くする 79">
            <a:extLst>
              <a:ext uri="{FF2B5EF4-FFF2-40B4-BE49-F238E27FC236}">
                <a16:creationId xmlns:a16="http://schemas.microsoft.com/office/drawing/2014/main" id="{B6466959-4D12-FDF6-7AD4-D118B2D0685E}"/>
              </a:ext>
            </a:extLst>
          </p:cNvPr>
          <p:cNvSpPr/>
          <p:nvPr/>
        </p:nvSpPr>
        <p:spPr>
          <a:xfrm>
            <a:off x="469732" y="5705780"/>
            <a:ext cx="1311671" cy="355189"/>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201930" marR="196850" indent="1270" algn="ctr">
              <a:lnSpc>
                <a:spcPct val="100000"/>
              </a:lnSpc>
              <a:spcBef>
                <a:spcPts val="630"/>
              </a:spcBef>
            </a:pPr>
            <a:r>
              <a:rPr lang="ja-JP" altLang="en-US" sz="1000" spc="-15" dirty="0">
                <a:solidFill>
                  <a:schemeClr val="tx1"/>
                </a:solidFill>
                <a:latin typeface="Meiryo UI" panose="020B0604030504040204" pitchFamily="50" charset="-128"/>
                <a:ea typeface="Meiryo UI" panose="020B0604030504040204" pitchFamily="50" charset="-128"/>
                <a:cs typeface="Meiryo UI"/>
              </a:rPr>
              <a:t>請求</a:t>
            </a:r>
            <a:r>
              <a:rPr lang="ja-JP" altLang="en-US" sz="1000" spc="-10" dirty="0">
                <a:solidFill>
                  <a:schemeClr val="tx1"/>
                </a:solidFill>
                <a:latin typeface="Meiryo UI" panose="020B0604030504040204" pitchFamily="50" charset="-128"/>
                <a:ea typeface="Meiryo UI" panose="020B0604030504040204" pitchFamily="50" charset="-128"/>
                <a:cs typeface="Meiryo UI"/>
              </a:rPr>
              <a:t>承認</a:t>
            </a:r>
            <a:endParaRPr lang="ja-JP" altLang="en-US" sz="1000" dirty="0">
              <a:solidFill>
                <a:schemeClr val="tx1"/>
              </a:solidFill>
              <a:latin typeface="Meiryo UI" panose="020B0604030504040204" pitchFamily="50" charset="-128"/>
              <a:ea typeface="Meiryo UI" panose="020B0604030504040204" pitchFamily="50" charset="-128"/>
              <a:cs typeface="Meiryo UI"/>
            </a:endParaRPr>
          </a:p>
        </p:txBody>
      </p:sp>
      <p:cxnSp>
        <p:nvCxnSpPr>
          <p:cNvPr id="6" name="直線矢印コネクタ 5">
            <a:extLst>
              <a:ext uri="{FF2B5EF4-FFF2-40B4-BE49-F238E27FC236}">
                <a16:creationId xmlns:a16="http://schemas.microsoft.com/office/drawing/2014/main" id="{39D0D67B-D625-6EEA-ED76-BBD8CCF4D010}"/>
              </a:ext>
            </a:extLst>
          </p:cNvPr>
          <p:cNvCxnSpPr>
            <a:cxnSpLocks/>
            <a:stCxn id="71" idx="3"/>
            <a:endCxn id="54" idx="1"/>
          </p:cNvCxnSpPr>
          <p:nvPr/>
        </p:nvCxnSpPr>
        <p:spPr>
          <a:xfrm flipV="1">
            <a:off x="3352800" y="2753726"/>
            <a:ext cx="3488929" cy="15956"/>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509E771-13C8-E01B-94FA-05C1CE4D5943}"/>
              </a:ext>
            </a:extLst>
          </p:cNvPr>
          <p:cNvCxnSpPr>
            <a:cxnSpLocks/>
            <a:stCxn id="72" idx="3"/>
            <a:endCxn id="71" idx="1"/>
          </p:cNvCxnSpPr>
          <p:nvPr/>
        </p:nvCxnSpPr>
        <p:spPr>
          <a:xfrm flipV="1">
            <a:off x="1750808" y="2769682"/>
            <a:ext cx="290321" cy="7618"/>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7471CB48-F486-F1C2-DDF5-AAA8087EB196}"/>
              </a:ext>
            </a:extLst>
          </p:cNvPr>
          <p:cNvSpPr/>
          <p:nvPr/>
        </p:nvSpPr>
        <p:spPr>
          <a:xfrm>
            <a:off x="306684" y="3089507"/>
            <a:ext cx="3046116" cy="349418"/>
          </a:xfrm>
          <a:prstGeom prst="roundRect">
            <a:avLst/>
          </a:prstGeom>
          <a:noFill/>
          <a:ln w="12700">
            <a:noFill/>
          </a:ln>
        </p:spPr>
        <p:style>
          <a:lnRef idx="0">
            <a:schemeClr val="accent6"/>
          </a:lnRef>
          <a:fillRef idx="3">
            <a:schemeClr val="accent6"/>
          </a:fillRef>
          <a:effectRef idx="3">
            <a:schemeClr val="accent6"/>
          </a:effectRef>
          <a:fontRef idx="minor">
            <a:schemeClr val="lt1"/>
          </a:fontRef>
        </p:style>
        <p:txBody>
          <a:bodyPr rtlCol="0" anchor="t" anchorCtr="0"/>
          <a:lstStyle/>
          <a:p>
            <a:pPr marL="12700" algn="l">
              <a:lnSpc>
                <a:spcPct val="100000"/>
              </a:lnSpc>
              <a:spcBef>
                <a:spcPts val="95"/>
              </a:spcBef>
            </a:pPr>
            <a:r>
              <a:rPr lang="en-US" altLang="ja-JP" sz="1400" b="1" dirty="0">
                <a:solidFill>
                  <a:schemeClr val="bg1"/>
                </a:solidFill>
                <a:latin typeface="Meiryo UI" panose="020B0604030504040204" pitchFamily="50" charset="-128"/>
                <a:ea typeface="Meiryo UI" panose="020B0604030504040204" pitchFamily="50" charset="-128"/>
                <a:cs typeface="Meiryo UI"/>
              </a:rPr>
              <a:t>Step2</a:t>
            </a:r>
            <a:r>
              <a:rPr lang="ja-JP" altLang="en-US" sz="1400" b="1" dirty="0">
                <a:solidFill>
                  <a:schemeClr val="bg1"/>
                </a:solidFill>
                <a:latin typeface="Meiryo UI" panose="020B0604030504040204" pitchFamily="50" charset="-128"/>
                <a:ea typeface="Meiryo UI" panose="020B0604030504040204" pitchFamily="50" charset="-128"/>
                <a:cs typeface="Meiryo UI"/>
              </a:rPr>
              <a:t>：</a:t>
            </a:r>
            <a:r>
              <a:rPr lang="ja-JP" altLang="en-US" sz="1400" b="1" spc="-30" dirty="0">
                <a:solidFill>
                  <a:schemeClr val="bg1"/>
                </a:solidFill>
                <a:latin typeface="Meiryo UI" panose="020B0604030504040204" pitchFamily="50" charset="-128"/>
                <a:ea typeface="Meiryo UI" panose="020B0604030504040204" pitchFamily="50" charset="-128"/>
                <a:cs typeface="Meiryo UI"/>
              </a:rPr>
              <a:t>発注の受諾</a:t>
            </a:r>
            <a:r>
              <a:rPr lang="en-US" altLang="ja-JP" sz="1400" b="1" spc="-30" dirty="0">
                <a:solidFill>
                  <a:schemeClr val="bg1"/>
                </a:solidFill>
                <a:latin typeface="Meiryo UI" panose="020B0604030504040204" pitchFamily="50" charset="-128"/>
                <a:ea typeface="Meiryo UI" panose="020B0604030504040204" pitchFamily="50" charset="-128"/>
                <a:cs typeface="Meiryo UI"/>
              </a:rPr>
              <a:t>(</a:t>
            </a:r>
            <a:r>
              <a:rPr lang="ja-JP" altLang="en-US" sz="1400" b="1" spc="-30" dirty="0">
                <a:solidFill>
                  <a:schemeClr val="bg1"/>
                </a:solidFill>
                <a:latin typeface="Meiryo UI" panose="020B0604030504040204" pitchFamily="50" charset="-128"/>
                <a:ea typeface="Meiryo UI" panose="020B0604030504040204" pitchFamily="50" charset="-128"/>
                <a:cs typeface="Meiryo UI"/>
              </a:rPr>
              <a:t>アクセプト</a:t>
            </a:r>
            <a:r>
              <a:rPr lang="en-US" altLang="ja-JP" sz="1400" b="1" spc="-30" dirty="0">
                <a:solidFill>
                  <a:schemeClr val="bg1"/>
                </a:solidFill>
                <a:latin typeface="Meiryo UI" panose="020B0604030504040204" pitchFamily="50" charset="-128"/>
                <a:ea typeface="Meiryo UI" panose="020B0604030504040204" pitchFamily="50" charset="-128"/>
                <a:cs typeface="Meiryo UI"/>
              </a:rPr>
              <a:t>)</a:t>
            </a:r>
            <a:r>
              <a:rPr lang="ja-JP" altLang="en-US" sz="1400" b="1" spc="-30" dirty="0">
                <a:solidFill>
                  <a:schemeClr val="bg1"/>
                </a:solidFill>
                <a:latin typeface="Meiryo UI" panose="020B0604030504040204" pitchFamily="50" charset="-128"/>
                <a:ea typeface="Meiryo UI" panose="020B0604030504040204" pitchFamily="50" charset="-128"/>
                <a:cs typeface="Meiryo UI"/>
              </a:rPr>
              <a:t>処理</a:t>
            </a:r>
            <a:endParaRPr lang="ja-JP" altLang="en-US" sz="1400" b="1" dirty="0">
              <a:solidFill>
                <a:schemeClr val="bg1"/>
              </a:solidFill>
              <a:latin typeface="Meiryo UI" panose="020B0604030504040204" pitchFamily="50" charset="-128"/>
              <a:ea typeface="Meiryo UI" panose="020B0604030504040204" pitchFamily="50" charset="-128"/>
              <a:cs typeface="Meiryo UI"/>
            </a:endParaRPr>
          </a:p>
        </p:txBody>
      </p:sp>
      <p:sp>
        <p:nvSpPr>
          <p:cNvPr id="39" name="四角形: 角を丸くする 38">
            <a:extLst>
              <a:ext uri="{FF2B5EF4-FFF2-40B4-BE49-F238E27FC236}">
                <a16:creationId xmlns:a16="http://schemas.microsoft.com/office/drawing/2014/main" id="{5E3191DE-2294-D6F6-CC8A-D86FF3234BF7}"/>
              </a:ext>
            </a:extLst>
          </p:cNvPr>
          <p:cNvSpPr/>
          <p:nvPr/>
        </p:nvSpPr>
        <p:spPr>
          <a:xfrm>
            <a:off x="9511677" y="1037424"/>
            <a:ext cx="1119879" cy="336559"/>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1000" b="1" spc="-20" dirty="0">
                <a:solidFill>
                  <a:schemeClr val="tx1"/>
                </a:solidFill>
                <a:latin typeface="Meiryo UI" panose="020B0604030504040204" pitchFamily="50" charset="-128"/>
                <a:ea typeface="Meiryo UI" panose="020B0604030504040204" pitchFamily="50" charset="-128"/>
                <a:cs typeface="Meiryo UI"/>
              </a:rPr>
              <a:t>Fie</a:t>
            </a:r>
            <a:r>
              <a:rPr lang="en-US" altLang="ja-JP" sz="1000" b="1" spc="-30" dirty="0">
                <a:solidFill>
                  <a:schemeClr val="tx1"/>
                </a:solidFill>
                <a:latin typeface="Meiryo UI" panose="020B0604030504040204" pitchFamily="50" charset="-128"/>
                <a:ea typeface="Meiryo UI" panose="020B0604030504040204" pitchFamily="50" charset="-128"/>
                <a:cs typeface="Meiryo UI"/>
              </a:rPr>
              <a:t>l</a:t>
            </a:r>
            <a:r>
              <a:rPr lang="en-US" altLang="ja-JP" sz="1000" b="1" spc="-20" dirty="0">
                <a:solidFill>
                  <a:schemeClr val="tx1"/>
                </a:solidFill>
                <a:latin typeface="Meiryo UI" panose="020B0604030504040204" pitchFamily="50" charset="-128"/>
                <a:ea typeface="Meiryo UI" panose="020B0604030504040204" pitchFamily="50" charset="-128"/>
                <a:cs typeface="Meiryo UI"/>
              </a:rPr>
              <a:t>dglass</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07C0F72E-BBAD-2EED-6F5C-9FA81E281E81}"/>
              </a:ext>
            </a:extLst>
          </p:cNvPr>
          <p:cNvSpPr/>
          <p:nvPr/>
        </p:nvSpPr>
        <p:spPr>
          <a:xfrm>
            <a:off x="10744200" y="1051921"/>
            <a:ext cx="1119879" cy="337330"/>
          </a:xfrm>
          <a:prstGeom prst="roundRect">
            <a:avLst/>
          </a:prstGeom>
          <a:solidFill>
            <a:schemeClr val="tx2">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1270" algn="ctr">
              <a:lnSpc>
                <a:spcPct val="100000"/>
              </a:lnSpc>
            </a:pPr>
            <a:r>
              <a:rPr lang="en-US" altLang="ja-JP" sz="1000" b="1" spc="-15" dirty="0">
                <a:solidFill>
                  <a:schemeClr val="tx1"/>
                </a:solidFill>
                <a:latin typeface="Meiryo UI" panose="020B0604030504040204" pitchFamily="50" charset="-128"/>
                <a:ea typeface="Meiryo UI" panose="020B0604030504040204" pitchFamily="50" charset="-128"/>
                <a:cs typeface="Meiryo UI"/>
              </a:rPr>
              <a:t>Ariba</a:t>
            </a:r>
            <a:endParaRPr lang="ja-JP" altLang="en-US" sz="1000" b="1" dirty="0">
              <a:solidFill>
                <a:schemeClr val="tx1"/>
              </a:solidFill>
              <a:latin typeface="Meiryo UI" panose="020B0604030504040204" pitchFamily="50" charset="-128"/>
              <a:ea typeface="Meiryo UI" panose="020B0604030504040204" pitchFamily="50" charset="-128"/>
              <a:cs typeface="Meiryo UI"/>
            </a:endParaRPr>
          </a:p>
        </p:txBody>
      </p:sp>
      <p:sp>
        <p:nvSpPr>
          <p:cNvPr id="45" name="object 29">
            <a:extLst>
              <a:ext uri="{FF2B5EF4-FFF2-40B4-BE49-F238E27FC236}">
                <a16:creationId xmlns:a16="http://schemas.microsoft.com/office/drawing/2014/main" id="{ACFB96EC-313C-8643-7A19-0E5B64CA8351}"/>
              </a:ext>
            </a:extLst>
          </p:cNvPr>
          <p:cNvSpPr txBox="1"/>
          <p:nvPr/>
        </p:nvSpPr>
        <p:spPr>
          <a:xfrm>
            <a:off x="9488586" y="817073"/>
            <a:ext cx="1536343" cy="181460"/>
          </a:xfrm>
          <a:prstGeom prst="rect">
            <a:avLst/>
          </a:prstGeom>
        </p:spPr>
        <p:txBody>
          <a:bodyPr vert="horz" wrap="square" lIns="0" tIns="12065" rIns="0" bIns="0" rtlCol="0">
            <a:spAutoFit/>
          </a:bodyPr>
          <a:lstStyle/>
          <a:p>
            <a:pPr marL="12700">
              <a:lnSpc>
                <a:spcPct val="100000"/>
              </a:lnSpc>
              <a:spcBef>
                <a:spcPts val="95"/>
              </a:spcBef>
            </a:pPr>
            <a:r>
              <a:rPr lang="en-US" altLang="ja-JP" sz="1100" spc="-45" dirty="0">
                <a:solidFill>
                  <a:schemeClr val="tx1"/>
                </a:solidFill>
                <a:latin typeface="Meiryo UI"/>
                <a:cs typeface="Meiryo UI"/>
              </a:rPr>
              <a:t>※</a:t>
            </a:r>
            <a:r>
              <a:rPr lang="ja-JP" altLang="en-US" sz="1100" spc="-45" dirty="0">
                <a:solidFill>
                  <a:schemeClr val="tx1"/>
                </a:solidFill>
                <a:latin typeface="Meiryo UI"/>
                <a:cs typeface="Meiryo UI"/>
              </a:rPr>
              <a:t> 使用するアプリケーション</a:t>
            </a:r>
            <a:endParaRPr sz="1100" dirty="0">
              <a:solidFill>
                <a:schemeClr val="tx1"/>
              </a:solidFill>
              <a:latin typeface="Meiryo UI"/>
              <a:cs typeface="Meiryo UI"/>
            </a:endParaRPr>
          </a:p>
        </p:txBody>
      </p:sp>
      <p:cxnSp>
        <p:nvCxnSpPr>
          <p:cNvPr id="47" name="直線矢印コネクタ 46">
            <a:extLst>
              <a:ext uri="{FF2B5EF4-FFF2-40B4-BE49-F238E27FC236}">
                <a16:creationId xmlns:a16="http://schemas.microsoft.com/office/drawing/2014/main" id="{501046BF-8FA9-D092-874B-319D28C1A9C4}"/>
              </a:ext>
            </a:extLst>
          </p:cNvPr>
          <p:cNvCxnSpPr>
            <a:cxnSpLocks/>
            <a:stCxn id="58" idx="3"/>
            <a:endCxn id="60" idx="1"/>
          </p:cNvCxnSpPr>
          <p:nvPr/>
        </p:nvCxnSpPr>
        <p:spPr>
          <a:xfrm>
            <a:off x="1750808" y="3820710"/>
            <a:ext cx="211070" cy="9932"/>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EAC9E8A0-3D61-698D-A635-7E422691B321}"/>
              </a:ext>
            </a:extLst>
          </p:cNvPr>
          <p:cNvCxnSpPr>
            <a:cxnSpLocks/>
            <a:stCxn id="60" idx="3"/>
            <a:endCxn id="61" idx="1"/>
          </p:cNvCxnSpPr>
          <p:nvPr/>
        </p:nvCxnSpPr>
        <p:spPr>
          <a:xfrm flipV="1">
            <a:off x="3273549" y="3825237"/>
            <a:ext cx="266299" cy="5405"/>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3E32F2FE-A746-C763-6260-BE668BE1B067}"/>
              </a:ext>
            </a:extLst>
          </p:cNvPr>
          <p:cNvCxnSpPr>
            <a:cxnSpLocks/>
            <a:stCxn id="61" idx="3"/>
            <a:endCxn id="65" idx="1"/>
          </p:cNvCxnSpPr>
          <p:nvPr/>
        </p:nvCxnSpPr>
        <p:spPr>
          <a:xfrm>
            <a:off x="4851519" y="3825237"/>
            <a:ext cx="247826" cy="6527"/>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29C5A999-96E4-75AF-1975-69E949526870}"/>
              </a:ext>
            </a:extLst>
          </p:cNvPr>
          <p:cNvCxnSpPr>
            <a:cxnSpLocks/>
            <a:stCxn id="65" idx="3"/>
            <a:endCxn id="74" idx="1"/>
          </p:cNvCxnSpPr>
          <p:nvPr/>
        </p:nvCxnSpPr>
        <p:spPr>
          <a:xfrm flipV="1">
            <a:off x="6411016" y="3825257"/>
            <a:ext cx="1056584" cy="6507"/>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四角形: 角を丸くする 88">
            <a:extLst>
              <a:ext uri="{FF2B5EF4-FFF2-40B4-BE49-F238E27FC236}">
                <a16:creationId xmlns:a16="http://schemas.microsoft.com/office/drawing/2014/main" id="{B114A588-6A46-1A25-A1E4-10D89DB575FD}"/>
              </a:ext>
            </a:extLst>
          </p:cNvPr>
          <p:cNvSpPr/>
          <p:nvPr/>
        </p:nvSpPr>
        <p:spPr>
          <a:xfrm>
            <a:off x="305741" y="4211549"/>
            <a:ext cx="3732859" cy="323971"/>
          </a:xfrm>
          <a:prstGeom prst="roundRect">
            <a:avLst/>
          </a:prstGeom>
          <a:noFill/>
          <a:ln w="12700">
            <a:noFill/>
          </a:ln>
        </p:spPr>
        <p:style>
          <a:lnRef idx="0">
            <a:schemeClr val="accent6"/>
          </a:lnRef>
          <a:fillRef idx="3">
            <a:schemeClr val="accent6"/>
          </a:fillRef>
          <a:effectRef idx="3">
            <a:schemeClr val="accent6"/>
          </a:effectRef>
          <a:fontRef idx="minor">
            <a:schemeClr val="lt1"/>
          </a:fontRef>
        </p:style>
        <p:txBody>
          <a:bodyPr rtlCol="0" anchor="t" anchorCtr="0"/>
          <a:lstStyle/>
          <a:p>
            <a:pPr marL="12700" algn="l">
              <a:lnSpc>
                <a:spcPct val="100000"/>
              </a:lnSpc>
              <a:spcBef>
                <a:spcPts val="95"/>
              </a:spcBef>
            </a:pPr>
            <a:r>
              <a:rPr lang="en-US" altLang="ja-JP" sz="1400" b="1" dirty="0">
                <a:solidFill>
                  <a:schemeClr val="bg1"/>
                </a:solidFill>
                <a:latin typeface="Meiryo UI" panose="020B0604030504040204" pitchFamily="50" charset="-128"/>
                <a:ea typeface="Meiryo UI" panose="020B0604030504040204" pitchFamily="50" charset="-128"/>
                <a:cs typeface="Meiryo UI"/>
              </a:rPr>
              <a:t>Step3</a:t>
            </a:r>
            <a:r>
              <a:rPr lang="ja-JP" altLang="en-US" sz="1400" b="1" dirty="0">
                <a:solidFill>
                  <a:schemeClr val="bg1"/>
                </a:solidFill>
                <a:latin typeface="Meiryo UI" panose="020B0604030504040204" pitchFamily="50" charset="-128"/>
                <a:ea typeface="Meiryo UI" panose="020B0604030504040204" pitchFamily="50" charset="-128"/>
                <a:cs typeface="Meiryo UI"/>
              </a:rPr>
              <a:t>：</a:t>
            </a:r>
            <a:r>
              <a:rPr lang="ja-JP" altLang="en-US" sz="1400" b="1" spc="-30" dirty="0">
                <a:solidFill>
                  <a:schemeClr val="bg1"/>
                </a:solidFill>
                <a:latin typeface="Meiryo UI" panose="020B0604030504040204" pitchFamily="50" charset="-128"/>
                <a:ea typeface="Meiryo UI" panose="020B0604030504040204" pitchFamily="50" charset="-128"/>
                <a:cs typeface="Meiryo UI"/>
              </a:rPr>
              <a:t>派遣社員の審査と</a:t>
            </a:r>
            <a:r>
              <a:rPr lang="en-US" altLang="ja-JP" sz="1400" b="1" spc="-30" dirty="0">
                <a:solidFill>
                  <a:schemeClr val="bg1"/>
                </a:solidFill>
                <a:latin typeface="Meiryo UI" panose="020B0604030504040204" pitchFamily="50" charset="-128"/>
                <a:ea typeface="Meiryo UI" panose="020B0604030504040204" pitchFamily="50" charset="-128"/>
                <a:cs typeface="Meiryo UI"/>
              </a:rPr>
              <a:t>Fieldglass</a:t>
            </a:r>
            <a:r>
              <a:rPr lang="ja-JP" altLang="en-US" sz="1400" b="1" spc="-30" dirty="0">
                <a:solidFill>
                  <a:schemeClr val="bg1"/>
                </a:solidFill>
                <a:latin typeface="Meiryo UI" panose="020B0604030504040204" pitchFamily="50" charset="-128"/>
                <a:ea typeface="Meiryo UI" panose="020B0604030504040204" pitchFamily="50" charset="-128"/>
                <a:cs typeface="Meiryo UI"/>
              </a:rPr>
              <a:t>の登録</a:t>
            </a:r>
            <a:endParaRPr lang="ja-JP" altLang="en-US" sz="1400" b="1" dirty="0">
              <a:solidFill>
                <a:schemeClr val="bg1"/>
              </a:solidFill>
              <a:latin typeface="Meiryo UI" panose="020B0604030504040204" pitchFamily="50" charset="-128"/>
              <a:ea typeface="Meiryo UI" panose="020B0604030504040204" pitchFamily="50" charset="-128"/>
              <a:cs typeface="Meiryo UI"/>
            </a:endParaRPr>
          </a:p>
        </p:txBody>
      </p:sp>
      <p:sp>
        <p:nvSpPr>
          <p:cNvPr id="91" name="四角形: 角を丸くする 90">
            <a:extLst>
              <a:ext uri="{FF2B5EF4-FFF2-40B4-BE49-F238E27FC236}">
                <a16:creationId xmlns:a16="http://schemas.microsoft.com/office/drawing/2014/main" id="{F0DC6D9B-29EF-2BCC-B8F7-7864FF21DB41}"/>
              </a:ext>
            </a:extLst>
          </p:cNvPr>
          <p:cNvSpPr/>
          <p:nvPr/>
        </p:nvSpPr>
        <p:spPr>
          <a:xfrm>
            <a:off x="426647" y="4696415"/>
            <a:ext cx="1311671" cy="441030"/>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spcBef>
                <a:spcPts val="5"/>
              </a:spcBef>
            </a:pPr>
            <a:r>
              <a:rPr lang="ja-JP" altLang="en-US" sz="1000" spc="-15" dirty="0">
                <a:solidFill>
                  <a:schemeClr val="tx1"/>
                </a:solidFill>
                <a:latin typeface="Meiryo UI" panose="020B0604030504040204" pitchFamily="50" charset="-128"/>
                <a:ea typeface="Meiryo UI" panose="020B0604030504040204" pitchFamily="50" charset="-128"/>
                <a:cs typeface="Meiryo UI"/>
              </a:rPr>
              <a:t>作業オーダー</a:t>
            </a:r>
            <a:endParaRPr lang="en-US" altLang="ja-JP" sz="1000" spc="-20" dirty="0">
              <a:solidFill>
                <a:schemeClr val="tx1"/>
              </a:solidFill>
              <a:latin typeface="Meiryo UI" panose="020B0604030504040204" pitchFamily="50" charset="-128"/>
              <a:ea typeface="Meiryo UI" panose="020B0604030504040204" pitchFamily="50" charset="-128"/>
              <a:cs typeface="Meiryo UI"/>
            </a:endParaRPr>
          </a:p>
          <a:p>
            <a:pPr algn="ctr"/>
            <a:r>
              <a:rPr lang="ja-JP" altLang="en-US" sz="1000" spc="-20" dirty="0">
                <a:solidFill>
                  <a:schemeClr val="tx1"/>
                </a:solidFill>
                <a:latin typeface="Meiryo UI" panose="020B0604030504040204" pitchFamily="50" charset="-128"/>
                <a:ea typeface="Meiryo UI" panose="020B0604030504040204" pitchFamily="50" charset="-128"/>
                <a:cs typeface="Meiryo UI"/>
              </a:rPr>
              <a:t>有効化</a:t>
            </a:r>
            <a:r>
              <a:rPr lang="en-US" altLang="ja-JP" sz="1000" spc="-20" dirty="0">
                <a:solidFill>
                  <a:schemeClr val="tx1"/>
                </a:solidFill>
                <a:latin typeface="Meiryo UI" panose="020B0604030504040204" pitchFamily="50" charset="-128"/>
                <a:ea typeface="Meiryo UI" panose="020B0604030504040204" pitchFamily="50" charset="-128"/>
                <a:cs typeface="Meiryo UI"/>
              </a:rPr>
              <a:t>/</a:t>
            </a:r>
            <a:r>
              <a:rPr lang="ja-JP" altLang="en-US" sz="1000" spc="-20" dirty="0">
                <a:solidFill>
                  <a:schemeClr val="tx1"/>
                </a:solidFill>
                <a:latin typeface="Meiryo UI" panose="020B0604030504040204" pitchFamily="50" charset="-128"/>
                <a:ea typeface="Meiryo UI" panose="020B0604030504040204" pitchFamily="50" charset="-128"/>
                <a:cs typeface="Meiryo UI"/>
              </a:rPr>
              <a:t>アクティべート</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96" name="四角形: 角を丸くする 95">
            <a:extLst>
              <a:ext uri="{FF2B5EF4-FFF2-40B4-BE49-F238E27FC236}">
                <a16:creationId xmlns:a16="http://schemas.microsoft.com/office/drawing/2014/main" id="{356656E8-F487-E489-475E-7668F6896085}"/>
              </a:ext>
            </a:extLst>
          </p:cNvPr>
          <p:cNvSpPr/>
          <p:nvPr/>
        </p:nvSpPr>
        <p:spPr>
          <a:xfrm>
            <a:off x="8601366" y="4549533"/>
            <a:ext cx="1304634" cy="382244"/>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spcBef>
                <a:spcPts val="5"/>
              </a:spcBef>
            </a:pPr>
            <a:r>
              <a:rPr lang="ja-JP" altLang="en-US" sz="1000" spc="-30" dirty="0">
                <a:solidFill>
                  <a:schemeClr val="tx1"/>
                </a:solidFill>
                <a:latin typeface="Meiryo UI" panose="020B0604030504040204" pitchFamily="50" charset="-128"/>
                <a:ea typeface="Meiryo UI" panose="020B0604030504040204" pitchFamily="50" charset="-128"/>
                <a:cs typeface="Meiryo UI"/>
              </a:rPr>
              <a:t>候補者審査</a:t>
            </a:r>
            <a:endParaRPr lang="en-US" altLang="ja-JP" sz="1000" spc="-30" dirty="0">
              <a:solidFill>
                <a:schemeClr val="tx1"/>
              </a:solidFill>
              <a:latin typeface="Meiryo UI" panose="020B0604030504040204" pitchFamily="50" charset="-128"/>
              <a:ea typeface="Meiryo UI" panose="020B0604030504040204" pitchFamily="50" charset="-128"/>
              <a:cs typeface="Meiryo UI"/>
            </a:endParaRPr>
          </a:p>
          <a:p>
            <a:pPr algn="ctr">
              <a:lnSpc>
                <a:spcPct val="100000"/>
              </a:lnSpc>
              <a:spcBef>
                <a:spcPts val="5"/>
              </a:spcBef>
            </a:pPr>
            <a:r>
              <a:rPr kumimoji="1" lang="ja-JP" altLang="en-US" sz="1000" spc="-35" dirty="0">
                <a:solidFill>
                  <a:schemeClr val="tx1"/>
                </a:solidFill>
                <a:latin typeface="Meiryo UI" panose="020B0604030504040204" pitchFamily="50" charset="-128"/>
                <a:ea typeface="Meiryo UI" panose="020B0604030504040204" pitchFamily="50" charset="-128"/>
              </a:rPr>
              <a:t>実施</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cxnSp>
        <p:nvCxnSpPr>
          <p:cNvPr id="104" name="コネクタ: カギ線 103">
            <a:extLst>
              <a:ext uri="{FF2B5EF4-FFF2-40B4-BE49-F238E27FC236}">
                <a16:creationId xmlns:a16="http://schemas.microsoft.com/office/drawing/2014/main" id="{B76D986D-D9DF-22F7-15E2-8A95654B731E}"/>
              </a:ext>
            </a:extLst>
          </p:cNvPr>
          <p:cNvCxnSpPr>
            <a:cxnSpLocks/>
            <a:stCxn id="91" idx="3"/>
            <a:endCxn id="96" idx="1"/>
          </p:cNvCxnSpPr>
          <p:nvPr/>
        </p:nvCxnSpPr>
        <p:spPr>
          <a:xfrm flipV="1">
            <a:off x="1738318" y="4740655"/>
            <a:ext cx="6863048" cy="176275"/>
          </a:xfrm>
          <a:prstGeom prst="bentConnector3">
            <a:avLst>
              <a:gd name="adj1" fmla="val 63740"/>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四角形: 角を丸くする 108">
            <a:extLst>
              <a:ext uri="{FF2B5EF4-FFF2-40B4-BE49-F238E27FC236}">
                <a16:creationId xmlns:a16="http://schemas.microsoft.com/office/drawing/2014/main" id="{EF2BC84F-D1CE-1DAE-D967-4774EE9F67B5}"/>
              </a:ext>
            </a:extLst>
          </p:cNvPr>
          <p:cNvSpPr/>
          <p:nvPr/>
        </p:nvSpPr>
        <p:spPr>
          <a:xfrm>
            <a:off x="8610600" y="4932068"/>
            <a:ext cx="1295400" cy="382243"/>
          </a:xfrm>
          <a:prstGeom prst="roundRect">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spcBef>
                <a:spcPts val="5"/>
              </a:spcBef>
            </a:pPr>
            <a:r>
              <a:rPr lang="en-US" altLang="ja-JP" sz="1000" spc="-30" dirty="0">
                <a:solidFill>
                  <a:schemeClr val="tx1"/>
                </a:solidFill>
                <a:latin typeface="Meiryo UI" panose="020B0604030504040204" pitchFamily="50" charset="-128"/>
                <a:ea typeface="Meiryo UI" panose="020B0604030504040204" pitchFamily="50" charset="-128"/>
                <a:cs typeface="Meiryo UI"/>
              </a:rPr>
              <a:t>Fieldglass</a:t>
            </a:r>
            <a:r>
              <a:rPr lang="ja-JP" altLang="en-US" sz="1000" spc="-30" dirty="0">
                <a:solidFill>
                  <a:schemeClr val="tx1"/>
                </a:solidFill>
                <a:latin typeface="Meiryo UI" panose="020B0604030504040204" pitchFamily="50" charset="-128"/>
                <a:ea typeface="Meiryo UI" panose="020B0604030504040204" pitchFamily="50" charset="-128"/>
                <a:cs typeface="Meiryo UI"/>
              </a:rPr>
              <a:t>登録依頼</a:t>
            </a:r>
            <a:endParaRPr lang="en-US" altLang="ja-JP" sz="1000" spc="-30" dirty="0">
              <a:solidFill>
                <a:schemeClr val="tx1"/>
              </a:solidFill>
              <a:latin typeface="Meiryo UI" panose="020B0604030504040204" pitchFamily="50" charset="-128"/>
              <a:ea typeface="Meiryo UI" panose="020B0604030504040204" pitchFamily="50" charset="-128"/>
              <a:cs typeface="Meiryo UI"/>
            </a:endParaRPr>
          </a:p>
          <a:p>
            <a:pPr algn="ctr">
              <a:lnSpc>
                <a:spcPct val="100000"/>
              </a:lnSpc>
              <a:spcBef>
                <a:spcPts val="5"/>
              </a:spcBef>
            </a:pPr>
            <a:r>
              <a:rPr lang="ja-JP" altLang="en-US" sz="1000" spc="-30" dirty="0">
                <a:solidFill>
                  <a:schemeClr val="tx1"/>
                </a:solidFill>
                <a:latin typeface="Meiryo UI" panose="020B0604030504040204" pitchFamily="50" charset="-128"/>
                <a:ea typeface="Meiryo UI" panose="020B0604030504040204" pitchFamily="50" charset="-128"/>
                <a:cs typeface="Meiryo UI"/>
              </a:rPr>
              <a:t>メール受信</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15" name="四角形: 角を丸くする 114">
            <a:extLst>
              <a:ext uri="{FF2B5EF4-FFF2-40B4-BE49-F238E27FC236}">
                <a16:creationId xmlns:a16="http://schemas.microsoft.com/office/drawing/2014/main" id="{102BE244-E026-8083-A05B-2810341736B9}"/>
              </a:ext>
            </a:extLst>
          </p:cNvPr>
          <p:cNvSpPr/>
          <p:nvPr/>
        </p:nvSpPr>
        <p:spPr>
          <a:xfrm>
            <a:off x="10427227" y="4933355"/>
            <a:ext cx="1195404" cy="382244"/>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spcBef>
                <a:spcPts val="5"/>
              </a:spcBef>
            </a:pPr>
            <a:r>
              <a:rPr lang="en-US" altLang="ja-JP" sz="1000" spc="-30" dirty="0">
                <a:solidFill>
                  <a:schemeClr val="tx1"/>
                </a:solidFill>
                <a:latin typeface="Meiryo UI" panose="020B0604030504040204" pitchFamily="50" charset="-128"/>
                <a:ea typeface="Meiryo UI" panose="020B0604030504040204" pitchFamily="50" charset="-128"/>
                <a:cs typeface="Meiryo UI"/>
              </a:rPr>
              <a:t>Fieldglass</a:t>
            </a:r>
          </a:p>
          <a:p>
            <a:pPr algn="ctr">
              <a:lnSpc>
                <a:spcPct val="100000"/>
              </a:lnSpc>
              <a:spcBef>
                <a:spcPts val="5"/>
              </a:spcBef>
            </a:pPr>
            <a:r>
              <a:rPr lang="ja-JP" altLang="en-US" sz="1000" spc="-30" dirty="0">
                <a:solidFill>
                  <a:schemeClr val="tx1"/>
                </a:solidFill>
                <a:latin typeface="Meiryo UI" panose="020B0604030504040204" pitchFamily="50" charset="-128"/>
                <a:ea typeface="Meiryo UI" panose="020B0604030504040204" pitchFamily="50" charset="-128"/>
                <a:cs typeface="Meiryo UI"/>
              </a:rPr>
              <a:t>アカウント登録</a:t>
            </a:r>
            <a:endParaRPr lang="en-US" altLang="ja-JP" sz="1000" spc="-30" dirty="0">
              <a:solidFill>
                <a:schemeClr val="tx1"/>
              </a:solidFill>
              <a:latin typeface="Meiryo UI" panose="020B0604030504040204" pitchFamily="50" charset="-128"/>
              <a:ea typeface="Meiryo UI" panose="020B0604030504040204" pitchFamily="50" charset="-128"/>
              <a:cs typeface="Meiryo UI"/>
            </a:endParaRPr>
          </a:p>
        </p:txBody>
      </p:sp>
      <p:cxnSp>
        <p:nvCxnSpPr>
          <p:cNvPr id="116" name="直線矢印コネクタ 115">
            <a:extLst>
              <a:ext uri="{FF2B5EF4-FFF2-40B4-BE49-F238E27FC236}">
                <a16:creationId xmlns:a16="http://schemas.microsoft.com/office/drawing/2014/main" id="{9BEBDED5-BC3D-7C24-9F40-9BFE1BFA2B97}"/>
              </a:ext>
            </a:extLst>
          </p:cNvPr>
          <p:cNvCxnSpPr>
            <a:cxnSpLocks/>
            <a:stCxn id="109" idx="3"/>
            <a:endCxn id="115" idx="1"/>
          </p:cNvCxnSpPr>
          <p:nvPr/>
        </p:nvCxnSpPr>
        <p:spPr>
          <a:xfrm>
            <a:off x="9906000" y="5123190"/>
            <a:ext cx="521227" cy="1287"/>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四角形: 角を丸くする 122">
            <a:extLst>
              <a:ext uri="{FF2B5EF4-FFF2-40B4-BE49-F238E27FC236}">
                <a16:creationId xmlns:a16="http://schemas.microsoft.com/office/drawing/2014/main" id="{8E4EFAAD-00C1-65EF-094F-F25B55D89207}"/>
              </a:ext>
            </a:extLst>
          </p:cNvPr>
          <p:cNvSpPr/>
          <p:nvPr/>
        </p:nvSpPr>
        <p:spPr>
          <a:xfrm>
            <a:off x="305741" y="5328324"/>
            <a:ext cx="11580517" cy="326552"/>
          </a:xfrm>
          <a:prstGeom prst="roundRect">
            <a:avLst/>
          </a:prstGeom>
          <a:noFill/>
          <a:ln w="12700">
            <a:noFill/>
          </a:ln>
        </p:spPr>
        <p:style>
          <a:lnRef idx="0">
            <a:schemeClr val="accent6"/>
          </a:lnRef>
          <a:fillRef idx="3">
            <a:schemeClr val="accent6"/>
          </a:fillRef>
          <a:effectRef idx="3">
            <a:schemeClr val="accent6"/>
          </a:effectRef>
          <a:fontRef idx="minor">
            <a:schemeClr val="lt1"/>
          </a:fontRef>
        </p:style>
        <p:txBody>
          <a:bodyPr rtlCol="0" anchor="t" anchorCtr="0"/>
          <a:lstStyle/>
          <a:p>
            <a:pPr marL="12700" algn="l">
              <a:lnSpc>
                <a:spcPct val="100000"/>
              </a:lnSpc>
              <a:spcBef>
                <a:spcPts val="95"/>
              </a:spcBef>
            </a:pPr>
            <a:r>
              <a:rPr lang="en-US" altLang="ja-JP" sz="1400" b="1" dirty="0">
                <a:latin typeface="Meiryo UI" panose="020B0604030504040204" pitchFamily="50" charset="-128"/>
                <a:ea typeface="Meiryo UI" panose="020B0604030504040204" pitchFamily="50" charset="-128"/>
                <a:cs typeface="Meiryo UI"/>
              </a:rPr>
              <a:t>Step4</a:t>
            </a:r>
            <a:r>
              <a:rPr lang="ja-JP" altLang="en-US" sz="1400" b="1" dirty="0">
                <a:latin typeface="Meiryo UI" panose="020B0604030504040204" pitchFamily="50" charset="-128"/>
                <a:ea typeface="Meiryo UI" panose="020B0604030504040204" pitchFamily="50" charset="-128"/>
                <a:cs typeface="Meiryo UI"/>
              </a:rPr>
              <a:t>：請求とお支払い</a:t>
            </a:r>
          </a:p>
        </p:txBody>
      </p:sp>
      <p:cxnSp>
        <p:nvCxnSpPr>
          <p:cNvPr id="145" name="コネクタ: カギ線 144">
            <a:extLst>
              <a:ext uri="{FF2B5EF4-FFF2-40B4-BE49-F238E27FC236}">
                <a16:creationId xmlns:a16="http://schemas.microsoft.com/office/drawing/2014/main" id="{C4AB3D56-A991-87A6-4D0B-8E4EBE6F3CC5}"/>
              </a:ext>
            </a:extLst>
          </p:cNvPr>
          <p:cNvCxnSpPr>
            <a:cxnSpLocks/>
            <a:stCxn id="54" idx="2"/>
            <a:endCxn id="58" idx="0"/>
          </p:cNvCxnSpPr>
          <p:nvPr/>
        </p:nvCxnSpPr>
        <p:spPr>
          <a:xfrm rot="5400000">
            <a:off x="3979557" y="84812"/>
            <a:ext cx="633424" cy="6402592"/>
          </a:xfrm>
          <a:prstGeom prst="bentConnector3">
            <a:avLst>
              <a:gd name="adj1" fmla="val 77067"/>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コネクタ: カギ線 151">
            <a:extLst>
              <a:ext uri="{FF2B5EF4-FFF2-40B4-BE49-F238E27FC236}">
                <a16:creationId xmlns:a16="http://schemas.microsoft.com/office/drawing/2014/main" id="{6EF80DE3-22F4-C7DB-C648-F202ACB03656}"/>
              </a:ext>
            </a:extLst>
          </p:cNvPr>
          <p:cNvCxnSpPr>
            <a:cxnSpLocks/>
            <a:stCxn id="74" idx="2"/>
            <a:endCxn id="91" idx="0"/>
          </p:cNvCxnSpPr>
          <p:nvPr/>
        </p:nvCxnSpPr>
        <p:spPr>
          <a:xfrm rot="5400000">
            <a:off x="4271628" y="844607"/>
            <a:ext cx="662664" cy="7040953"/>
          </a:xfrm>
          <a:prstGeom prst="bentConnector3">
            <a:avLst>
              <a:gd name="adj1" fmla="val 83060"/>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7" name="object 29">
            <a:extLst>
              <a:ext uri="{FF2B5EF4-FFF2-40B4-BE49-F238E27FC236}">
                <a16:creationId xmlns:a16="http://schemas.microsoft.com/office/drawing/2014/main" id="{632DB7AC-6E56-6BA7-08B9-CF385D763ECD}"/>
              </a:ext>
            </a:extLst>
          </p:cNvPr>
          <p:cNvSpPr txBox="1"/>
          <p:nvPr/>
        </p:nvSpPr>
        <p:spPr>
          <a:xfrm>
            <a:off x="3352800" y="3188914"/>
            <a:ext cx="1311671" cy="166071"/>
          </a:xfrm>
          <a:prstGeom prst="rect">
            <a:avLst/>
          </a:prstGeom>
        </p:spPr>
        <p:txBody>
          <a:bodyPr vert="horz" wrap="square" lIns="0" tIns="12065" rIns="0" bIns="0" rtlCol="0">
            <a:spAutoFit/>
          </a:bodyPr>
          <a:lstStyle/>
          <a:p>
            <a:pPr marL="12700">
              <a:lnSpc>
                <a:spcPct val="100000"/>
              </a:lnSpc>
              <a:spcBef>
                <a:spcPts val="95"/>
              </a:spcBef>
            </a:pPr>
            <a:r>
              <a:rPr lang="en-US" altLang="ja-JP" sz="1000" spc="-45" dirty="0">
                <a:solidFill>
                  <a:schemeClr val="tx1"/>
                </a:solidFill>
                <a:latin typeface="Meiryo UI"/>
                <a:cs typeface="Meiryo UI"/>
              </a:rPr>
              <a:t>※</a:t>
            </a:r>
            <a:r>
              <a:rPr lang="ja-JP" altLang="en-US" sz="1000" spc="-45" dirty="0">
                <a:solidFill>
                  <a:schemeClr val="tx1"/>
                </a:solidFill>
                <a:latin typeface="Meiryo UI"/>
                <a:cs typeface="Meiryo UI"/>
              </a:rPr>
              <a:t>ページ</a:t>
            </a:r>
            <a:r>
              <a:rPr lang="en-US" altLang="ja-JP" sz="1000" spc="-45" dirty="0">
                <a:solidFill>
                  <a:schemeClr val="tx1"/>
                </a:solidFill>
                <a:latin typeface="Meiryo UI"/>
                <a:cs typeface="Meiryo UI"/>
              </a:rPr>
              <a:t>.</a:t>
            </a:r>
            <a:r>
              <a:rPr lang="ja-JP" altLang="en-US" sz="1000" spc="-45" dirty="0">
                <a:solidFill>
                  <a:schemeClr val="tx1"/>
                </a:solidFill>
                <a:latin typeface="Meiryo UI"/>
                <a:cs typeface="Meiryo UI"/>
              </a:rPr>
              <a:t> </a:t>
            </a:r>
            <a:r>
              <a:rPr lang="en-US" altLang="ja-JP" sz="1000" spc="-45" dirty="0">
                <a:solidFill>
                  <a:schemeClr val="tx1"/>
                </a:solidFill>
                <a:latin typeface="Meiryo UI"/>
                <a:cs typeface="Meiryo UI"/>
              </a:rPr>
              <a:t>15</a:t>
            </a:r>
            <a:r>
              <a:rPr lang="ja-JP" altLang="en-US" sz="1000" spc="-45" dirty="0">
                <a:solidFill>
                  <a:schemeClr val="tx1"/>
                </a:solidFill>
                <a:latin typeface="Meiryo UI"/>
                <a:cs typeface="Meiryo UI"/>
              </a:rPr>
              <a:t>～</a:t>
            </a:r>
            <a:r>
              <a:rPr lang="en-US" altLang="ja-JP" sz="1000" spc="-45" dirty="0">
                <a:solidFill>
                  <a:schemeClr val="tx1"/>
                </a:solidFill>
                <a:latin typeface="Meiryo UI"/>
                <a:cs typeface="Meiryo UI"/>
              </a:rPr>
              <a:t>20 </a:t>
            </a:r>
            <a:r>
              <a:rPr lang="ja-JP" altLang="en-US" sz="1000" spc="-45" dirty="0">
                <a:solidFill>
                  <a:schemeClr val="tx1"/>
                </a:solidFill>
                <a:latin typeface="Meiryo UI"/>
                <a:cs typeface="Meiryo UI"/>
              </a:rPr>
              <a:t>参照</a:t>
            </a:r>
            <a:endParaRPr lang="ja-JP" altLang="en-US" sz="1000" dirty="0">
              <a:solidFill>
                <a:schemeClr val="tx1"/>
              </a:solidFill>
              <a:latin typeface="Meiryo UI"/>
              <a:cs typeface="Meiryo UI"/>
            </a:endParaRPr>
          </a:p>
        </p:txBody>
      </p:sp>
      <p:sp>
        <p:nvSpPr>
          <p:cNvPr id="195" name="四角形: 角を丸くする 194">
            <a:extLst>
              <a:ext uri="{FF2B5EF4-FFF2-40B4-BE49-F238E27FC236}">
                <a16:creationId xmlns:a16="http://schemas.microsoft.com/office/drawing/2014/main" id="{B01DCA81-B446-2658-2784-C24910D86B41}"/>
              </a:ext>
            </a:extLst>
          </p:cNvPr>
          <p:cNvSpPr/>
          <p:nvPr/>
        </p:nvSpPr>
        <p:spPr>
          <a:xfrm>
            <a:off x="1974571" y="5707229"/>
            <a:ext cx="1311671" cy="355189"/>
          </a:xfrm>
          <a:prstGeom prst="round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201930" marR="196850" indent="1270" algn="ctr">
              <a:lnSpc>
                <a:spcPct val="100000"/>
              </a:lnSpc>
              <a:spcBef>
                <a:spcPts val="630"/>
              </a:spcBef>
            </a:pPr>
            <a:r>
              <a:rPr lang="ja-JP" altLang="en-US" sz="1000" spc="-15" dirty="0">
                <a:solidFill>
                  <a:schemeClr val="tx1"/>
                </a:solidFill>
                <a:latin typeface="Meiryo UI" panose="020B0604030504040204" pitchFamily="50" charset="-128"/>
                <a:ea typeface="Meiryo UI" panose="020B0604030504040204" pitchFamily="50" charset="-128"/>
                <a:cs typeface="Meiryo UI"/>
              </a:rPr>
              <a:t>請求確認</a:t>
            </a:r>
            <a:endParaRPr lang="ja-JP" altLang="en-US" sz="1000" dirty="0">
              <a:solidFill>
                <a:schemeClr val="tx1"/>
              </a:solidFill>
              <a:latin typeface="Meiryo UI" panose="020B0604030504040204" pitchFamily="50" charset="-128"/>
              <a:ea typeface="Meiryo UI" panose="020B0604030504040204" pitchFamily="50" charset="-128"/>
              <a:cs typeface="Meiryo UI"/>
            </a:endParaRPr>
          </a:p>
        </p:txBody>
      </p:sp>
      <p:cxnSp>
        <p:nvCxnSpPr>
          <p:cNvPr id="215" name="直線矢印コネクタ 214">
            <a:extLst>
              <a:ext uri="{FF2B5EF4-FFF2-40B4-BE49-F238E27FC236}">
                <a16:creationId xmlns:a16="http://schemas.microsoft.com/office/drawing/2014/main" id="{AFFCDF0A-EC03-3BB2-4C6B-17D6D64AB1B9}"/>
              </a:ext>
            </a:extLst>
          </p:cNvPr>
          <p:cNvCxnSpPr>
            <a:cxnSpLocks/>
            <a:stCxn id="195" idx="1"/>
            <a:endCxn id="80" idx="3"/>
          </p:cNvCxnSpPr>
          <p:nvPr/>
        </p:nvCxnSpPr>
        <p:spPr>
          <a:xfrm flipH="1" flipV="1">
            <a:off x="1781403" y="5883375"/>
            <a:ext cx="193168" cy="1449"/>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8" name="四角形: 角を丸くする 217">
            <a:extLst>
              <a:ext uri="{FF2B5EF4-FFF2-40B4-BE49-F238E27FC236}">
                <a16:creationId xmlns:a16="http://schemas.microsoft.com/office/drawing/2014/main" id="{937541C6-8DC8-AA19-67E2-6558D6496DC0}"/>
              </a:ext>
            </a:extLst>
          </p:cNvPr>
          <p:cNvSpPr/>
          <p:nvPr/>
        </p:nvSpPr>
        <p:spPr>
          <a:xfrm>
            <a:off x="8289529" y="6035774"/>
            <a:ext cx="1311671" cy="390219"/>
          </a:xfrm>
          <a:prstGeom prst="roundRect">
            <a:avLst/>
          </a:prstGeom>
          <a:solidFill>
            <a:schemeClr val="bg1">
              <a:lumMod val="8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201930" marR="196850" indent="1270" algn="ctr">
              <a:lnSpc>
                <a:spcPct val="100000"/>
              </a:lnSpc>
              <a:spcBef>
                <a:spcPts val="630"/>
              </a:spcBef>
            </a:pPr>
            <a:r>
              <a:rPr lang="ja-JP" altLang="en-US" sz="1000" spc="-15" dirty="0">
                <a:solidFill>
                  <a:schemeClr val="tx1"/>
                </a:solidFill>
                <a:latin typeface="Meiryo UI" panose="020B0604030504040204" pitchFamily="50" charset="-128"/>
                <a:ea typeface="Meiryo UI" panose="020B0604030504040204" pitchFamily="50" charset="-128"/>
                <a:cs typeface="Meiryo UI"/>
              </a:rPr>
              <a:t>お支払い</a:t>
            </a:r>
            <a:endParaRPr lang="ja-JP" altLang="en-US" sz="1000" dirty="0">
              <a:solidFill>
                <a:schemeClr val="tx1"/>
              </a:solidFill>
              <a:latin typeface="Meiryo UI" panose="020B0604030504040204" pitchFamily="50" charset="-128"/>
              <a:ea typeface="Meiryo UI" panose="020B0604030504040204" pitchFamily="50" charset="-128"/>
              <a:cs typeface="Meiryo UI"/>
            </a:endParaRPr>
          </a:p>
        </p:txBody>
      </p:sp>
      <p:cxnSp>
        <p:nvCxnSpPr>
          <p:cNvPr id="227" name="直線矢印コネクタ 226">
            <a:extLst>
              <a:ext uri="{FF2B5EF4-FFF2-40B4-BE49-F238E27FC236}">
                <a16:creationId xmlns:a16="http://schemas.microsoft.com/office/drawing/2014/main" id="{76F049FB-899E-DFBA-1EBB-DC9CFBE50FA6}"/>
              </a:ext>
            </a:extLst>
          </p:cNvPr>
          <p:cNvCxnSpPr>
            <a:cxnSpLocks/>
            <a:stCxn id="44" idx="1"/>
            <a:endCxn id="195" idx="3"/>
          </p:cNvCxnSpPr>
          <p:nvPr/>
        </p:nvCxnSpPr>
        <p:spPr>
          <a:xfrm flipH="1">
            <a:off x="3286242" y="5836858"/>
            <a:ext cx="3648371" cy="47966"/>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コネクタ: カギ線 229">
            <a:extLst>
              <a:ext uri="{FF2B5EF4-FFF2-40B4-BE49-F238E27FC236}">
                <a16:creationId xmlns:a16="http://schemas.microsoft.com/office/drawing/2014/main" id="{7FED1370-4C65-20FF-7FC2-51A4C0D3243E}"/>
              </a:ext>
            </a:extLst>
          </p:cNvPr>
          <p:cNvCxnSpPr>
            <a:cxnSpLocks/>
            <a:stCxn id="80" idx="2"/>
            <a:endCxn id="218" idx="1"/>
          </p:cNvCxnSpPr>
          <p:nvPr/>
        </p:nvCxnSpPr>
        <p:spPr>
          <a:xfrm rot="16200000" flipH="1">
            <a:off x="4622591" y="2563945"/>
            <a:ext cx="169915" cy="7163961"/>
          </a:xfrm>
          <a:prstGeom prst="bentConnector2">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4" name="スライド番号プレースホルダー 233">
            <a:extLst>
              <a:ext uri="{FF2B5EF4-FFF2-40B4-BE49-F238E27FC236}">
                <a16:creationId xmlns:a16="http://schemas.microsoft.com/office/drawing/2014/main" id="{415F56E3-B3D7-8090-D163-57655E0A4257}"/>
              </a:ext>
            </a:extLst>
          </p:cNvPr>
          <p:cNvSpPr>
            <a:spLocks noGrp="1"/>
          </p:cNvSpPr>
          <p:nvPr>
            <p:ph type="sldNum" sz="quarter" idx="7"/>
          </p:nvPr>
        </p:nvSpPr>
        <p:spPr>
          <a:xfrm>
            <a:off x="9253683" y="6425993"/>
            <a:ext cx="2804160" cy="342900"/>
          </a:xfrm>
        </p:spPr>
        <p:txBody>
          <a:bodyPr/>
          <a:lstStyle/>
          <a:p>
            <a:fld id="{B6F15528-21DE-4FAA-801E-634DDDAF4B2B}" type="slidenum">
              <a:rPr lang="en-US" altLang="ja-JP" smtClean="0"/>
              <a:t>5</a:t>
            </a:fld>
            <a:endParaRPr lang="ja-JP" altLang="en-US" dirty="0"/>
          </a:p>
        </p:txBody>
      </p:sp>
      <p:pic>
        <p:nvPicPr>
          <p:cNvPr id="235" name="Picture 2" descr="Organizational Logo">
            <a:extLst>
              <a:ext uri="{FF2B5EF4-FFF2-40B4-BE49-F238E27FC236}">
                <a16:creationId xmlns:a16="http://schemas.microsoft.com/office/drawing/2014/main" id="{2C5E7E7E-0A2F-23C4-176C-AB65E89F1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
        <p:nvSpPr>
          <p:cNvPr id="236" name="object 29">
            <a:extLst>
              <a:ext uri="{FF2B5EF4-FFF2-40B4-BE49-F238E27FC236}">
                <a16:creationId xmlns:a16="http://schemas.microsoft.com/office/drawing/2014/main" id="{7FC37801-66F9-7E30-ACA3-42F3D493E335}"/>
              </a:ext>
            </a:extLst>
          </p:cNvPr>
          <p:cNvSpPr txBox="1"/>
          <p:nvPr/>
        </p:nvSpPr>
        <p:spPr>
          <a:xfrm>
            <a:off x="2438399" y="5410158"/>
            <a:ext cx="1414317" cy="166071"/>
          </a:xfrm>
          <a:prstGeom prst="rect">
            <a:avLst/>
          </a:prstGeom>
        </p:spPr>
        <p:txBody>
          <a:bodyPr vert="horz" wrap="square" lIns="0" tIns="12065" rIns="0" bIns="0" rtlCol="0">
            <a:spAutoFit/>
          </a:bodyPr>
          <a:lstStyle/>
          <a:p>
            <a:pPr marL="12700">
              <a:lnSpc>
                <a:spcPct val="100000"/>
              </a:lnSpc>
              <a:spcBef>
                <a:spcPts val="95"/>
              </a:spcBef>
            </a:pPr>
            <a:r>
              <a:rPr lang="en-US" altLang="ja-JP" sz="1000" spc="-45" dirty="0">
                <a:solidFill>
                  <a:schemeClr val="tx1"/>
                </a:solidFill>
                <a:latin typeface="Meiryo UI"/>
                <a:cs typeface="Meiryo UI"/>
              </a:rPr>
              <a:t>※ </a:t>
            </a:r>
            <a:r>
              <a:rPr lang="ja-JP" altLang="en-US" sz="1000" spc="-45" dirty="0">
                <a:solidFill>
                  <a:schemeClr val="tx1"/>
                </a:solidFill>
                <a:latin typeface="Meiryo UI"/>
                <a:cs typeface="Meiryo UI"/>
              </a:rPr>
              <a:t>ページ</a:t>
            </a:r>
            <a:r>
              <a:rPr lang="en-US" altLang="ja-JP" sz="1000" spc="-45" dirty="0">
                <a:solidFill>
                  <a:schemeClr val="tx1"/>
                </a:solidFill>
                <a:latin typeface="Meiryo UI"/>
                <a:cs typeface="Meiryo UI"/>
              </a:rPr>
              <a:t>.26</a:t>
            </a:r>
            <a:r>
              <a:rPr lang="ja-JP" altLang="en-US" sz="1000" spc="-45" dirty="0">
                <a:solidFill>
                  <a:schemeClr val="tx1"/>
                </a:solidFill>
                <a:latin typeface="Meiryo UI"/>
                <a:cs typeface="Meiryo UI"/>
              </a:rPr>
              <a:t>～</a:t>
            </a:r>
            <a:r>
              <a:rPr lang="en-US" altLang="ja-JP" sz="1000" spc="-45" dirty="0">
                <a:solidFill>
                  <a:schemeClr val="tx1"/>
                </a:solidFill>
                <a:latin typeface="Meiryo UI"/>
                <a:cs typeface="Meiryo UI"/>
              </a:rPr>
              <a:t>29 </a:t>
            </a:r>
            <a:r>
              <a:rPr lang="ja-JP" altLang="en-US" sz="1000" spc="-45" dirty="0">
                <a:solidFill>
                  <a:schemeClr val="tx1"/>
                </a:solidFill>
                <a:latin typeface="Meiryo UI"/>
                <a:cs typeface="Meiryo UI"/>
              </a:rPr>
              <a:t>参照</a:t>
            </a:r>
            <a:endParaRPr lang="ja-JP" altLang="en-US" sz="1000" dirty="0">
              <a:solidFill>
                <a:schemeClr val="tx1"/>
              </a:solidFill>
              <a:latin typeface="Meiryo UI"/>
              <a:cs typeface="Meiryo UI"/>
            </a:endParaRPr>
          </a:p>
        </p:txBody>
      </p:sp>
      <p:cxnSp>
        <p:nvCxnSpPr>
          <p:cNvPr id="2" name="コネクタ: カギ線 1">
            <a:extLst>
              <a:ext uri="{FF2B5EF4-FFF2-40B4-BE49-F238E27FC236}">
                <a16:creationId xmlns:a16="http://schemas.microsoft.com/office/drawing/2014/main" id="{F73774CA-0F42-DC47-EF36-EC34815F12D8}"/>
              </a:ext>
            </a:extLst>
          </p:cNvPr>
          <p:cNvCxnSpPr>
            <a:cxnSpLocks/>
            <a:endCxn id="109" idx="1"/>
          </p:cNvCxnSpPr>
          <p:nvPr/>
        </p:nvCxnSpPr>
        <p:spPr>
          <a:xfrm>
            <a:off x="1585918" y="4905227"/>
            <a:ext cx="7024682" cy="217963"/>
          </a:xfrm>
          <a:prstGeom prst="bentConnector3">
            <a:avLst>
              <a:gd name="adj1" fmla="val 64373"/>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45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3" y="-508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AF50"/>
          </a:solidFill>
        </p:spPr>
        <p:txBody>
          <a:bodyPr wrap="square" lIns="0" tIns="0" rIns="0" bIns="0" rtlCol="0"/>
          <a:lstStyle/>
          <a:p>
            <a:endParaRPr/>
          </a:p>
        </p:txBody>
      </p:sp>
      <p:pic>
        <p:nvPicPr>
          <p:cNvPr id="3" name="object 3"/>
          <p:cNvPicPr/>
          <p:nvPr/>
        </p:nvPicPr>
        <p:blipFill>
          <a:blip r:embed="rId3" cstate="print"/>
          <a:stretch>
            <a:fillRect/>
          </a:stretch>
        </p:blipFill>
        <p:spPr>
          <a:xfrm>
            <a:off x="294132" y="248527"/>
            <a:ext cx="1382268" cy="440436"/>
          </a:xfrm>
          <a:prstGeom prst="rect">
            <a:avLst/>
          </a:prstGeom>
        </p:spPr>
      </p:pic>
      <p:sp>
        <p:nvSpPr>
          <p:cNvPr id="4" name="object 4"/>
          <p:cNvSpPr txBox="1">
            <a:spLocks noGrp="1"/>
          </p:cNvSpPr>
          <p:nvPr>
            <p:ph type="title"/>
          </p:nvPr>
        </p:nvSpPr>
        <p:spPr>
          <a:xfrm>
            <a:off x="507137" y="840904"/>
            <a:ext cx="7951063" cy="997709"/>
          </a:xfrm>
          <a:prstGeom prst="rect">
            <a:avLst/>
          </a:prstGeom>
        </p:spPr>
        <p:txBody>
          <a:bodyPr vert="horz" wrap="square" lIns="0" tIns="12700" rIns="0" bIns="0" rtlCol="0">
            <a:spAutoFit/>
          </a:bodyPr>
          <a:lstStyle/>
          <a:p>
            <a:pPr marL="12700">
              <a:lnSpc>
                <a:spcPct val="100000"/>
              </a:lnSpc>
              <a:spcBef>
                <a:spcPts val="100"/>
              </a:spcBef>
            </a:pPr>
            <a:r>
              <a:rPr lang="en-US" altLang="ja-JP" sz="3200" spc="-15" dirty="0">
                <a:solidFill>
                  <a:schemeClr val="bg1"/>
                </a:solidFill>
                <a:latin typeface="Meiryo UI" panose="020B0604030504040204" pitchFamily="50" charset="-128"/>
                <a:ea typeface="Meiryo UI" panose="020B0604030504040204" pitchFamily="50" charset="-128"/>
                <a:cs typeface="Meiryo UI"/>
              </a:rPr>
              <a:t>2-2.</a:t>
            </a:r>
            <a:r>
              <a:rPr lang="ja-JP" altLang="en-US" sz="3200" spc="-15" dirty="0">
                <a:solidFill>
                  <a:schemeClr val="bg1"/>
                </a:solidFill>
                <a:latin typeface="Meiryo UI" panose="020B0604030504040204" pitchFamily="50" charset="-128"/>
                <a:ea typeface="Meiryo UI" panose="020B0604030504040204" pitchFamily="50" charset="-128"/>
                <a:cs typeface="Meiryo UI"/>
              </a:rPr>
              <a:t>　オペレーションの詳細　</a:t>
            </a:r>
            <a:br>
              <a:rPr lang="en-US" altLang="ja-JP" sz="3200" spc="-15" dirty="0">
                <a:solidFill>
                  <a:schemeClr val="bg1"/>
                </a:solidFill>
                <a:latin typeface="Meiryo UI" panose="020B0604030504040204" pitchFamily="50" charset="-128"/>
                <a:ea typeface="Meiryo UI" panose="020B0604030504040204" pitchFamily="50" charset="-128"/>
                <a:cs typeface="Meiryo UI"/>
              </a:rPr>
            </a:br>
            <a:r>
              <a:rPr lang="ja-JP" altLang="en-US" sz="3200" spc="-15" dirty="0">
                <a:solidFill>
                  <a:schemeClr val="bg1"/>
                </a:solidFill>
                <a:latin typeface="Meiryo UI" panose="020B0604030504040204" pitchFamily="50" charset="-128"/>
                <a:ea typeface="Meiryo UI" panose="020B0604030504040204" pitchFamily="50" charset="-128"/>
                <a:cs typeface="Meiryo UI"/>
              </a:rPr>
              <a:t>　</a:t>
            </a:r>
            <a:r>
              <a:rPr lang="en-US" altLang="ja-JP" sz="2800" spc="-15" dirty="0">
                <a:solidFill>
                  <a:schemeClr val="bg1"/>
                </a:solidFill>
                <a:latin typeface="Meiryo UI" panose="020B0604030504040204" pitchFamily="50" charset="-128"/>
                <a:ea typeface="Meiryo UI" panose="020B0604030504040204" pitchFamily="50" charset="-128"/>
                <a:cs typeface="Meiryo UI"/>
              </a:rPr>
              <a:t>Step1.</a:t>
            </a:r>
            <a:r>
              <a:rPr lang="ja-JP" altLang="en-US" sz="2800" spc="-15" dirty="0">
                <a:solidFill>
                  <a:schemeClr val="bg1"/>
                </a:solidFill>
                <a:latin typeface="Meiryo UI" panose="020B0604030504040204" pitchFamily="50" charset="-128"/>
                <a:ea typeface="Meiryo UI" panose="020B0604030504040204" pitchFamily="50" charset="-128"/>
              </a:rPr>
              <a:t> </a:t>
            </a:r>
            <a:r>
              <a:rPr lang="ja-JP" altLang="en-US" sz="2800" spc="-15" dirty="0">
                <a:solidFill>
                  <a:schemeClr val="bg1"/>
                </a:solidFill>
                <a:latin typeface="Meiryo UI" panose="020B0604030504040204" pitchFamily="50" charset="-128"/>
                <a:ea typeface="Meiryo UI" panose="020B0604030504040204" pitchFamily="50" charset="-128"/>
                <a:cs typeface="Meiryo UI"/>
              </a:rPr>
              <a:t>見積回答</a:t>
            </a:r>
            <a:r>
              <a:rPr lang="ja-JP" altLang="en-US" sz="2800" spc="-15" dirty="0">
                <a:solidFill>
                  <a:schemeClr val="bg1"/>
                </a:solidFill>
                <a:latin typeface="Meiryo UI" panose="020B0604030504040204" pitchFamily="50" charset="-128"/>
                <a:ea typeface="Meiryo UI" panose="020B0604030504040204" pitchFamily="50" charset="-128"/>
              </a:rPr>
              <a:t>　　　　　　　</a:t>
            </a:r>
            <a:endParaRPr sz="2800" dirty="0">
              <a:solidFill>
                <a:schemeClr val="bg1"/>
              </a:solidFill>
              <a:latin typeface="Meiryo UI"/>
              <a:cs typeface="Meiryo UI"/>
            </a:endParaRPr>
          </a:p>
        </p:txBody>
      </p:sp>
      <p:grpSp>
        <p:nvGrpSpPr>
          <p:cNvPr id="5" name="object 5"/>
          <p:cNvGrpSpPr/>
          <p:nvPr/>
        </p:nvGrpSpPr>
        <p:grpSpPr>
          <a:xfrm>
            <a:off x="1080516" y="3321814"/>
            <a:ext cx="1739264" cy="1506220"/>
            <a:chOff x="1080516" y="3550920"/>
            <a:chExt cx="1739264" cy="1506220"/>
          </a:xfrm>
        </p:grpSpPr>
        <p:pic>
          <p:nvPicPr>
            <p:cNvPr id="6" name="object 6"/>
            <p:cNvPicPr/>
            <p:nvPr/>
          </p:nvPicPr>
          <p:blipFill>
            <a:blip r:embed="rId4" cstate="print"/>
            <a:stretch>
              <a:fillRect/>
            </a:stretch>
          </p:blipFill>
          <p:spPr>
            <a:xfrm>
              <a:off x="1107948" y="3550920"/>
              <a:ext cx="1685543" cy="1505711"/>
            </a:xfrm>
            <a:prstGeom prst="rect">
              <a:avLst/>
            </a:prstGeom>
          </p:spPr>
        </p:pic>
        <p:pic>
          <p:nvPicPr>
            <p:cNvPr id="7" name="object 7"/>
            <p:cNvPicPr/>
            <p:nvPr/>
          </p:nvPicPr>
          <p:blipFill>
            <a:blip r:embed="rId5" cstate="print"/>
            <a:stretch>
              <a:fillRect/>
            </a:stretch>
          </p:blipFill>
          <p:spPr>
            <a:xfrm>
              <a:off x="1080516" y="3692652"/>
              <a:ext cx="1738884" cy="1284732"/>
            </a:xfrm>
            <a:prstGeom prst="rect">
              <a:avLst/>
            </a:prstGeom>
          </p:spPr>
        </p:pic>
      </p:grpSp>
      <p:sp>
        <p:nvSpPr>
          <p:cNvPr id="8" name="object 8"/>
          <p:cNvSpPr txBox="1"/>
          <p:nvPr/>
        </p:nvSpPr>
        <p:spPr>
          <a:xfrm>
            <a:off x="1133855" y="3347722"/>
            <a:ext cx="1583690" cy="1403985"/>
          </a:xfrm>
          <a:prstGeom prst="rect">
            <a:avLst/>
          </a:prstGeom>
          <a:solidFill>
            <a:srgbClr val="FF6600"/>
          </a:solidFill>
          <a:ln>
            <a:solidFill>
              <a:srgbClr val="FFFFFF"/>
            </a:solidFill>
          </a:ln>
        </p:spPr>
        <p:txBody>
          <a:bodyPr vert="horz" wrap="square" lIns="0" tIns="194945" rIns="0" bIns="0" rtlCol="0">
            <a:spAutoFit/>
          </a:bodyPr>
          <a:lstStyle/>
          <a:p>
            <a:pPr marL="125095" marR="86360" indent="-33020" algn="ctr">
              <a:lnSpc>
                <a:spcPct val="103299"/>
              </a:lnSpc>
              <a:spcBef>
                <a:spcPts val="1535"/>
              </a:spcBef>
            </a:pPr>
            <a:r>
              <a:rPr sz="1600" spc="-35" dirty="0">
                <a:latin typeface="Meiryo UI"/>
                <a:cs typeface="Meiryo UI"/>
              </a:rPr>
              <a:t>要求元が</a:t>
            </a:r>
            <a:r>
              <a:rPr sz="1600" spc="-50" dirty="0">
                <a:latin typeface="Meiryo UI"/>
                <a:cs typeface="Meiryo UI"/>
              </a:rPr>
              <a:t> </a:t>
            </a:r>
            <a:r>
              <a:rPr sz="1600" spc="-20" dirty="0">
                <a:latin typeface="Meiryo UI"/>
                <a:cs typeface="Meiryo UI"/>
              </a:rPr>
              <a:t>Fieldglass</a:t>
            </a:r>
            <a:r>
              <a:rPr sz="1600" spc="-30" dirty="0">
                <a:latin typeface="Meiryo UI"/>
                <a:cs typeface="Meiryo UI"/>
              </a:rPr>
              <a:t>で求</a:t>
            </a:r>
            <a:r>
              <a:rPr sz="1600" spc="-35" dirty="0">
                <a:latin typeface="Meiryo UI"/>
                <a:cs typeface="Meiryo UI"/>
              </a:rPr>
              <a:t>人情報の見積を</a:t>
            </a:r>
            <a:r>
              <a:rPr sz="1600" spc="-30" dirty="0">
                <a:latin typeface="Meiryo UI"/>
                <a:cs typeface="Meiryo UI"/>
              </a:rPr>
              <a:t>作成・申請する</a:t>
            </a:r>
            <a:endParaRPr sz="1600" dirty="0">
              <a:latin typeface="Meiryo UI"/>
              <a:cs typeface="Meiryo UI"/>
            </a:endParaRPr>
          </a:p>
        </p:txBody>
      </p:sp>
      <p:sp>
        <p:nvSpPr>
          <p:cNvPr id="12" name="object 12"/>
          <p:cNvSpPr txBox="1"/>
          <p:nvPr/>
        </p:nvSpPr>
        <p:spPr>
          <a:xfrm>
            <a:off x="3552444" y="3352800"/>
            <a:ext cx="1584960" cy="1374094"/>
          </a:xfrm>
          <a:prstGeom prst="rect">
            <a:avLst/>
          </a:prstGeom>
          <a:solidFill>
            <a:srgbClr val="FF6600"/>
          </a:solidFill>
          <a:ln>
            <a:solidFill>
              <a:srgbClr val="FFFFFF"/>
            </a:solidFill>
          </a:ln>
        </p:spPr>
        <p:txBody>
          <a:bodyPr vert="horz" wrap="square" lIns="0" tIns="90805" rIns="0" bIns="0" rtlCol="0">
            <a:spAutoFit/>
          </a:bodyPr>
          <a:lstStyle/>
          <a:p>
            <a:pPr>
              <a:lnSpc>
                <a:spcPct val="100000"/>
              </a:lnSpc>
              <a:spcBef>
                <a:spcPts val="715"/>
              </a:spcBef>
            </a:pPr>
            <a:endParaRPr sz="1600" dirty="0">
              <a:latin typeface="Times New Roman"/>
              <a:cs typeface="Times New Roman"/>
            </a:endParaRPr>
          </a:p>
          <a:p>
            <a:pPr algn="ctr">
              <a:lnSpc>
                <a:spcPct val="100000"/>
              </a:lnSpc>
              <a:spcBef>
                <a:spcPts val="5"/>
              </a:spcBef>
            </a:pPr>
            <a:r>
              <a:rPr sz="1600" spc="-35" dirty="0">
                <a:latin typeface="Meiryo UI"/>
                <a:cs typeface="Meiryo UI"/>
              </a:rPr>
              <a:t>承認者が</a:t>
            </a:r>
            <a:endParaRPr sz="1600" dirty="0">
              <a:latin typeface="Meiryo UI"/>
              <a:cs typeface="Meiryo UI"/>
            </a:endParaRPr>
          </a:p>
          <a:p>
            <a:pPr marL="132715" marR="123825" algn="ctr">
              <a:lnSpc>
                <a:spcPct val="100000"/>
              </a:lnSpc>
              <a:spcBef>
                <a:spcPts val="190"/>
              </a:spcBef>
            </a:pPr>
            <a:r>
              <a:rPr sz="1600" spc="-30" dirty="0" err="1">
                <a:latin typeface="Meiryo UI"/>
                <a:cs typeface="Meiryo UI"/>
              </a:rPr>
              <a:t>レビューし</a:t>
            </a:r>
            <a:r>
              <a:rPr lang="ja-JP" altLang="en-US" sz="1600" spc="-30" dirty="0">
                <a:latin typeface="Meiryo UI"/>
                <a:cs typeface="Meiryo UI"/>
              </a:rPr>
              <a:t>て</a:t>
            </a:r>
            <a:r>
              <a:rPr sz="1600" spc="-30" dirty="0" err="1">
                <a:latin typeface="Meiryo UI"/>
                <a:cs typeface="Meiryo UI"/>
              </a:rPr>
              <a:t>承認す</a:t>
            </a:r>
            <a:r>
              <a:rPr sz="1600" spc="-50" dirty="0" err="1">
                <a:latin typeface="Meiryo UI"/>
                <a:cs typeface="Meiryo UI"/>
              </a:rPr>
              <a:t>る</a:t>
            </a:r>
            <a:endParaRPr lang="en-US" sz="1600" spc="-50" dirty="0">
              <a:latin typeface="Meiryo UI"/>
              <a:cs typeface="Meiryo UI"/>
            </a:endParaRPr>
          </a:p>
          <a:p>
            <a:pPr marL="132715" marR="123825" algn="ctr">
              <a:lnSpc>
                <a:spcPct val="100000"/>
              </a:lnSpc>
              <a:spcBef>
                <a:spcPts val="190"/>
              </a:spcBef>
            </a:pPr>
            <a:endParaRPr sz="1600" dirty="0">
              <a:latin typeface="Meiryo UI"/>
              <a:cs typeface="Meiryo UI"/>
            </a:endParaRPr>
          </a:p>
        </p:txBody>
      </p:sp>
      <p:grpSp>
        <p:nvGrpSpPr>
          <p:cNvPr id="13" name="object 13"/>
          <p:cNvGrpSpPr/>
          <p:nvPr/>
        </p:nvGrpSpPr>
        <p:grpSpPr>
          <a:xfrm>
            <a:off x="5166359" y="3321814"/>
            <a:ext cx="2533015" cy="1506220"/>
            <a:chOff x="5166359" y="3550920"/>
            <a:chExt cx="2533015" cy="1506220"/>
          </a:xfrm>
        </p:grpSpPr>
        <p:sp>
          <p:nvSpPr>
            <p:cNvPr id="14" name="object 14"/>
            <p:cNvSpPr/>
            <p:nvPr/>
          </p:nvSpPr>
          <p:spPr>
            <a:xfrm>
              <a:off x="5166359" y="3881628"/>
              <a:ext cx="719455" cy="828040"/>
            </a:xfrm>
            <a:custGeom>
              <a:avLst/>
              <a:gdLst/>
              <a:ahLst/>
              <a:cxnLst/>
              <a:rect l="l" t="t" r="r" b="b"/>
              <a:pathLst>
                <a:path w="719454" h="828039">
                  <a:moveTo>
                    <a:pt x="359663" y="0"/>
                  </a:moveTo>
                  <a:lnTo>
                    <a:pt x="0" y="0"/>
                  </a:lnTo>
                  <a:lnTo>
                    <a:pt x="359663" y="413766"/>
                  </a:lnTo>
                  <a:lnTo>
                    <a:pt x="0" y="827532"/>
                  </a:lnTo>
                  <a:lnTo>
                    <a:pt x="359663" y="827532"/>
                  </a:lnTo>
                  <a:lnTo>
                    <a:pt x="719327" y="413766"/>
                  </a:lnTo>
                  <a:lnTo>
                    <a:pt x="359663" y="0"/>
                  </a:lnTo>
                  <a:close/>
                </a:path>
              </a:pathLst>
            </a:custGeom>
            <a:solidFill>
              <a:srgbClr val="B4C6E7"/>
            </a:solidFill>
          </p:spPr>
          <p:txBody>
            <a:bodyPr wrap="square" lIns="0" tIns="0" rIns="0" bIns="0" rtlCol="0"/>
            <a:lstStyle/>
            <a:p>
              <a:endParaRPr/>
            </a:p>
          </p:txBody>
        </p:sp>
        <p:pic>
          <p:nvPicPr>
            <p:cNvPr id="15" name="object 15"/>
            <p:cNvPicPr/>
            <p:nvPr/>
          </p:nvPicPr>
          <p:blipFill>
            <a:blip r:embed="rId6" cstate="print"/>
            <a:stretch>
              <a:fillRect/>
            </a:stretch>
          </p:blipFill>
          <p:spPr>
            <a:xfrm>
              <a:off x="5992367" y="3550920"/>
              <a:ext cx="1687067" cy="1505711"/>
            </a:xfrm>
            <a:prstGeom prst="rect">
              <a:avLst/>
            </a:prstGeom>
          </p:spPr>
        </p:pic>
        <p:pic>
          <p:nvPicPr>
            <p:cNvPr id="16" name="object 16"/>
            <p:cNvPicPr/>
            <p:nvPr/>
          </p:nvPicPr>
          <p:blipFill>
            <a:blip r:embed="rId7" cstate="print"/>
            <a:stretch>
              <a:fillRect/>
            </a:stretch>
          </p:blipFill>
          <p:spPr>
            <a:xfrm>
              <a:off x="5971031" y="3814584"/>
              <a:ext cx="1728215" cy="1040879"/>
            </a:xfrm>
            <a:prstGeom prst="rect">
              <a:avLst/>
            </a:prstGeom>
          </p:spPr>
        </p:pic>
      </p:grpSp>
      <p:sp>
        <p:nvSpPr>
          <p:cNvPr id="17" name="object 17"/>
          <p:cNvSpPr txBox="1"/>
          <p:nvPr/>
        </p:nvSpPr>
        <p:spPr>
          <a:xfrm>
            <a:off x="6018276" y="3347722"/>
            <a:ext cx="1584960" cy="1403985"/>
          </a:xfrm>
          <a:prstGeom prst="rect">
            <a:avLst/>
          </a:prstGeom>
          <a:solidFill>
            <a:srgbClr val="FF6600"/>
          </a:solidFill>
          <a:ln>
            <a:solidFill>
              <a:schemeClr val="bg1"/>
            </a:solidFill>
          </a:ln>
        </p:spPr>
        <p:txBody>
          <a:bodyPr vert="horz" wrap="square" lIns="0" tIns="78740" rIns="0" bIns="0" rtlCol="0">
            <a:spAutoFit/>
          </a:bodyPr>
          <a:lstStyle/>
          <a:p>
            <a:pPr>
              <a:lnSpc>
                <a:spcPct val="100000"/>
              </a:lnSpc>
              <a:spcBef>
                <a:spcPts val="620"/>
              </a:spcBef>
            </a:pPr>
            <a:endParaRPr sz="1600">
              <a:latin typeface="Times New Roman"/>
              <a:cs typeface="Times New Roman"/>
            </a:endParaRPr>
          </a:p>
          <a:p>
            <a:pPr marL="100965" marR="93980" indent="207010">
              <a:lnSpc>
                <a:spcPct val="105000"/>
              </a:lnSpc>
            </a:pPr>
            <a:r>
              <a:rPr sz="1600" spc="-35" dirty="0">
                <a:latin typeface="Meiryo UI"/>
                <a:cs typeface="Meiryo UI"/>
              </a:rPr>
              <a:t>派遣会社に</a:t>
            </a:r>
            <a:r>
              <a:rPr sz="1600" spc="-50" dirty="0">
                <a:latin typeface="Meiryo UI"/>
                <a:cs typeface="Meiryo UI"/>
              </a:rPr>
              <a:t> </a:t>
            </a:r>
            <a:r>
              <a:rPr sz="1600" spc="-35" dirty="0">
                <a:latin typeface="Meiryo UI"/>
                <a:cs typeface="Meiryo UI"/>
              </a:rPr>
              <a:t>求人情報の見積依頼を送信する</a:t>
            </a:r>
            <a:endParaRPr sz="1600">
              <a:latin typeface="Meiryo UI"/>
              <a:cs typeface="Meiryo UI"/>
            </a:endParaRPr>
          </a:p>
        </p:txBody>
      </p:sp>
      <p:pic>
        <p:nvPicPr>
          <p:cNvPr id="18" name="object 18"/>
          <p:cNvPicPr/>
          <p:nvPr/>
        </p:nvPicPr>
        <p:blipFill>
          <a:blip r:embed="rId8" cstate="print"/>
          <a:stretch>
            <a:fillRect/>
          </a:stretch>
        </p:blipFill>
        <p:spPr>
          <a:xfrm>
            <a:off x="8702040" y="3327909"/>
            <a:ext cx="1924050" cy="1893569"/>
          </a:xfrm>
          <a:prstGeom prst="rect">
            <a:avLst/>
          </a:prstGeom>
        </p:spPr>
      </p:pic>
      <p:sp>
        <p:nvSpPr>
          <p:cNvPr id="19" name="object 19"/>
          <p:cNvSpPr txBox="1"/>
          <p:nvPr/>
        </p:nvSpPr>
        <p:spPr>
          <a:xfrm>
            <a:off x="8861297" y="3858642"/>
            <a:ext cx="1610360" cy="678391"/>
          </a:xfrm>
          <a:prstGeom prst="rect">
            <a:avLst/>
          </a:prstGeom>
        </p:spPr>
        <p:txBody>
          <a:bodyPr vert="horz" wrap="square" lIns="0" tIns="0" rIns="0" bIns="0" rtlCol="0">
            <a:spAutoFit/>
          </a:bodyPr>
          <a:lstStyle/>
          <a:p>
            <a:pPr marL="12700" marR="5080" algn="ctr">
              <a:lnSpc>
                <a:spcPct val="105000"/>
              </a:lnSpc>
            </a:pPr>
            <a:r>
              <a:rPr sz="1600" spc="-35" dirty="0" err="1">
                <a:solidFill>
                  <a:schemeClr val="tx1"/>
                </a:solidFill>
                <a:latin typeface="Meiryo UI"/>
                <a:cs typeface="Meiryo UI"/>
              </a:rPr>
              <a:t>派遣会社が候補者</a:t>
            </a:r>
            <a:r>
              <a:rPr sz="1600" spc="-30" dirty="0" err="1">
                <a:solidFill>
                  <a:schemeClr val="tx1"/>
                </a:solidFill>
                <a:latin typeface="Meiryo UI"/>
                <a:cs typeface="Meiryo UI"/>
              </a:rPr>
              <a:t>の見積を回答する</a:t>
            </a:r>
            <a:br>
              <a:rPr lang="en-US" sz="1600" spc="-30" dirty="0">
                <a:solidFill>
                  <a:schemeClr val="tx1"/>
                </a:solidFill>
                <a:latin typeface="Meiryo UI"/>
                <a:cs typeface="Meiryo UI"/>
              </a:rPr>
            </a:br>
            <a:r>
              <a:rPr lang="en-US" altLang="ja-JP" sz="1100" spc="-30" dirty="0">
                <a:solidFill>
                  <a:schemeClr val="tx1"/>
                </a:solidFill>
                <a:latin typeface="Meiryo UI"/>
                <a:cs typeface="Meiryo UI"/>
              </a:rPr>
              <a:t>※</a:t>
            </a:r>
            <a:r>
              <a:rPr sz="1100" spc="-25" dirty="0">
                <a:solidFill>
                  <a:schemeClr val="tx1"/>
                </a:solidFill>
                <a:latin typeface="Meiryo UI"/>
                <a:cs typeface="Meiryo UI"/>
              </a:rPr>
              <a:t>ページ</a:t>
            </a:r>
            <a:r>
              <a:rPr lang="en-US" altLang="ja-JP" sz="1100" spc="-25" dirty="0">
                <a:solidFill>
                  <a:schemeClr val="tx1"/>
                </a:solidFill>
                <a:latin typeface="Meiryo UI"/>
                <a:cs typeface="Meiryo UI"/>
              </a:rPr>
              <a:t>.7-</a:t>
            </a:r>
            <a:r>
              <a:rPr sz="1100" spc="-20" dirty="0">
                <a:solidFill>
                  <a:schemeClr val="tx1"/>
                </a:solidFill>
                <a:latin typeface="Meiryo UI"/>
                <a:cs typeface="Meiryo UI"/>
              </a:rPr>
              <a:t>1</a:t>
            </a:r>
            <a:r>
              <a:rPr lang="en-US" altLang="ja-JP" sz="1100" spc="-20" dirty="0">
                <a:solidFill>
                  <a:schemeClr val="tx1"/>
                </a:solidFill>
                <a:latin typeface="Meiryo UI"/>
                <a:cs typeface="Meiryo UI"/>
              </a:rPr>
              <a:t>4</a:t>
            </a:r>
            <a:r>
              <a:rPr lang="ja-JP" altLang="en-US" sz="1100" spc="-20" dirty="0">
                <a:solidFill>
                  <a:schemeClr val="tx1"/>
                </a:solidFill>
                <a:latin typeface="Meiryo UI"/>
                <a:cs typeface="Meiryo UI"/>
              </a:rPr>
              <a:t> 参照</a:t>
            </a:r>
            <a:endParaRPr sz="1100" dirty="0">
              <a:solidFill>
                <a:schemeClr val="tx1"/>
              </a:solidFill>
              <a:latin typeface="Meiryo UI"/>
              <a:cs typeface="Meiryo UI"/>
            </a:endParaRPr>
          </a:p>
        </p:txBody>
      </p:sp>
      <p:pic>
        <p:nvPicPr>
          <p:cNvPr id="24" name="object 24"/>
          <p:cNvPicPr/>
          <p:nvPr/>
        </p:nvPicPr>
        <p:blipFill>
          <a:blip r:embed="rId9" cstate="print"/>
          <a:stretch>
            <a:fillRect/>
          </a:stretch>
        </p:blipFill>
        <p:spPr>
          <a:xfrm>
            <a:off x="8686800" y="5601720"/>
            <a:ext cx="2049018" cy="1024890"/>
          </a:xfrm>
          <a:prstGeom prst="rect">
            <a:avLst/>
          </a:prstGeom>
        </p:spPr>
      </p:pic>
      <p:grpSp>
        <p:nvGrpSpPr>
          <p:cNvPr id="25" name="object 25"/>
          <p:cNvGrpSpPr/>
          <p:nvPr/>
        </p:nvGrpSpPr>
        <p:grpSpPr>
          <a:xfrm>
            <a:off x="854963" y="2639061"/>
            <a:ext cx="7703820" cy="2546985"/>
            <a:chOff x="854963" y="2868167"/>
            <a:chExt cx="7703820" cy="2546985"/>
          </a:xfrm>
        </p:grpSpPr>
        <p:sp>
          <p:nvSpPr>
            <p:cNvPr id="26" name="object 26"/>
            <p:cNvSpPr/>
            <p:nvPr/>
          </p:nvSpPr>
          <p:spPr>
            <a:xfrm>
              <a:off x="2746248" y="3881627"/>
              <a:ext cx="5812790" cy="828040"/>
            </a:xfrm>
            <a:custGeom>
              <a:avLst/>
              <a:gdLst/>
              <a:ahLst/>
              <a:cxnLst/>
              <a:rect l="l" t="t" r="r" b="b"/>
              <a:pathLst>
                <a:path w="5812790" h="828039">
                  <a:moveTo>
                    <a:pt x="719328" y="413766"/>
                  </a:moveTo>
                  <a:lnTo>
                    <a:pt x="359664" y="0"/>
                  </a:lnTo>
                  <a:lnTo>
                    <a:pt x="0" y="0"/>
                  </a:lnTo>
                  <a:lnTo>
                    <a:pt x="359664" y="413766"/>
                  </a:lnTo>
                  <a:lnTo>
                    <a:pt x="0" y="827532"/>
                  </a:lnTo>
                  <a:lnTo>
                    <a:pt x="359664" y="827532"/>
                  </a:lnTo>
                  <a:lnTo>
                    <a:pt x="719328" y="413766"/>
                  </a:lnTo>
                  <a:close/>
                </a:path>
                <a:path w="5812790" h="828039">
                  <a:moveTo>
                    <a:pt x="5812536" y="413766"/>
                  </a:moveTo>
                  <a:lnTo>
                    <a:pt x="5452110" y="0"/>
                  </a:lnTo>
                  <a:lnTo>
                    <a:pt x="5091684" y="0"/>
                  </a:lnTo>
                  <a:lnTo>
                    <a:pt x="5452110" y="413766"/>
                  </a:lnTo>
                  <a:lnTo>
                    <a:pt x="5091684" y="827532"/>
                  </a:lnTo>
                  <a:lnTo>
                    <a:pt x="5452110" y="827532"/>
                  </a:lnTo>
                  <a:lnTo>
                    <a:pt x="5812536" y="413766"/>
                  </a:lnTo>
                  <a:close/>
                </a:path>
              </a:pathLst>
            </a:custGeom>
            <a:solidFill>
              <a:srgbClr val="B4C6E7"/>
            </a:solidFill>
          </p:spPr>
          <p:txBody>
            <a:bodyPr wrap="square" lIns="0" tIns="0" rIns="0" bIns="0" rtlCol="0"/>
            <a:lstStyle/>
            <a:p>
              <a:endParaRPr/>
            </a:p>
          </p:txBody>
        </p:sp>
        <p:sp>
          <p:nvSpPr>
            <p:cNvPr id="27" name="object 27"/>
            <p:cNvSpPr/>
            <p:nvPr/>
          </p:nvSpPr>
          <p:spPr>
            <a:xfrm>
              <a:off x="893063" y="2906267"/>
              <a:ext cx="6911340" cy="2470785"/>
            </a:xfrm>
            <a:custGeom>
              <a:avLst/>
              <a:gdLst/>
              <a:ahLst/>
              <a:cxnLst/>
              <a:rect l="l" t="t" r="r" b="b"/>
              <a:pathLst>
                <a:path w="6911340" h="2470785">
                  <a:moveTo>
                    <a:pt x="0" y="411734"/>
                  </a:moveTo>
                  <a:lnTo>
                    <a:pt x="2770" y="363729"/>
                  </a:lnTo>
                  <a:lnTo>
                    <a:pt x="10874" y="317347"/>
                  </a:lnTo>
                  <a:lnTo>
                    <a:pt x="24003" y="272898"/>
                  </a:lnTo>
                  <a:lnTo>
                    <a:pt x="41849" y="230691"/>
                  </a:lnTo>
                  <a:lnTo>
                    <a:pt x="64102" y="191036"/>
                  </a:lnTo>
                  <a:lnTo>
                    <a:pt x="90453" y="154242"/>
                  </a:lnTo>
                  <a:lnTo>
                    <a:pt x="120594" y="120618"/>
                  </a:lnTo>
                  <a:lnTo>
                    <a:pt x="154215" y="90473"/>
                  </a:lnTo>
                  <a:lnTo>
                    <a:pt x="191008" y="64117"/>
                  </a:lnTo>
                  <a:lnTo>
                    <a:pt x="230664" y="41860"/>
                  </a:lnTo>
                  <a:lnTo>
                    <a:pt x="272873" y="24010"/>
                  </a:lnTo>
                  <a:lnTo>
                    <a:pt x="317327" y="10877"/>
                  </a:lnTo>
                  <a:lnTo>
                    <a:pt x="363717" y="2770"/>
                  </a:lnTo>
                  <a:lnTo>
                    <a:pt x="411734" y="0"/>
                  </a:lnTo>
                  <a:lnTo>
                    <a:pt x="6499606" y="0"/>
                  </a:lnTo>
                  <a:lnTo>
                    <a:pt x="6547610" y="2770"/>
                  </a:lnTo>
                  <a:lnTo>
                    <a:pt x="6593992" y="10877"/>
                  </a:lnTo>
                  <a:lnTo>
                    <a:pt x="6638441" y="24010"/>
                  </a:lnTo>
                  <a:lnTo>
                    <a:pt x="6680648" y="41860"/>
                  </a:lnTo>
                  <a:lnTo>
                    <a:pt x="6720303" y="64117"/>
                  </a:lnTo>
                  <a:lnTo>
                    <a:pt x="6757097" y="90473"/>
                  </a:lnTo>
                  <a:lnTo>
                    <a:pt x="6790721" y="120618"/>
                  </a:lnTo>
                  <a:lnTo>
                    <a:pt x="6820866" y="154242"/>
                  </a:lnTo>
                  <a:lnTo>
                    <a:pt x="6847222" y="191036"/>
                  </a:lnTo>
                  <a:lnTo>
                    <a:pt x="6869479" y="230691"/>
                  </a:lnTo>
                  <a:lnTo>
                    <a:pt x="6887329" y="272898"/>
                  </a:lnTo>
                  <a:lnTo>
                    <a:pt x="6900462" y="317347"/>
                  </a:lnTo>
                  <a:lnTo>
                    <a:pt x="6908569" y="363729"/>
                  </a:lnTo>
                  <a:lnTo>
                    <a:pt x="6911340" y="411734"/>
                  </a:lnTo>
                  <a:lnTo>
                    <a:pt x="6911340" y="2058670"/>
                  </a:lnTo>
                  <a:lnTo>
                    <a:pt x="6908569" y="2106674"/>
                  </a:lnTo>
                  <a:lnTo>
                    <a:pt x="6900462" y="2153056"/>
                  </a:lnTo>
                  <a:lnTo>
                    <a:pt x="6887329" y="2197505"/>
                  </a:lnTo>
                  <a:lnTo>
                    <a:pt x="6869479" y="2239712"/>
                  </a:lnTo>
                  <a:lnTo>
                    <a:pt x="6847222" y="2279367"/>
                  </a:lnTo>
                  <a:lnTo>
                    <a:pt x="6820866" y="2316161"/>
                  </a:lnTo>
                  <a:lnTo>
                    <a:pt x="6790721" y="2349785"/>
                  </a:lnTo>
                  <a:lnTo>
                    <a:pt x="6757097" y="2379930"/>
                  </a:lnTo>
                  <a:lnTo>
                    <a:pt x="6720303" y="2406286"/>
                  </a:lnTo>
                  <a:lnTo>
                    <a:pt x="6680648" y="2428543"/>
                  </a:lnTo>
                  <a:lnTo>
                    <a:pt x="6638441" y="2446393"/>
                  </a:lnTo>
                  <a:lnTo>
                    <a:pt x="6593992" y="2459526"/>
                  </a:lnTo>
                  <a:lnTo>
                    <a:pt x="6547610" y="2467633"/>
                  </a:lnTo>
                  <a:lnTo>
                    <a:pt x="6499606" y="2470404"/>
                  </a:lnTo>
                  <a:lnTo>
                    <a:pt x="411734" y="2470404"/>
                  </a:lnTo>
                  <a:lnTo>
                    <a:pt x="363717" y="2467633"/>
                  </a:lnTo>
                  <a:lnTo>
                    <a:pt x="317327" y="2459526"/>
                  </a:lnTo>
                  <a:lnTo>
                    <a:pt x="272873" y="2446393"/>
                  </a:lnTo>
                  <a:lnTo>
                    <a:pt x="230664" y="2428543"/>
                  </a:lnTo>
                  <a:lnTo>
                    <a:pt x="191008" y="2406286"/>
                  </a:lnTo>
                  <a:lnTo>
                    <a:pt x="154215" y="2379930"/>
                  </a:lnTo>
                  <a:lnTo>
                    <a:pt x="120594" y="2349785"/>
                  </a:lnTo>
                  <a:lnTo>
                    <a:pt x="90453" y="2316161"/>
                  </a:lnTo>
                  <a:lnTo>
                    <a:pt x="64102" y="2279367"/>
                  </a:lnTo>
                  <a:lnTo>
                    <a:pt x="41849" y="2239712"/>
                  </a:lnTo>
                  <a:lnTo>
                    <a:pt x="24003" y="2197505"/>
                  </a:lnTo>
                  <a:lnTo>
                    <a:pt x="10874" y="2153056"/>
                  </a:lnTo>
                  <a:lnTo>
                    <a:pt x="2770" y="2106674"/>
                  </a:lnTo>
                  <a:lnTo>
                    <a:pt x="0" y="2058670"/>
                  </a:lnTo>
                  <a:lnTo>
                    <a:pt x="0" y="411734"/>
                  </a:lnTo>
                  <a:close/>
                </a:path>
              </a:pathLst>
            </a:custGeom>
            <a:ln w="76200">
              <a:solidFill>
                <a:srgbClr val="FF6600"/>
              </a:solidFill>
            </a:ln>
          </p:spPr>
          <p:txBody>
            <a:bodyPr wrap="square" lIns="0" tIns="0" rIns="0" bIns="0" rtlCol="0"/>
            <a:lstStyle/>
            <a:p>
              <a:endParaRPr/>
            </a:p>
          </p:txBody>
        </p:sp>
      </p:grpSp>
      <p:sp>
        <p:nvSpPr>
          <p:cNvPr id="28" name="object 28"/>
          <p:cNvSpPr txBox="1"/>
          <p:nvPr/>
        </p:nvSpPr>
        <p:spPr>
          <a:xfrm>
            <a:off x="9051925" y="5720486"/>
            <a:ext cx="1616075" cy="680314"/>
          </a:xfrm>
          <a:prstGeom prst="rect">
            <a:avLst/>
          </a:prstGeom>
        </p:spPr>
        <p:txBody>
          <a:bodyPr vert="horz" wrap="square" lIns="0" tIns="38735" rIns="0" bIns="0" rtlCol="0">
            <a:spAutoFit/>
          </a:bodyPr>
          <a:lstStyle/>
          <a:p>
            <a:pPr marL="198120">
              <a:lnSpc>
                <a:spcPct val="100000"/>
              </a:lnSpc>
              <a:spcBef>
                <a:spcPts val="305"/>
              </a:spcBef>
            </a:pPr>
            <a:r>
              <a:rPr sz="2000" spc="-20" dirty="0">
                <a:latin typeface="Meiryo UI"/>
                <a:cs typeface="Meiryo UI"/>
              </a:rPr>
              <a:t>派遣会社</a:t>
            </a:r>
            <a:endParaRPr sz="2000" dirty="0">
              <a:latin typeface="Meiryo UI"/>
              <a:cs typeface="Meiryo UI"/>
            </a:endParaRPr>
          </a:p>
          <a:p>
            <a:pPr marL="12700">
              <a:lnSpc>
                <a:spcPct val="100000"/>
              </a:lnSpc>
              <a:spcBef>
                <a:spcPts val="209"/>
              </a:spcBef>
            </a:pPr>
            <a:r>
              <a:rPr sz="2000" spc="-35" dirty="0">
                <a:latin typeface="Meiryo UI"/>
                <a:cs typeface="Meiryo UI"/>
              </a:rPr>
              <a:t>オペレーション</a:t>
            </a:r>
            <a:endParaRPr sz="2000" dirty="0">
              <a:latin typeface="Meiryo UI"/>
              <a:cs typeface="Meiryo UI"/>
            </a:endParaRPr>
          </a:p>
        </p:txBody>
      </p:sp>
      <p:sp>
        <p:nvSpPr>
          <p:cNvPr id="29" name="object 29"/>
          <p:cNvSpPr txBox="1"/>
          <p:nvPr/>
        </p:nvSpPr>
        <p:spPr>
          <a:xfrm>
            <a:off x="3486912" y="2804876"/>
            <a:ext cx="1959992" cy="443070"/>
          </a:xfrm>
          <a:prstGeom prst="rect">
            <a:avLst/>
          </a:prstGeom>
        </p:spPr>
        <p:txBody>
          <a:bodyPr vert="horz" wrap="square" lIns="0" tIns="12065" rIns="0" bIns="0" rtlCol="0">
            <a:spAutoFit/>
          </a:bodyPr>
          <a:lstStyle/>
          <a:p>
            <a:pPr marL="12700">
              <a:lnSpc>
                <a:spcPct val="100000"/>
              </a:lnSpc>
              <a:spcBef>
                <a:spcPts val="95"/>
              </a:spcBef>
            </a:pPr>
            <a:r>
              <a:rPr lang="ja-JP" altLang="en-US" sz="2800" spc="-45" dirty="0">
                <a:solidFill>
                  <a:srgbClr val="FFFFFF"/>
                </a:solidFill>
                <a:latin typeface="Meiryo UI"/>
                <a:cs typeface="Meiryo UI"/>
              </a:rPr>
              <a:t>事前</a:t>
            </a:r>
            <a:r>
              <a:rPr sz="2800" spc="-45" dirty="0" err="1">
                <a:solidFill>
                  <a:srgbClr val="FFFFFF"/>
                </a:solidFill>
                <a:latin typeface="Meiryo UI"/>
                <a:cs typeface="Meiryo UI"/>
              </a:rPr>
              <a:t>プロセス</a:t>
            </a:r>
            <a:endParaRPr sz="2800" dirty="0">
              <a:latin typeface="Meiryo UI"/>
              <a:cs typeface="Meiryo UI"/>
            </a:endParaRPr>
          </a:p>
        </p:txBody>
      </p:sp>
      <p:sp>
        <p:nvSpPr>
          <p:cNvPr id="30" name="object 30"/>
          <p:cNvSpPr/>
          <p:nvPr/>
        </p:nvSpPr>
        <p:spPr>
          <a:xfrm>
            <a:off x="8592311" y="2655826"/>
            <a:ext cx="2245360" cy="2685415"/>
          </a:xfrm>
          <a:custGeom>
            <a:avLst/>
            <a:gdLst/>
            <a:ahLst/>
            <a:cxnLst/>
            <a:rect l="l" t="t" r="r" b="b"/>
            <a:pathLst>
              <a:path w="2245359" h="2685415">
                <a:moveTo>
                  <a:pt x="0" y="374141"/>
                </a:moveTo>
                <a:lnTo>
                  <a:pt x="2915" y="327211"/>
                </a:lnTo>
                <a:lnTo>
                  <a:pt x="11426" y="282019"/>
                </a:lnTo>
                <a:lnTo>
                  <a:pt x="25184" y="238918"/>
                </a:lnTo>
                <a:lnTo>
                  <a:pt x="43837" y="198257"/>
                </a:lnTo>
                <a:lnTo>
                  <a:pt x="67034" y="160388"/>
                </a:lnTo>
                <a:lnTo>
                  <a:pt x="94426" y="125660"/>
                </a:lnTo>
                <a:lnTo>
                  <a:pt x="125660" y="94426"/>
                </a:lnTo>
                <a:lnTo>
                  <a:pt x="160388" y="67034"/>
                </a:lnTo>
                <a:lnTo>
                  <a:pt x="198257" y="43837"/>
                </a:lnTo>
                <a:lnTo>
                  <a:pt x="238918" y="25184"/>
                </a:lnTo>
                <a:lnTo>
                  <a:pt x="282019" y="11426"/>
                </a:lnTo>
                <a:lnTo>
                  <a:pt x="327211" y="2915"/>
                </a:lnTo>
                <a:lnTo>
                  <a:pt x="374142" y="0"/>
                </a:lnTo>
                <a:lnTo>
                  <a:pt x="1870710" y="0"/>
                </a:lnTo>
                <a:lnTo>
                  <a:pt x="1917640" y="2915"/>
                </a:lnTo>
                <a:lnTo>
                  <a:pt x="1962832" y="11426"/>
                </a:lnTo>
                <a:lnTo>
                  <a:pt x="2005933" y="25184"/>
                </a:lnTo>
                <a:lnTo>
                  <a:pt x="2046594" y="43837"/>
                </a:lnTo>
                <a:lnTo>
                  <a:pt x="2084463" y="67034"/>
                </a:lnTo>
                <a:lnTo>
                  <a:pt x="2119191" y="94426"/>
                </a:lnTo>
                <a:lnTo>
                  <a:pt x="2150425" y="125660"/>
                </a:lnTo>
                <a:lnTo>
                  <a:pt x="2177817" y="160388"/>
                </a:lnTo>
                <a:lnTo>
                  <a:pt x="2201014" y="198257"/>
                </a:lnTo>
                <a:lnTo>
                  <a:pt x="2219667" y="238918"/>
                </a:lnTo>
                <a:lnTo>
                  <a:pt x="2233425" y="282019"/>
                </a:lnTo>
                <a:lnTo>
                  <a:pt x="2241936" y="327211"/>
                </a:lnTo>
                <a:lnTo>
                  <a:pt x="2244852" y="374141"/>
                </a:lnTo>
                <a:lnTo>
                  <a:pt x="2244852" y="2311145"/>
                </a:lnTo>
                <a:lnTo>
                  <a:pt x="2241936" y="2358076"/>
                </a:lnTo>
                <a:lnTo>
                  <a:pt x="2233425" y="2403268"/>
                </a:lnTo>
                <a:lnTo>
                  <a:pt x="2219667" y="2446369"/>
                </a:lnTo>
                <a:lnTo>
                  <a:pt x="2201014" y="2487030"/>
                </a:lnTo>
                <a:lnTo>
                  <a:pt x="2177817" y="2524899"/>
                </a:lnTo>
                <a:lnTo>
                  <a:pt x="2150425" y="2559627"/>
                </a:lnTo>
                <a:lnTo>
                  <a:pt x="2119191" y="2590861"/>
                </a:lnTo>
                <a:lnTo>
                  <a:pt x="2084463" y="2618253"/>
                </a:lnTo>
                <a:lnTo>
                  <a:pt x="2046594" y="2641450"/>
                </a:lnTo>
                <a:lnTo>
                  <a:pt x="2005933" y="2660103"/>
                </a:lnTo>
                <a:lnTo>
                  <a:pt x="1962832" y="2673861"/>
                </a:lnTo>
                <a:lnTo>
                  <a:pt x="1917640" y="2682372"/>
                </a:lnTo>
                <a:lnTo>
                  <a:pt x="1870710" y="2685287"/>
                </a:lnTo>
                <a:lnTo>
                  <a:pt x="374142" y="2685287"/>
                </a:lnTo>
                <a:lnTo>
                  <a:pt x="327211" y="2682372"/>
                </a:lnTo>
                <a:lnTo>
                  <a:pt x="282019" y="2673861"/>
                </a:lnTo>
                <a:lnTo>
                  <a:pt x="238918" y="2660103"/>
                </a:lnTo>
                <a:lnTo>
                  <a:pt x="198257" y="2641450"/>
                </a:lnTo>
                <a:lnTo>
                  <a:pt x="160388" y="2618253"/>
                </a:lnTo>
                <a:lnTo>
                  <a:pt x="125660" y="2590861"/>
                </a:lnTo>
                <a:lnTo>
                  <a:pt x="94426" y="2559627"/>
                </a:lnTo>
                <a:lnTo>
                  <a:pt x="67034" y="2524899"/>
                </a:lnTo>
                <a:lnTo>
                  <a:pt x="43837" y="2487030"/>
                </a:lnTo>
                <a:lnTo>
                  <a:pt x="25184" y="2446369"/>
                </a:lnTo>
                <a:lnTo>
                  <a:pt x="11426" y="2403268"/>
                </a:lnTo>
                <a:lnTo>
                  <a:pt x="2915" y="2358076"/>
                </a:lnTo>
                <a:lnTo>
                  <a:pt x="0" y="2311145"/>
                </a:lnTo>
                <a:lnTo>
                  <a:pt x="0" y="374141"/>
                </a:lnTo>
                <a:close/>
              </a:path>
            </a:pathLst>
          </a:custGeom>
          <a:ln w="76200">
            <a:solidFill>
              <a:srgbClr val="FF6600"/>
            </a:solidFill>
          </a:ln>
        </p:spPr>
        <p:txBody>
          <a:bodyPr wrap="square" lIns="0" tIns="0" rIns="0" bIns="0" rtlCol="0"/>
          <a:lstStyle/>
          <a:p>
            <a:endParaRPr/>
          </a:p>
        </p:txBody>
      </p:sp>
      <p:sp>
        <p:nvSpPr>
          <p:cNvPr id="31" name="object 31"/>
          <p:cNvSpPr txBox="1"/>
          <p:nvPr/>
        </p:nvSpPr>
        <p:spPr>
          <a:xfrm>
            <a:off x="8940165" y="2800351"/>
            <a:ext cx="1550035" cy="452120"/>
          </a:xfrm>
          <a:prstGeom prst="rect">
            <a:avLst/>
          </a:prstGeom>
        </p:spPr>
        <p:txBody>
          <a:bodyPr vert="horz" wrap="square" lIns="0" tIns="12065" rIns="0" bIns="0" rtlCol="0">
            <a:spAutoFit/>
          </a:bodyPr>
          <a:lstStyle/>
          <a:p>
            <a:pPr marL="12700">
              <a:lnSpc>
                <a:spcPct val="100000"/>
              </a:lnSpc>
              <a:spcBef>
                <a:spcPts val="95"/>
              </a:spcBef>
            </a:pPr>
            <a:r>
              <a:rPr lang="ja-JP" altLang="en-US" sz="2800" spc="-45" dirty="0">
                <a:solidFill>
                  <a:srgbClr val="FFFFFF"/>
                </a:solidFill>
                <a:latin typeface="Meiryo UI"/>
                <a:cs typeface="Meiryo UI"/>
              </a:rPr>
              <a:t>当</a:t>
            </a:r>
            <a:r>
              <a:rPr sz="2800" spc="-45" dirty="0" err="1">
                <a:solidFill>
                  <a:srgbClr val="FFFFFF"/>
                </a:solidFill>
                <a:latin typeface="Meiryo UI"/>
                <a:cs typeface="Meiryo UI"/>
              </a:rPr>
              <a:t>プロセス</a:t>
            </a:r>
            <a:endParaRPr sz="2800" dirty="0">
              <a:latin typeface="Meiryo UI"/>
              <a:cs typeface="Meiryo UI"/>
            </a:endParaRPr>
          </a:p>
        </p:txBody>
      </p:sp>
      <p:sp>
        <p:nvSpPr>
          <p:cNvPr id="33" name="スライド番号プレースホルダー 32">
            <a:extLst>
              <a:ext uri="{FF2B5EF4-FFF2-40B4-BE49-F238E27FC236}">
                <a16:creationId xmlns:a16="http://schemas.microsoft.com/office/drawing/2014/main" id="{2CAA8A8B-5DC9-EA2F-6CCC-FE76FDC94329}"/>
              </a:ext>
            </a:extLst>
          </p:cNvPr>
          <p:cNvSpPr>
            <a:spLocks noGrp="1"/>
          </p:cNvSpPr>
          <p:nvPr>
            <p:ph type="sldNum" sz="quarter" idx="7"/>
          </p:nvPr>
        </p:nvSpPr>
        <p:spPr>
          <a:xfrm>
            <a:off x="11277600" y="6377940"/>
            <a:ext cx="609600" cy="276999"/>
          </a:xfrm>
        </p:spPr>
        <p:txBody>
          <a:bodyPr/>
          <a:lstStyle/>
          <a:p>
            <a:fld id="{B6F15528-21DE-4FAA-801E-634DDDAF4B2B}" type="slidenum">
              <a:rPr lang="en-US" altLang="ja-JP" smtClean="0">
                <a:solidFill>
                  <a:schemeClr val="bg1"/>
                </a:solidFill>
              </a:rPr>
              <a:t>6</a:t>
            </a:fld>
            <a:endParaRPr lang="ja-JP" altLang="en-US" dirty="0">
              <a:solidFill>
                <a:schemeClr val="bg1"/>
              </a:solidFill>
            </a:endParaRPr>
          </a:p>
        </p:txBody>
      </p:sp>
      <p:sp>
        <p:nvSpPr>
          <p:cNvPr id="32" name="object 4">
            <a:extLst>
              <a:ext uri="{FF2B5EF4-FFF2-40B4-BE49-F238E27FC236}">
                <a16:creationId xmlns:a16="http://schemas.microsoft.com/office/drawing/2014/main" id="{37693F28-7B4C-106D-C54C-070C7918DF4C}"/>
              </a:ext>
            </a:extLst>
          </p:cNvPr>
          <p:cNvSpPr txBox="1">
            <a:spLocks/>
          </p:cNvSpPr>
          <p:nvPr/>
        </p:nvSpPr>
        <p:spPr>
          <a:xfrm>
            <a:off x="984250" y="1934954"/>
            <a:ext cx="9525000" cy="579646"/>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800" spc="-15" dirty="0">
                <a:solidFill>
                  <a:schemeClr val="bg1"/>
                </a:solidFill>
                <a:latin typeface="Meiryo UI" panose="020B0604030504040204" pitchFamily="50" charset="-128"/>
                <a:ea typeface="Meiryo UI" panose="020B0604030504040204" pitchFamily="50" charset="-128"/>
              </a:rPr>
              <a:t>キンドリルから派遣会社様へお送りする見積依頼について、</a:t>
            </a:r>
            <a:r>
              <a:rPr lang="en-US" altLang="ja-JP" sz="1800" spc="-15" dirty="0">
                <a:solidFill>
                  <a:schemeClr val="bg1"/>
                </a:solidFill>
                <a:latin typeface="Meiryo UI" panose="020B0604030504040204" pitchFamily="50" charset="-128"/>
                <a:ea typeface="Meiryo UI" panose="020B0604030504040204" pitchFamily="50" charset="-128"/>
              </a:rPr>
              <a:t>Fieldglass</a:t>
            </a:r>
            <a:r>
              <a:rPr lang="ja-JP" altLang="en-US" sz="1800" spc="-15" dirty="0">
                <a:solidFill>
                  <a:schemeClr val="bg1"/>
                </a:solidFill>
                <a:latin typeface="Meiryo UI" panose="020B0604030504040204" pitchFamily="50" charset="-128"/>
                <a:ea typeface="Meiryo UI" panose="020B0604030504040204" pitchFamily="50" charset="-128"/>
              </a:rPr>
              <a:t>へ入力する各項目の解説、</a:t>
            </a:r>
            <a:endParaRPr lang="en-US" altLang="ja-JP" sz="1800" spc="-15" dirty="0">
              <a:solidFill>
                <a:schemeClr val="bg1"/>
              </a:solidFill>
              <a:latin typeface="Meiryo UI" panose="020B0604030504040204" pitchFamily="50" charset="-128"/>
              <a:ea typeface="Meiryo UI" panose="020B0604030504040204" pitchFamily="50" charset="-128"/>
            </a:endParaRPr>
          </a:p>
          <a:p>
            <a:pPr marL="12700">
              <a:spcBef>
                <a:spcPts val="100"/>
              </a:spcBef>
            </a:pPr>
            <a:r>
              <a:rPr lang="ja-JP" altLang="en-US" sz="1800" spc="-15" dirty="0">
                <a:solidFill>
                  <a:schemeClr val="bg1"/>
                </a:solidFill>
                <a:latin typeface="Meiryo UI" panose="020B0604030504040204" pitchFamily="50" charset="-128"/>
                <a:ea typeface="Meiryo UI" panose="020B0604030504040204" pitchFamily="50" charset="-128"/>
              </a:rPr>
              <a:t>また辞退の仕方についても解説をしています。</a:t>
            </a:r>
            <a:endParaRPr lang="ja-JP" altLang="en-US" sz="1800" dirty="0">
              <a:solidFill>
                <a:schemeClr val="bg1"/>
              </a:solidFill>
            </a:endParaRPr>
          </a:p>
        </p:txBody>
      </p:sp>
      <p:sp>
        <p:nvSpPr>
          <p:cNvPr id="35" name="object 22">
            <a:extLst>
              <a:ext uri="{FF2B5EF4-FFF2-40B4-BE49-F238E27FC236}">
                <a16:creationId xmlns:a16="http://schemas.microsoft.com/office/drawing/2014/main" id="{B97B2E70-2C9B-5E36-28BE-0CF15C372422}"/>
              </a:ext>
            </a:extLst>
          </p:cNvPr>
          <p:cNvSpPr txBox="1"/>
          <p:nvPr/>
        </p:nvSpPr>
        <p:spPr>
          <a:xfrm>
            <a:off x="3539837" y="5613734"/>
            <a:ext cx="1583690" cy="817531"/>
          </a:xfrm>
          <a:prstGeom prst="rect">
            <a:avLst/>
          </a:prstGeom>
          <a:solidFill>
            <a:srgbClr val="FF6600"/>
          </a:solidFill>
          <a:ln>
            <a:solidFill>
              <a:srgbClr val="FFFFFF"/>
            </a:solidFill>
          </a:ln>
        </p:spPr>
        <p:txBody>
          <a:bodyPr vert="horz" wrap="square" lIns="0" tIns="192405" rIns="0" bIns="0" rtlCol="0">
            <a:spAutoFit/>
          </a:bodyPr>
          <a:lstStyle/>
          <a:p>
            <a:pPr marL="167005">
              <a:lnSpc>
                <a:spcPct val="100000"/>
              </a:lnSpc>
              <a:spcBef>
                <a:spcPts val="1515"/>
              </a:spcBef>
            </a:pPr>
            <a:endParaRPr lang="en-US" sz="1400" dirty="0">
              <a:latin typeface="Meiryo UI"/>
              <a:cs typeface="Meiryo UI"/>
            </a:endParaRPr>
          </a:p>
          <a:p>
            <a:pPr marL="167005">
              <a:lnSpc>
                <a:spcPct val="100000"/>
              </a:lnSpc>
              <a:spcBef>
                <a:spcPts val="1515"/>
              </a:spcBef>
            </a:pPr>
            <a:endParaRPr sz="1400" dirty="0">
              <a:latin typeface="Meiryo UI"/>
              <a:cs typeface="Meiryo UI"/>
            </a:endParaRPr>
          </a:p>
        </p:txBody>
      </p:sp>
      <p:sp>
        <p:nvSpPr>
          <p:cNvPr id="36" name="object 38">
            <a:extLst>
              <a:ext uri="{FF2B5EF4-FFF2-40B4-BE49-F238E27FC236}">
                <a16:creationId xmlns:a16="http://schemas.microsoft.com/office/drawing/2014/main" id="{D8FB336E-A301-F672-044B-E92EA9795445}"/>
              </a:ext>
            </a:extLst>
          </p:cNvPr>
          <p:cNvSpPr txBox="1"/>
          <p:nvPr/>
        </p:nvSpPr>
        <p:spPr>
          <a:xfrm>
            <a:off x="3656434" y="5654506"/>
            <a:ext cx="1417637" cy="680314"/>
          </a:xfrm>
          <a:prstGeom prst="rect">
            <a:avLst/>
          </a:prstGeom>
        </p:spPr>
        <p:txBody>
          <a:bodyPr vert="horz" wrap="square" lIns="0" tIns="38735" rIns="0" bIns="0" rtlCol="0">
            <a:spAutoFit/>
          </a:bodyPr>
          <a:lstStyle/>
          <a:p>
            <a:pPr marL="198120">
              <a:lnSpc>
                <a:spcPct val="100000"/>
              </a:lnSpc>
              <a:spcBef>
                <a:spcPts val="305"/>
              </a:spcBef>
            </a:pPr>
            <a:r>
              <a:rPr lang="ja-JP" altLang="en-US" sz="2000" dirty="0">
                <a:latin typeface="Meiryo UI"/>
                <a:cs typeface="Meiryo UI"/>
              </a:rPr>
              <a:t>キンドリル</a:t>
            </a:r>
            <a:endParaRPr sz="2000" dirty="0">
              <a:latin typeface="Meiryo UI"/>
              <a:cs typeface="Meiryo UI"/>
            </a:endParaRPr>
          </a:p>
          <a:p>
            <a:pPr marL="12700">
              <a:lnSpc>
                <a:spcPct val="100000"/>
              </a:lnSpc>
              <a:spcBef>
                <a:spcPts val="209"/>
              </a:spcBef>
            </a:pPr>
            <a:r>
              <a:rPr sz="2000" spc="-35" dirty="0" err="1">
                <a:latin typeface="Meiryo UI"/>
                <a:cs typeface="Meiryo UI"/>
              </a:rPr>
              <a:t>オペレーション</a:t>
            </a:r>
            <a:endParaRPr sz="2000" dirty="0">
              <a:latin typeface="Meiryo UI"/>
              <a:cs typeface="Meiryo U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533400"/>
            <a:ext cx="11810999" cy="382156"/>
          </a:xfrm>
          <a:prstGeom prst="rect">
            <a:avLst/>
          </a:prstGeom>
          <a:solidFill>
            <a:srgbClr val="FF6600"/>
          </a:solidFill>
        </p:spPr>
        <p:txBody>
          <a:bodyPr vert="horz" wrap="square" lIns="0" tIns="12700" rIns="0" bIns="0" rtlCol="0">
            <a:spAutoFit/>
          </a:bodyPr>
          <a:lstStyle/>
          <a:p>
            <a:pPr marL="12700">
              <a:lnSpc>
                <a:spcPct val="100000"/>
              </a:lnSpc>
              <a:spcBef>
                <a:spcPts val="100"/>
              </a:spcBef>
            </a:pP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a:t>
            </a:r>
            <a:r>
              <a:rPr lang="en-US" altLang="ja-JP" sz="2400" spc="-15" dirty="0">
                <a:solidFill>
                  <a:schemeClr val="bg1"/>
                </a:solidFill>
                <a:highlight>
                  <a:srgbClr val="FF6600"/>
                </a:highlight>
                <a:latin typeface="Meiryo UI" panose="020B0604030504040204" pitchFamily="50" charset="-128"/>
                <a:ea typeface="Meiryo UI" panose="020B0604030504040204" pitchFamily="50" charset="-128"/>
              </a:rPr>
              <a:t>1.</a:t>
            </a: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見積回答　　　</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a:t>
            </a:r>
            <a:r>
              <a:rPr lang="en-US" altLang="ja-JP" sz="1400" spc="-15" dirty="0">
                <a:solidFill>
                  <a:schemeClr val="bg1"/>
                </a:solidFill>
                <a:highlight>
                  <a:srgbClr val="FF6600"/>
                </a:highlight>
                <a:latin typeface="Meiryo UI" panose="020B0604030504040204" pitchFamily="50" charset="-128"/>
                <a:ea typeface="Meiryo UI" panose="020B0604030504040204" pitchFamily="50" charset="-128"/>
              </a:rPr>
              <a:t>1.</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spc="-10" dirty="0">
                <a:solidFill>
                  <a:schemeClr val="bg1"/>
                </a:solidFill>
                <a:latin typeface="Meiryo UI"/>
                <a:cs typeface="Meiryo UI"/>
              </a:rPr>
              <a:t>見積依頼の検索方法～　</a:t>
            </a:r>
            <a:endParaRPr lang="ja-JP" altLang="en-US" sz="1400" spc="-40" dirty="0">
              <a:solidFill>
                <a:schemeClr val="bg1"/>
              </a:solidFill>
              <a:highlight>
                <a:srgbClr val="FF6600"/>
              </a:highlight>
              <a:latin typeface="Meiryo UI" panose="020B0604030504040204" pitchFamily="50" charset="-128"/>
              <a:ea typeface="Meiryo UI" panose="020B0604030504040204" pitchFamily="50" charset="-128"/>
            </a:endParaRPr>
          </a:p>
        </p:txBody>
      </p:sp>
      <p:pic>
        <p:nvPicPr>
          <p:cNvPr id="3" name="object 3"/>
          <p:cNvPicPr/>
          <p:nvPr/>
        </p:nvPicPr>
        <p:blipFill>
          <a:blip r:embed="rId2" cstate="print"/>
          <a:stretch>
            <a:fillRect/>
          </a:stretch>
        </p:blipFill>
        <p:spPr>
          <a:xfrm>
            <a:off x="838199" y="3200400"/>
            <a:ext cx="5242871" cy="3215789"/>
          </a:xfrm>
          <a:prstGeom prst="rect">
            <a:avLst/>
          </a:prstGeom>
          <a:ln>
            <a:solidFill>
              <a:schemeClr val="bg1">
                <a:lumMod val="75000"/>
              </a:schemeClr>
            </a:solidFill>
          </a:ln>
        </p:spPr>
      </p:pic>
      <p:sp>
        <p:nvSpPr>
          <p:cNvPr id="13" name="object 13"/>
          <p:cNvSpPr txBox="1"/>
          <p:nvPr/>
        </p:nvSpPr>
        <p:spPr>
          <a:xfrm>
            <a:off x="6187129" y="3168709"/>
            <a:ext cx="5242871" cy="592470"/>
          </a:xfrm>
          <a:prstGeom prst="rect">
            <a:avLst/>
          </a:prstGeom>
        </p:spPr>
        <p:txBody>
          <a:bodyPr vert="horz" wrap="square" lIns="0" tIns="12700" rIns="0" bIns="0" rtlCol="0">
            <a:spAutoFit/>
          </a:bodyPr>
          <a:lstStyle/>
          <a:p>
            <a:pPr marL="12700">
              <a:lnSpc>
                <a:spcPct val="100000"/>
              </a:lnSpc>
              <a:spcBef>
                <a:spcPts val="100"/>
              </a:spcBef>
            </a:pPr>
            <a:r>
              <a:rPr lang="en-US" altLang="ja-JP" sz="1400" spc="-40" dirty="0">
                <a:latin typeface="Meiryo UI"/>
                <a:cs typeface="Meiryo UI"/>
              </a:rPr>
              <a:t>【</a:t>
            </a:r>
            <a:r>
              <a:rPr lang="ja-JP" altLang="en-US" sz="1400" spc="-40" dirty="0">
                <a:latin typeface="Meiryo UI"/>
                <a:cs typeface="Meiryo UI"/>
              </a:rPr>
              <a:t>検索方法①</a:t>
            </a:r>
            <a:r>
              <a:rPr lang="en-US" altLang="ja-JP" sz="1400" spc="-40" dirty="0">
                <a:latin typeface="Meiryo UI"/>
                <a:cs typeface="Meiryo UI"/>
              </a:rPr>
              <a:t>】</a:t>
            </a:r>
            <a:r>
              <a:rPr lang="ja-JP" altLang="en-US" sz="1400" spc="-40" dirty="0">
                <a:latin typeface="Meiryo UI"/>
                <a:cs typeface="Meiryo UI"/>
              </a:rPr>
              <a:t>：検索バーから見積番号を検索</a:t>
            </a:r>
            <a:endParaRPr lang="en-US" altLang="ja-JP" sz="1400" spc="-40" dirty="0">
              <a:latin typeface="Meiryo UI"/>
              <a:cs typeface="Meiryo UI"/>
            </a:endParaRPr>
          </a:p>
          <a:p>
            <a:pPr marL="12700">
              <a:lnSpc>
                <a:spcPct val="100000"/>
              </a:lnSpc>
              <a:spcBef>
                <a:spcPts val="100"/>
              </a:spcBef>
            </a:pPr>
            <a:r>
              <a:rPr lang="ja-JP" altLang="en-US" sz="1100" spc="-40" dirty="0">
                <a:latin typeface="Meiryo UI"/>
                <a:cs typeface="Meiryo UI"/>
              </a:rPr>
              <a:t>　</a:t>
            </a:r>
            <a:r>
              <a:rPr lang="ja-JP" altLang="en-US" sz="1050" spc="-40" dirty="0">
                <a:latin typeface="Meiryo UI"/>
                <a:cs typeface="Meiryo UI"/>
              </a:rPr>
              <a:t>見積番号が予め分かっている場合は、検索バーに入力し虫眼鏡アイコンを押下して</a:t>
            </a:r>
            <a:endParaRPr lang="en-US" altLang="ja-JP" sz="1050" spc="-40" dirty="0">
              <a:latin typeface="Meiryo UI"/>
              <a:cs typeface="Meiryo UI"/>
            </a:endParaRPr>
          </a:p>
          <a:p>
            <a:pPr marL="12700">
              <a:lnSpc>
                <a:spcPct val="100000"/>
              </a:lnSpc>
              <a:spcBef>
                <a:spcPts val="100"/>
              </a:spcBef>
            </a:pPr>
            <a:r>
              <a:rPr lang="ja-JP" altLang="en-US" sz="1050" spc="-40" dirty="0">
                <a:latin typeface="Meiryo UI"/>
                <a:cs typeface="Meiryo UI"/>
              </a:rPr>
              <a:t>　検索が可能です。</a:t>
            </a:r>
            <a:endParaRPr lang="ja-JP" altLang="en-US" sz="1050" dirty="0">
              <a:latin typeface="Meiryo UI"/>
              <a:cs typeface="Meiryo UI"/>
            </a:endParaRPr>
          </a:p>
        </p:txBody>
      </p:sp>
      <p:sp>
        <p:nvSpPr>
          <p:cNvPr id="15" name="スライド番号プレースホルダー 14">
            <a:extLst>
              <a:ext uri="{FF2B5EF4-FFF2-40B4-BE49-F238E27FC236}">
                <a16:creationId xmlns:a16="http://schemas.microsoft.com/office/drawing/2014/main" id="{FF01B371-4B0F-0C7C-D74D-234D8C9556CC}"/>
              </a:ext>
            </a:extLst>
          </p:cNvPr>
          <p:cNvSpPr>
            <a:spLocks noGrp="1"/>
          </p:cNvSpPr>
          <p:nvPr>
            <p:ph type="sldNum" sz="quarter" idx="7"/>
          </p:nvPr>
        </p:nvSpPr>
        <p:spPr>
          <a:xfrm>
            <a:off x="11430000" y="6377940"/>
            <a:ext cx="457200" cy="342900"/>
          </a:xfrm>
        </p:spPr>
        <p:txBody>
          <a:bodyPr/>
          <a:lstStyle/>
          <a:p>
            <a:fld id="{B6F15528-21DE-4FAA-801E-634DDDAF4B2B}" type="slidenum">
              <a:rPr lang="en-US" altLang="ja-JP" smtClean="0"/>
              <a:t>7</a:t>
            </a:fld>
            <a:endParaRPr lang="ja-JP" altLang="en-US"/>
          </a:p>
        </p:txBody>
      </p:sp>
      <p:sp>
        <p:nvSpPr>
          <p:cNvPr id="16" name="object 13">
            <a:extLst>
              <a:ext uri="{FF2B5EF4-FFF2-40B4-BE49-F238E27FC236}">
                <a16:creationId xmlns:a16="http://schemas.microsoft.com/office/drawing/2014/main" id="{125C0E51-D667-D24C-A3D9-A164C591549F}"/>
              </a:ext>
            </a:extLst>
          </p:cNvPr>
          <p:cNvSpPr txBox="1"/>
          <p:nvPr/>
        </p:nvSpPr>
        <p:spPr>
          <a:xfrm>
            <a:off x="952600" y="1402219"/>
            <a:ext cx="5752999" cy="1036181"/>
          </a:xfrm>
          <a:prstGeom prst="rect">
            <a:avLst/>
          </a:prstGeom>
        </p:spPr>
        <p:txBody>
          <a:bodyPr vert="horz" wrap="square" lIns="0" tIns="12700" rIns="0" bIns="0" rtlCol="0">
            <a:spAutoFit/>
          </a:bodyPr>
          <a:lstStyle/>
          <a:p>
            <a:pPr marL="12700">
              <a:lnSpc>
                <a:spcPct val="100000"/>
              </a:lnSpc>
              <a:spcBef>
                <a:spcPts val="100"/>
              </a:spcBef>
            </a:pPr>
            <a:r>
              <a:rPr lang="ja-JP" altLang="en-US" sz="1600" spc="-10" dirty="0">
                <a:latin typeface="Meiryo UI"/>
                <a:cs typeface="Meiryo UI"/>
              </a:rPr>
              <a:t>＜解説事項＞</a:t>
            </a:r>
            <a:endParaRPr lang="en-US" altLang="ja-JP" sz="1600" spc="-10" dirty="0">
              <a:latin typeface="Meiryo UI"/>
              <a:cs typeface="Meiryo UI"/>
            </a:endParaRPr>
          </a:p>
          <a:p>
            <a:pPr marL="12700">
              <a:lnSpc>
                <a:spcPct val="100000"/>
              </a:lnSpc>
              <a:spcBef>
                <a:spcPts val="100"/>
              </a:spcBef>
            </a:pPr>
            <a:r>
              <a:rPr lang="ja-JP" altLang="en-US" sz="1600" spc="-10" dirty="0">
                <a:latin typeface="Meiryo UI"/>
                <a:cs typeface="Meiryo UI"/>
              </a:rPr>
              <a:t>　</a:t>
            </a:r>
            <a:r>
              <a:rPr lang="en-US" altLang="ja-JP" sz="1600" spc="-10" dirty="0">
                <a:latin typeface="Meiryo UI"/>
                <a:cs typeface="Meiryo UI"/>
              </a:rPr>
              <a:t>1.</a:t>
            </a:r>
            <a:r>
              <a:rPr lang="ja-JP" altLang="en-US" sz="1600" spc="-10" dirty="0">
                <a:latin typeface="Meiryo UI"/>
                <a:cs typeface="Meiryo UI"/>
              </a:rPr>
              <a:t>　見積依頼の検索方法　　　　　 　　　　　　　  </a:t>
            </a:r>
            <a:r>
              <a:rPr lang="en-US" altLang="ja-JP" sz="1600" spc="-10" dirty="0">
                <a:latin typeface="Meiryo UI"/>
                <a:cs typeface="Meiryo UI"/>
              </a:rPr>
              <a:t>---P.7</a:t>
            </a:r>
          </a:p>
          <a:p>
            <a:pPr marL="12700">
              <a:lnSpc>
                <a:spcPct val="100000"/>
              </a:lnSpc>
              <a:spcBef>
                <a:spcPts val="100"/>
              </a:spcBef>
            </a:pPr>
            <a:r>
              <a:rPr lang="ja-JP" altLang="en-US" sz="1600" dirty="0">
                <a:latin typeface="Meiryo UI"/>
                <a:cs typeface="Meiryo UI"/>
              </a:rPr>
              <a:t>　</a:t>
            </a:r>
            <a:r>
              <a:rPr lang="en-US" altLang="ja-JP" sz="1600" dirty="0">
                <a:latin typeface="Meiryo UI"/>
                <a:cs typeface="Meiryo UI"/>
              </a:rPr>
              <a:t>2.</a:t>
            </a:r>
            <a:r>
              <a:rPr lang="ja-JP" altLang="en-US" sz="1600" dirty="0">
                <a:latin typeface="Meiryo UI"/>
                <a:cs typeface="Meiryo UI"/>
              </a:rPr>
              <a:t>　見積依頼の内容確認　　　　　 　　　　　　　　</a:t>
            </a:r>
            <a:r>
              <a:rPr lang="en-US" altLang="ja-JP" sz="1600" dirty="0">
                <a:latin typeface="Meiryo UI"/>
                <a:cs typeface="Meiryo UI"/>
              </a:rPr>
              <a:t>---P.8</a:t>
            </a:r>
          </a:p>
          <a:p>
            <a:pPr marL="12700">
              <a:lnSpc>
                <a:spcPct val="100000"/>
              </a:lnSpc>
              <a:spcBef>
                <a:spcPts val="100"/>
              </a:spcBef>
            </a:pPr>
            <a:r>
              <a:rPr lang="ja-JP" altLang="en-US" sz="1600" dirty="0">
                <a:latin typeface="Meiryo UI"/>
                <a:cs typeface="Meiryo UI"/>
              </a:rPr>
              <a:t>　</a:t>
            </a:r>
            <a:r>
              <a:rPr lang="en-US" altLang="ja-JP" sz="1600" dirty="0">
                <a:latin typeface="Meiryo UI"/>
                <a:cs typeface="Meiryo UI"/>
              </a:rPr>
              <a:t>3.</a:t>
            </a:r>
            <a:r>
              <a:rPr lang="ja-JP" altLang="en-US" sz="1600" dirty="0">
                <a:latin typeface="Meiryo UI"/>
                <a:cs typeface="Meiryo UI"/>
              </a:rPr>
              <a:t>　見積回答の辞退・回答の入力・提出　　　　 </a:t>
            </a:r>
            <a:r>
              <a:rPr lang="en-US" altLang="ja-JP" sz="1600" dirty="0">
                <a:latin typeface="Meiryo UI"/>
                <a:cs typeface="Meiryo UI"/>
              </a:rPr>
              <a:t>---P.9-14</a:t>
            </a:r>
            <a:endParaRPr lang="ja-JP" altLang="en-US" sz="1600" dirty="0">
              <a:latin typeface="Meiryo UI"/>
              <a:cs typeface="Meiryo UI"/>
            </a:endParaRPr>
          </a:p>
        </p:txBody>
      </p:sp>
      <p:sp>
        <p:nvSpPr>
          <p:cNvPr id="5" name="object 2">
            <a:extLst>
              <a:ext uri="{FF2B5EF4-FFF2-40B4-BE49-F238E27FC236}">
                <a16:creationId xmlns:a16="http://schemas.microsoft.com/office/drawing/2014/main" id="{E5F9BDBE-4ECB-9D86-EEE0-B24C9FE67351}"/>
              </a:ext>
            </a:extLst>
          </p:cNvPr>
          <p:cNvSpPr txBox="1">
            <a:spLocks/>
          </p:cNvSpPr>
          <p:nvPr/>
        </p:nvSpPr>
        <p:spPr>
          <a:xfrm>
            <a:off x="491591" y="1005577"/>
            <a:ext cx="10751617" cy="289823"/>
          </a:xfrm>
          <a:prstGeom prst="rect">
            <a:avLst/>
          </a:prstGeom>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z="1800" spc="-10" dirty="0">
                <a:solidFill>
                  <a:schemeClr val="tx1"/>
                </a:solidFill>
                <a:latin typeface="Meiryo UI" panose="020B0604030504040204" pitchFamily="50" charset="-128"/>
                <a:ea typeface="Meiryo UI" panose="020B0604030504040204" pitchFamily="50" charset="-128"/>
              </a:rPr>
              <a:t>キンドリルから送付された見積依頼を確認し、回答を</a:t>
            </a:r>
            <a:r>
              <a:rPr lang="ja-JP" altLang="en-US" sz="1800" spc="-30" dirty="0">
                <a:solidFill>
                  <a:schemeClr val="tx1"/>
                </a:solidFill>
                <a:latin typeface="Meiryo UI" panose="020B0604030504040204" pitchFamily="50" charset="-128"/>
                <a:ea typeface="Meiryo UI" panose="020B0604030504040204" pitchFamily="50" charset="-128"/>
              </a:rPr>
              <a:t>入力し提出するオペレーションについて記述しています。</a:t>
            </a:r>
            <a:endParaRPr lang="ja-JP" altLang="en-US" sz="1800" spc="-40" dirty="0">
              <a:solidFill>
                <a:schemeClr val="tx1"/>
              </a:solidFill>
              <a:latin typeface="Meiryo UI" panose="020B0604030504040204" pitchFamily="50" charset="-128"/>
              <a:ea typeface="Meiryo UI" panose="020B0604030504040204" pitchFamily="50" charset="-128"/>
            </a:endParaRPr>
          </a:p>
        </p:txBody>
      </p:sp>
      <p:sp>
        <p:nvSpPr>
          <p:cNvPr id="9" name="object 13">
            <a:extLst>
              <a:ext uri="{FF2B5EF4-FFF2-40B4-BE49-F238E27FC236}">
                <a16:creationId xmlns:a16="http://schemas.microsoft.com/office/drawing/2014/main" id="{7A03D6F0-997E-D9EE-B6FD-88C8891D4888}"/>
              </a:ext>
            </a:extLst>
          </p:cNvPr>
          <p:cNvSpPr txBox="1"/>
          <p:nvPr/>
        </p:nvSpPr>
        <p:spPr>
          <a:xfrm>
            <a:off x="609600" y="2554827"/>
            <a:ext cx="4053739" cy="807913"/>
          </a:xfrm>
          <a:prstGeom prst="rect">
            <a:avLst/>
          </a:prstGeom>
        </p:spPr>
        <p:txBody>
          <a:bodyPr vert="horz" wrap="square" lIns="0" tIns="12700" rIns="0" bIns="0" rtlCol="0">
            <a:spAutoFit/>
          </a:bodyPr>
          <a:lstStyle/>
          <a:p>
            <a:pPr marL="12700">
              <a:lnSpc>
                <a:spcPct val="100000"/>
              </a:lnSpc>
              <a:spcBef>
                <a:spcPts val="100"/>
              </a:spcBef>
            </a:pPr>
            <a:r>
              <a:rPr lang="en-US" altLang="ja-JP" sz="1600" u="sng" spc="-10" dirty="0">
                <a:latin typeface="Meiryo UI"/>
                <a:cs typeface="Meiryo UI"/>
              </a:rPr>
              <a:t>1.</a:t>
            </a:r>
            <a:r>
              <a:rPr lang="ja-JP" altLang="en-US" sz="1600" u="sng" spc="-10" dirty="0">
                <a:latin typeface="Meiryo UI"/>
                <a:cs typeface="Meiryo UI"/>
              </a:rPr>
              <a:t>　見積依頼の検索方法</a:t>
            </a:r>
            <a:endParaRPr lang="en-US" altLang="ja-JP" sz="1600" u="sng" spc="-10" dirty="0">
              <a:latin typeface="Meiryo UI"/>
              <a:cs typeface="Meiryo UI"/>
            </a:endParaRPr>
          </a:p>
          <a:p>
            <a:pPr marL="12700">
              <a:spcBef>
                <a:spcPts val="100"/>
              </a:spcBef>
            </a:pPr>
            <a:r>
              <a:rPr lang="ja-JP" altLang="en-US" spc="-10" dirty="0">
                <a:latin typeface="Meiryo UI"/>
                <a:cs typeface="Meiryo UI"/>
              </a:rPr>
              <a:t>　 </a:t>
            </a:r>
            <a:r>
              <a:rPr lang="ja-JP" altLang="en-US" sz="1400" spc="-10" dirty="0">
                <a:latin typeface="Meiryo UI"/>
                <a:cs typeface="Meiryo UI"/>
              </a:rPr>
              <a:t>見積依頼の確認の仕方は</a:t>
            </a:r>
            <a:r>
              <a:rPr lang="en-US" altLang="ja-JP" sz="1400" spc="-10" dirty="0">
                <a:latin typeface="Meiryo UI"/>
                <a:cs typeface="Meiryo UI"/>
              </a:rPr>
              <a:t>2</a:t>
            </a:r>
            <a:r>
              <a:rPr lang="ja-JP" altLang="en-US" sz="1400" spc="-35" dirty="0">
                <a:latin typeface="Meiryo UI"/>
                <a:cs typeface="Meiryo UI"/>
              </a:rPr>
              <a:t>通りあります。</a:t>
            </a:r>
            <a:endParaRPr lang="en-US" altLang="ja-JP" sz="1400" spc="-35" dirty="0">
              <a:latin typeface="Meiryo UI"/>
              <a:cs typeface="Meiryo UI"/>
            </a:endParaRPr>
          </a:p>
          <a:p>
            <a:pPr marL="12700">
              <a:lnSpc>
                <a:spcPct val="100000"/>
              </a:lnSpc>
              <a:spcBef>
                <a:spcPts val="100"/>
              </a:spcBef>
            </a:pPr>
            <a:endParaRPr lang="ja-JP" altLang="en-US" sz="1400" dirty="0">
              <a:latin typeface="Meiryo UI"/>
              <a:cs typeface="Meiryo UI"/>
            </a:endParaRPr>
          </a:p>
        </p:txBody>
      </p:sp>
      <p:cxnSp>
        <p:nvCxnSpPr>
          <p:cNvPr id="6" name="直線コネクタ 5">
            <a:extLst>
              <a:ext uri="{FF2B5EF4-FFF2-40B4-BE49-F238E27FC236}">
                <a16:creationId xmlns:a16="http://schemas.microsoft.com/office/drawing/2014/main" id="{09DA1F82-4705-2D09-5AEF-8F08A4C0C167}"/>
              </a:ext>
            </a:extLst>
          </p:cNvPr>
          <p:cNvCxnSpPr/>
          <p:nvPr/>
        </p:nvCxnSpPr>
        <p:spPr>
          <a:xfrm>
            <a:off x="609600" y="2438400"/>
            <a:ext cx="10820400" cy="0"/>
          </a:xfrm>
          <a:prstGeom prst="line">
            <a:avLst/>
          </a:prstGeom>
        </p:spPr>
        <p:style>
          <a:lnRef idx="1">
            <a:schemeClr val="dk1"/>
          </a:lnRef>
          <a:fillRef idx="0">
            <a:schemeClr val="dk1"/>
          </a:fillRef>
          <a:effectRef idx="0">
            <a:schemeClr val="dk1"/>
          </a:effectRef>
          <a:fontRef idx="minor">
            <a:schemeClr val="tx1"/>
          </a:fontRef>
        </p:style>
      </p:cxnSp>
      <p:sp>
        <p:nvSpPr>
          <p:cNvPr id="4" name="object 13">
            <a:extLst>
              <a:ext uri="{FF2B5EF4-FFF2-40B4-BE49-F238E27FC236}">
                <a16:creationId xmlns:a16="http://schemas.microsoft.com/office/drawing/2014/main" id="{E0472019-78B1-71B8-08EA-9285FC9C76C0}"/>
              </a:ext>
            </a:extLst>
          </p:cNvPr>
          <p:cNvSpPr txBox="1"/>
          <p:nvPr/>
        </p:nvSpPr>
        <p:spPr>
          <a:xfrm>
            <a:off x="6224782" y="4132262"/>
            <a:ext cx="5814817" cy="774571"/>
          </a:xfrm>
          <a:prstGeom prst="rect">
            <a:avLst/>
          </a:prstGeom>
        </p:spPr>
        <p:txBody>
          <a:bodyPr vert="horz" wrap="square" lIns="0" tIns="12700" rIns="0" bIns="0" rtlCol="0">
            <a:spAutoFit/>
          </a:bodyPr>
          <a:lstStyle/>
          <a:p>
            <a:pPr marL="12700">
              <a:lnSpc>
                <a:spcPct val="100000"/>
              </a:lnSpc>
              <a:spcBef>
                <a:spcPts val="100"/>
              </a:spcBef>
            </a:pPr>
            <a:r>
              <a:rPr lang="en-US" altLang="ja-JP" sz="1400" dirty="0">
                <a:latin typeface="Meiryo UI"/>
                <a:cs typeface="Meiryo UI"/>
              </a:rPr>
              <a:t>【</a:t>
            </a:r>
            <a:r>
              <a:rPr lang="ja-JP" altLang="en-US" sz="1400" dirty="0">
                <a:latin typeface="Meiryo UI"/>
                <a:cs typeface="Meiryo UI"/>
              </a:rPr>
              <a:t>検索方法②</a:t>
            </a:r>
            <a:r>
              <a:rPr lang="en-US" altLang="ja-JP" sz="1400" dirty="0">
                <a:latin typeface="Meiryo UI"/>
                <a:cs typeface="Meiryo UI"/>
              </a:rPr>
              <a:t>】</a:t>
            </a:r>
            <a:r>
              <a:rPr lang="ja-JP" altLang="en-US" sz="1400" dirty="0">
                <a:latin typeface="Meiryo UI"/>
                <a:cs typeface="Meiryo UI"/>
              </a:rPr>
              <a:t>：一覧から選択</a:t>
            </a:r>
            <a:endParaRPr lang="en-US" altLang="ja-JP" sz="1200" dirty="0">
              <a:latin typeface="Meiryo UI"/>
              <a:cs typeface="Meiryo UI"/>
            </a:endParaRPr>
          </a:p>
          <a:p>
            <a:pPr marL="12700">
              <a:lnSpc>
                <a:spcPct val="100000"/>
              </a:lnSpc>
              <a:spcBef>
                <a:spcPts val="100"/>
              </a:spcBef>
            </a:pPr>
            <a:r>
              <a:rPr lang="ja-JP" altLang="en-US" sz="1050" spc="-15" dirty="0">
                <a:latin typeface="Meiryo UI"/>
                <a:cs typeface="Meiryo UI"/>
              </a:rPr>
              <a:t>　メニュータブ </a:t>
            </a:r>
            <a:r>
              <a:rPr lang="en-US" altLang="ja-JP" sz="1050" spc="-15" dirty="0">
                <a:latin typeface="Meiryo UI"/>
                <a:cs typeface="Meiryo UI"/>
              </a:rPr>
              <a:t>[View] </a:t>
            </a:r>
            <a:r>
              <a:rPr lang="ja-JP" altLang="en-US" sz="1050" spc="-15" dirty="0">
                <a:latin typeface="Meiryo UI"/>
                <a:cs typeface="Meiryo UI"/>
              </a:rPr>
              <a:t>から、</a:t>
            </a:r>
            <a:r>
              <a:rPr lang="en-US" altLang="ja-JP" sz="1050" spc="-10" dirty="0">
                <a:latin typeface="Meiryo UI"/>
                <a:cs typeface="Meiryo UI"/>
              </a:rPr>
              <a:t> [My Items] </a:t>
            </a:r>
            <a:r>
              <a:rPr lang="ja-JP" altLang="en-US" sz="1050" spc="-10" dirty="0">
                <a:latin typeface="Meiryo UI"/>
                <a:cs typeface="Meiryo UI"/>
              </a:rPr>
              <a:t>の </a:t>
            </a:r>
            <a:r>
              <a:rPr lang="en-US" altLang="ja-JP" sz="1050" spc="-10" dirty="0">
                <a:latin typeface="Meiryo UI"/>
                <a:cs typeface="Meiryo UI"/>
              </a:rPr>
              <a:t>[Contingent</a:t>
            </a:r>
            <a:r>
              <a:rPr lang="ja-JP" altLang="en-US" sz="1050" spc="-10" dirty="0">
                <a:latin typeface="Meiryo UI"/>
                <a:cs typeface="Meiryo UI"/>
              </a:rPr>
              <a:t> </a:t>
            </a:r>
            <a:r>
              <a:rPr lang="en-US" altLang="ja-JP" sz="1050" dirty="0">
                <a:latin typeface="Meiryo UI"/>
                <a:cs typeface="Meiryo UI"/>
              </a:rPr>
              <a:t>Labor] [Job</a:t>
            </a:r>
            <a:r>
              <a:rPr lang="ja-JP" altLang="en-US" sz="1050" spc="-5" dirty="0">
                <a:latin typeface="Meiryo UI"/>
                <a:cs typeface="Meiryo UI"/>
              </a:rPr>
              <a:t> </a:t>
            </a:r>
            <a:r>
              <a:rPr lang="en-US" altLang="ja-JP" sz="1050" spc="-25" dirty="0">
                <a:latin typeface="Meiryo UI"/>
                <a:cs typeface="Meiryo UI"/>
              </a:rPr>
              <a:t>Posting] </a:t>
            </a:r>
            <a:r>
              <a:rPr lang="ja-JP" altLang="en-US" sz="1050" spc="-25" dirty="0">
                <a:latin typeface="Meiryo UI"/>
                <a:cs typeface="Meiryo UI"/>
              </a:rPr>
              <a:t>を押下、</a:t>
            </a:r>
            <a:endParaRPr lang="en-US" altLang="ja-JP" sz="1050" spc="-25" dirty="0">
              <a:latin typeface="Meiryo UI"/>
              <a:cs typeface="Meiryo UI"/>
            </a:endParaRPr>
          </a:p>
          <a:p>
            <a:pPr marL="12700">
              <a:lnSpc>
                <a:spcPct val="100000"/>
              </a:lnSpc>
              <a:spcBef>
                <a:spcPts val="100"/>
              </a:spcBef>
            </a:pPr>
            <a:r>
              <a:rPr lang="ja-JP" altLang="en-US" sz="1050" spc="-25" dirty="0">
                <a:latin typeface="Meiryo UI"/>
                <a:cs typeface="Meiryo UI"/>
              </a:rPr>
              <a:t>　</a:t>
            </a:r>
            <a:r>
              <a:rPr lang="en-US" altLang="ja-JP" sz="1050" dirty="0">
                <a:latin typeface="Meiryo UI"/>
                <a:cs typeface="Meiryo UI"/>
              </a:rPr>
              <a:t>[Job</a:t>
            </a:r>
            <a:r>
              <a:rPr lang="ja-JP" altLang="en-US" sz="1050" spc="-5" dirty="0">
                <a:latin typeface="Meiryo UI"/>
                <a:cs typeface="Meiryo UI"/>
              </a:rPr>
              <a:t> </a:t>
            </a:r>
            <a:r>
              <a:rPr lang="en-US" altLang="ja-JP" sz="1050" spc="-25" dirty="0">
                <a:latin typeface="Meiryo UI"/>
                <a:cs typeface="Meiryo UI"/>
              </a:rPr>
              <a:t>Posting] </a:t>
            </a:r>
            <a:r>
              <a:rPr lang="ja-JP" altLang="en-US" sz="1050" spc="-25" dirty="0">
                <a:latin typeface="Meiryo UI"/>
                <a:cs typeface="Meiryo UI"/>
              </a:rPr>
              <a:t>で見積一覧を表示させます。</a:t>
            </a:r>
            <a:endParaRPr lang="en-US" altLang="ja-JP" sz="1050" spc="-25" dirty="0">
              <a:latin typeface="Meiryo UI"/>
              <a:cs typeface="Meiryo UI"/>
            </a:endParaRPr>
          </a:p>
          <a:p>
            <a:pPr marL="12700">
              <a:spcBef>
                <a:spcPts val="100"/>
              </a:spcBef>
            </a:pPr>
            <a:r>
              <a:rPr lang="ja-JP" altLang="en-US" sz="1050" spc="-35" dirty="0">
                <a:latin typeface="Meiryo UI"/>
                <a:cs typeface="Meiryo UI"/>
              </a:rPr>
              <a:t>　回答したい</a:t>
            </a:r>
            <a:r>
              <a:rPr lang="ja-JP" altLang="en-US" sz="1050" spc="-20" dirty="0">
                <a:latin typeface="Meiryo UI"/>
                <a:cs typeface="Meiryo UI"/>
              </a:rPr>
              <a:t>見積番号を押下して見積依頼の一覧を表示させることが出来ます。</a:t>
            </a:r>
            <a:endParaRPr lang="ja-JP" altLang="en-US" sz="1050" dirty="0">
              <a:latin typeface="Meiryo UI"/>
              <a:cs typeface="Meiryo UI"/>
            </a:endParaRPr>
          </a:p>
        </p:txBody>
      </p:sp>
      <p:sp>
        <p:nvSpPr>
          <p:cNvPr id="8" name="正方形/長方形 7">
            <a:extLst>
              <a:ext uri="{FF2B5EF4-FFF2-40B4-BE49-F238E27FC236}">
                <a16:creationId xmlns:a16="http://schemas.microsoft.com/office/drawing/2014/main" id="{0081269F-1055-33C5-F64A-48EF907BE29F}"/>
              </a:ext>
            </a:extLst>
          </p:cNvPr>
          <p:cNvSpPr/>
          <p:nvPr/>
        </p:nvSpPr>
        <p:spPr>
          <a:xfrm>
            <a:off x="1143000" y="3573702"/>
            <a:ext cx="251901" cy="1524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CCE65A0-4D09-B14C-DA38-4CDD940B3D11}"/>
              </a:ext>
            </a:extLst>
          </p:cNvPr>
          <p:cNvPicPr>
            <a:picLocks noChangeAspect="1"/>
          </p:cNvPicPr>
          <p:nvPr/>
        </p:nvPicPr>
        <p:blipFill>
          <a:blip r:embed="rId3"/>
          <a:stretch>
            <a:fillRect/>
          </a:stretch>
        </p:blipFill>
        <p:spPr>
          <a:xfrm>
            <a:off x="1240375" y="3873966"/>
            <a:ext cx="2544642" cy="926634"/>
          </a:xfrm>
          <a:prstGeom prst="rect">
            <a:avLst/>
          </a:prstGeom>
          <a:ln>
            <a:solidFill>
              <a:schemeClr val="bg1">
                <a:lumMod val="75000"/>
              </a:schemeClr>
            </a:solidFill>
          </a:ln>
        </p:spPr>
      </p:pic>
      <p:sp>
        <p:nvSpPr>
          <p:cNvPr id="12" name="正方形/長方形 11">
            <a:extLst>
              <a:ext uri="{FF2B5EF4-FFF2-40B4-BE49-F238E27FC236}">
                <a16:creationId xmlns:a16="http://schemas.microsoft.com/office/drawing/2014/main" id="{4943F6C6-9331-926C-AC49-F923CEF5605F}"/>
              </a:ext>
            </a:extLst>
          </p:cNvPr>
          <p:cNvSpPr/>
          <p:nvPr/>
        </p:nvSpPr>
        <p:spPr>
          <a:xfrm>
            <a:off x="1394901" y="4038600"/>
            <a:ext cx="586299" cy="1388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コネクタ: カギ線 18">
            <a:extLst>
              <a:ext uri="{FF2B5EF4-FFF2-40B4-BE49-F238E27FC236}">
                <a16:creationId xmlns:a16="http://schemas.microsoft.com/office/drawing/2014/main" id="{3A83C1F8-75D5-C295-6A0F-80DD9239DF70}"/>
              </a:ext>
            </a:extLst>
          </p:cNvPr>
          <p:cNvCxnSpPr>
            <a:cxnSpLocks/>
            <a:stCxn id="8" idx="2"/>
            <a:endCxn id="12" idx="1"/>
          </p:cNvCxnSpPr>
          <p:nvPr/>
        </p:nvCxnSpPr>
        <p:spPr>
          <a:xfrm rot="16200000" flipH="1">
            <a:off x="1141007" y="3854120"/>
            <a:ext cx="381838" cy="12595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AE20C1E0-9D67-F2F9-7B76-F38750B6AC05}"/>
              </a:ext>
            </a:extLst>
          </p:cNvPr>
          <p:cNvSpPr/>
          <p:nvPr/>
        </p:nvSpPr>
        <p:spPr>
          <a:xfrm>
            <a:off x="2636469" y="4199782"/>
            <a:ext cx="563931" cy="1436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088C4085-DECB-737B-1855-219A8BBB848B}"/>
              </a:ext>
            </a:extLst>
          </p:cNvPr>
          <p:cNvCxnSpPr>
            <a:cxnSpLocks/>
            <a:endCxn id="21" idx="1"/>
          </p:cNvCxnSpPr>
          <p:nvPr/>
        </p:nvCxnSpPr>
        <p:spPr>
          <a:xfrm>
            <a:off x="1981200" y="4108013"/>
            <a:ext cx="655269" cy="163578"/>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object 3">
            <a:extLst>
              <a:ext uri="{FF2B5EF4-FFF2-40B4-BE49-F238E27FC236}">
                <a16:creationId xmlns:a16="http://schemas.microsoft.com/office/drawing/2014/main" id="{0B7EAB10-7E6A-2110-5F13-11A43E24F914}"/>
              </a:ext>
            </a:extLst>
          </p:cNvPr>
          <p:cNvPicPr/>
          <p:nvPr/>
        </p:nvPicPr>
        <p:blipFill>
          <a:blip r:embed="rId4" cstate="print"/>
          <a:stretch>
            <a:fillRect/>
          </a:stretch>
        </p:blipFill>
        <p:spPr>
          <a:xfrm>
            <a:off x="4038600" y="5238372"/>
            <a:ext cx="3429000" cy="1412634"/>
          </a:xfrm>
          <a:prstGeom prst="rect">
            <a:avLst/>
          </a:prstGeom>
          <a:ln>
            <a:solidFill>
              <a:schemeClr val="bg1">
                <a:lumMod val="75000"/>
              </a:schemeClr>
            </a:solidFill>
          </a:ln>
        </p:spPr>
      </p:pic>
      <p:sp>
        <p:nvSpPr>
          <p:cNvPr id="26" name="正方形/長方形 25">
            <a:extLst>
              <a:ext uri="{FF2B5EF4-FFF2-40B4-BE49-F238E27FC236}">
                <a16:creationId xmlns:a16="http://schemas.microsoft.com/office/drawing/2014/main" id="{41C6AC8B-A6A5-8D11-CDF3-CE0EA5D56678}"/>
              </a:ext>
            </a:extLst>
          </p:cNvPr>
          <p:cNvSpPr/>
          <p:nvPr/>
        </p:nvSpPr>
        <p:spPr>
          <a:xfrm>
            <a:off x="5379669" y="6416188"/>
            <a:ext cx="487731" cy="1163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コネクタ: カギ線 26">
            <a:extLst>
              <a:ext uri="{FF2B5EF4-FFF2-40B4-BE49-F238E27FC236}">
                <a16:creationId xmlns:a16="http://schemas.microsoft.com/office/drawing/2014/main" id="{88590814-0D2F-6172-BD03-75869891E18E}"/>
              </a:ext>
            </a:extLst>
          </p:cNvPr>
          <p:cNvCxnSpPr>
            <a:cxnSpLocks/>
            <a:endCxn id="26" idx="1"/>
          </p:cNvCxnSpPr>
          <p:nvPr/>
        </p:nvCxnSpPr>
        <p:spPr>
          <a:xfrm>
            <a:off x="3200400" y="4343400"/>
            <a:ext cx="2179269" cy="2130972"/>
          </a:xfrm>
          <a:prstGeom prst="bentConnector3">
            <a:avLst>
              <a:gd name="adj1" fmla="val 3706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bject 8">
            <a:extLst>
              <a:ext uri="{FF2B5EF4-FFF2-40B4-BE49-F238E27FC236}">
                <a16:creationId xmlns:a16="http://schemas.microsoft.com/office/drawing/2014/main" id="{C7F434AA-E828-9B52-900A-F938BE515732}"/>
              </a:ext>
            </a:extLst>
          </p:cNvPr>
          <p:cNvSpPr txBox="1"/>
          <p:nvPr/>
        </p:nvSpPr>
        <p:spPr>
          <a:xfrm>
            <a:off x="3188790" y="3124688"/>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①</a:t>
            </a:r>
            <a:endParaRPr lang="en-US" altLang="ja-JP" sz="1200" b="1" spc="-20" dirty="0">
              <a:solidFill>
                <a:srgbClr val="FF0000"/>
              </a:solidFill>
              <a:latin typeface="Meiryo UI"/>
              <a:cs typeface="Meiryo UI"/>
            </a:endParaRPr>
          </a:p>
        </p:txBody>
      </p:sp>
      <p:sp>
        <p:nvSpPr>
          <p:cNvPr id="33" name="object 8">
            <a:extLst>
              <a:ext uri="{FF2B5EF4-FFF2-40B4-BE49-F238E27FC236}">
                <a16:creationId xmlns:a16="http://schemas.microsoft.com/office/drawing/2014/main" id="{6366410E-C88B-9F0B-CD0D-1CB8CAF6FB80}"/>
              </a:ext>
            </a:extLst>
          </p:cNvPr>
          <p:cNvSpPr txBox="1"/>
          <p:nvPr/>
        </p:nvSpPr>
        <p:spPr>
          <a:xfrm>
            <a:off x="986571" y="3422418"/>
            <a:ext cx="31285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②</a:t>
            </a:r>
            <a:endParaRPr lang="en-US" altLang="ja-JP" sz="1200" b="1" spc="-20" dirty="0">
              <a:solidFill>
                <a:srgbClr val="FF0000"/>
              </a:solidFill>
              <a:latin typeface="Meiryo UI"/>
              <a:cs typeface="Meiryo UI"/>
            </a:endParaRPr>
          </a:p>
        </p:txBody>
      </p:sp>
      <p:pic>
        <p:nvPicPr>
          <p:cNvPr id="7" name="Picture 2" descr="Organizational Logo">
            <a:extLst>
              <a:ext uri="{FF2B5EF4-FFF2-40B4-BE49-F238E27FC236}">
                <a16:creationId xmlns:a16="http://schemas.microsoft.com/office/drawing/2014/main" id="{043226C5-86CB-979B-D0D1-56C87A9716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35FD51E-B120-D98E-4979-48C50EEE4C05}"/>
              </a:ext>
            </a:extLst>
          </p:cNvPr>
          <p:cNvSpPr>
            <a:spLocks noGrp="1"/>
          </p:cNvSpPr>
          <p:nvPr>
            <p:ph type="sldNum" sz="quarter" idx="7"/>
          </p:nvPr>
        </p:nvSpPr>
        <p:spPr>
          <a:xfrm>
            <a:off x="11430000" y="6377940"/>
            <a:ext cx="457200" cy="342900"/>
          </a:xfrm>
        </p:spPr>
        <p:txBody>
          <a:bodyPr/>
          <a:lstStyle/>
          <a:p>
            <a:fld id="{B6F15528-21DE-4FAA-801E-634DDDAF4B2B}" type="slidenum">
              <a:rPr lang="en-US" altLang="ja-JP" smtClean="0"/>
              <a:t>8</a:t>
            </a:fld>
            <a:endParaRPr lang="ja-JP" altLang="en-US" dirty="0"/>
          </a:p>
        </p:txBody>
      </p:sp>
      <p:sp>
        <p:nvSpPr>
          <p:cNvPr id="9" name="object 2">
            <a:extLst>
              <a:ext uri="{FF2B5EF4-FFF2-40B4-BE49-F238E27FC236}">
                <a16:creationId xmlns:a16="http://schemas.microsoft.com/office/drawing/2014/main" id="{E39DE51F-E4E9-1635-BCE0-756A51C17849}"/>
              </a:ext>
            </a:extLst>
          </p:cNvPr>
          <p:cNvSpPr txBox="1">
            <a:spLocks/>
          </p:cNvSpPr>
          <p:nvPr/>
        </p:nvSpPr>
        <p:spPr>
          <a:xfrm>
            <a:off x="228600" y="533400"/>
            <a:ext cx="11810999" cy="382156"/>
          </a:xfrm>
          <a:prstGeom prst="rect">
            <a:avLst/>
          </a:prstGeom>
          <a:solidFill>
            <a:srgbClr val="FF6600"/>
          </a:solidFill>
        </p:spPr>
        <p:txBody>
          <a:bodyPr vert="horz" wrap="square" lIns="0" tIns="12700" rIns="0" bIns="0" rtlCol="0" anchor="ctr">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Step1.</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見積回答</a:t>
            </a: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a:t>
            </a:r>
            <a:r>
              <a:rPr lang="en-US" altLang="ja-JP" sz="1400" spc="-15" dirty="0">
                <a:solidFill>
                  <a:schemeClr val="bg1"/>
                </a:solidFill>
                <a:highlight>
                  <a:srgbClr val="FF6600"/>
                </a:highlight>
                <a:latin typeface="Meiryo UI" panose="020B0604030504040204" pitchFamily="50" charset="-128"/>
                <a:ea typeface="Meiryo UI" panose="020B0604030504040204" pitchFamily="50" charset="-128"/>
              </a:rPr>
              <a:t>2.</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dirty="0">
                <a:solidFill>
                  <a:schemeClr val="bg1"/>
                </a:solidFill>
                <a:latin typeface="Meiryo UI"/>
                <a:cs typeface="Meiryo UI"/>
              </a:rPr>
              <a:t>見積依頼の内容確認</a:t>
            </a:r>
            <a:r>
              <a:rPr lang="ja-JP" altLang="en-US" sz="1400" spc="-10" dirty="0">
                <a:solidFill>
                  <a:schemeClr val="bg1"/>
                </a:solidFill>
                <a:latin typeface="Meiryo UI"/>
                <a:cs typeface="Meiryo UI"/>
              </a:rPr>
              <a:t>～　</a:t>
            </a:r>
            <a:endParaRPr lang="ja-JP" altLang="en-US" sz="14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10" name="object 13">
            <a:extLst>
              <a:ext uri="{FF2B5EF4-FFF2-40B4-BE49-F238E27FC236}">
                <a16:creationId xmlns:a16="http://schemas.microsoft.com/office/drawing/2014/main" id="{22C07961-0BB0-1180-8D2E-234FAB7B33EE}"/>
              </a:ext>
            </a:extLst>
          </p:cNvPr>
          <p:cNvSpPr txBox="1"/>
          <p:nvPr/>
        </p:nvSpPr>
        <p:spPr>
          <a:xfrm>
            <a:off x="535939" y="990600"/>
            <a:ext cx="9751061" cy="1264449"/>
          </a:xfrm>
          <a:prstGeom prst="rect">
            <a:avLst/>
          </a:prstGeom>
        </p:spPr>
        <p:txBody>
          <a:bodyPr vert="horz" wrap="square" lIns="0" tIns="12700" rIns="0" bIns="0" rtlCol="0">
            <a:spAutoFit/>
          </a:bodyPr>
          <a:lstStyle/>
          <a:p>
            <a:pPr marL="12700">
              <a:lnSpc>
                <a:spcPct val="100000"/>
              </a:lnSpc>
              <a:spcBef>
                <a:spcPts val="100"/>
              </a:spcBef>
            </a:pPr>
            <a:r>
              <a:rPr lang="en-US" altLang="ja-JP" u="sng" spc="-10" dirty="0">
                <a:latin typeface="Meiryo UI" panose="020B0604030504040204" pitchFamily="50" charset="-128"/>
                <a:ea typeface="Meiryo UI" panose="020B0604030504040204" pitchFamily="50" charset="-128"/>
                <a:cs typeface="Meiryo UI"/>
              </a:rPr>
              <a:t>2.</a:t>
            </a:r>
            <a:r>
              <a:rPr lang="ja-JP" altLang="en-US" u="sng" spc="-10" dirty="0">
                <a:latin typeface="Meiryo UI" panose="020B0604030504040204" pitchFamily="50" charset="-128"/>
                <a:ea typeface="Meiryo UI" panose="020B0604030504040204" pitchFamily="50" charset="-128"/>
                <a:cs typeface="Meiryo UI"/>
              </a:rPr>
              <a:t>　</a:t>
            </a:r>
            <a:r>
              <a:rPr lang="ja-JP" altLang="en-US" sz="1800" u="sng" dirty="0">
                <a:latin typeface="Meiryo UI" panose="020B0604030504040204" pitchFamily="50" charset="-128"/>
                <a:ea typeface="Meiryo UI" panose="020B0604030504040204" pitchFamily="50" charset="-128"/>
                <a:cs typeface="Meiryo UI"/>
              </a:rPr>
              <a:t>見積依頼の内容確認</a:t>
            </a:r>
            <a:endParaRPr lang="en-US" altLang="ja-JP" sz="1800" u="sng" spc="-10" dirty="0">
              <a:latin typeface="Meiryo UI" panose="020B0604030504040204" pitchFamily="50" charset="-128"/>
              <a:ea typeface="Meiryo UI" panose="020B0604030504040204" pitchFamily="50" charset="-128"/>
              <a:cs typeface="Meiryo UI"/>
            </a:endParaRPr>
          </a:p>
          <a:p>
            <a:pPr marL="12700">
              <a:spcBef>
                <a:spcPts val="100"/>
              </a:spcBef>
            </a:pPr>
            <a:r>
              <a:rPr lang="ja-JP" altLang="en-US" spc="-10" dirty="0">
                <a:latin typeface="Meiryo UI" panose="020B0604030504040204" pitchFamily="50" charset="-128"/>
                <a:ea typeface="Meiryo UI" panose="020B0604030504040204" pitchFamily="50" charset="-128"/>
                <a:cs typeface="Meiryo UI"/>
              </a:rPr>
              <a:t>　 </a:t>
            </a:r>
            <a:r>
              <a:rPr lang="ja-JP" altLang="en-US" sz="1600" spc="-10" dirty="0">
                <a:latin typeface="Meiryo UI" panose="020B0604030504040204" pitchFamily="50" charset="-128"/>
                <a:ea typeface="Meiryo UI" panose="020B0604030504040204" pitchFamily="50" charset="-128"/>
                <a:cs typeface="Meiryo UI"/>
              </a:rPr>
              <a:t>見積回答へ進む前に</a:t>
            </a:r>
            <a:r>
              <a:rPr lang="en-US" altLang="ja-JP" sz="1600" spc="-10" dirty="0">
                <a:latin typeface="Meiryo UI" panose="020B0604030504040204" pitchFamily="50" charset="-128"/>
                <a:ea typeface="Meiryo UI" panose="020B0604030504040204" pitchFamily="50" charset="-128"/>
                <a:cs typeface="Meiryo UI"/>
              </a:rPr>
              <a:t>([</a:t>
            </a:r>
            <a:r>
              <a:rPr lang="en-US" altLang="ja-JP" sz="1600" dirty="0">
                <a:latin typeface="Meiryo UI" panose="020B0604030504040204" pitchFamily="50" charset="-128"/>
                <a:ea typeface="Meiryo UI" panose="020B0604030504040204" pitchFamily="50" charset="-128"/>
              </a:rPr>
              <a:t>Submit Candidate]</a:t>
            </a:r>
            <a:r>
              <a:rPr lang="ja-JP" altLang="en-US" sz="1600" dirty="0">
                <a:latin typeface="Meiryo UI" panose="020B0604030504040204" pitchFamily="50" charset="-128"/>
                <a:ea typeface="Meiryo UI" panose="020B0604030504040204" pitchFamily="50" charset="-128"/>
              </a:rPr>
              <a:t>の押下前</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en-US" sz="1600" spc="-10" dirty="0">
                <a:latin typeface="Meiryo UI" panose="020B0604030504040204" pitchFamily="50" charset="-128"/>
                <a:ea typeface="Meiryo UI" panose="020B0604030504040204" pitchFamily="50" charset="-128"/>
                <a:cs typeface="Meiryo UI"/>
              </a:rPr>
              <a:t>キンドリルから送付された見積依頼内容をご確認ください。</a:t>
            </a:r>
            <a:endParaRPr lang="en-US" altLang="ja-JP" sz="1600" spc="-10" dirty="0">
              <a:latin typeface="Meiryo UI" panose="020B0604030504040204" pitchFamily="50" charset="-128"/>
              <a:ea typeface="Meiryo UI" panose="020B0604030504040204" pitchFamily="50" charset="-128"/>
              <a:cs typeface="Meiryo UI"/>
            </a:endParaRPr>
          </a:p>
          <a:p>
            <a:pPr marL="12700">
              <a:spcBef>
                <a:spcPts val="100"/>
              </a:spcBef>
            </a:pPr>
            <a:r>
              <a:rPr lang="ja-JP" altLang="en-US" sz="1400" spc="-10" dirty="0">
                <a:latin typeface="Meiryo UI" panose="020B0604030504040204" pitchFamily="50" charset="-128"/>
                <a:ea typeface="Meiryo UI" panose="020B0604030504040204" pitchFamily="50" charset="-128"/>
                <a:cs typeface="Meiryo UI"/>
              </a:rPr>
              <a:t>　　　　・ 確認事項①：キンドリルからのメッセージ</a:t>
            </a:r>
            <a:endParaRPr lang="en-US" altLang="ja-JP" sz="1400" spc="-10" dirty="0">
              <a:latin typeface="Meiryo UI" panose="020B0604030504040204" pitchFamily="50" charset="-128"/>
              <a:ea typeface="Meiryo UI" panose="020B0604030504040204" pitchFamily="50" charset="-128"/>
              <a:cs typeface="Meiryo UI"/>
            </a:endParaRPr>
          </a:p>
          <a:p>
            <a:pPr marL="12700">
              <a:spcBef>
                <a:spcPts val="100"/>
              </a:spcBef>
            </a:pPr>
            <a:r>
              <a:rPr lang="ja-JP" altLang="en-US" sz="1400" spc="-10" dirty="0">
                <a:latin typeface="Meiryo UI" panose="020B0604030504040204" pitchFamily="50" charset="-128"/>
                <a:ea typeface="Meiryo UI" panose="020B0604030504040204" pitchFamily="50" charset="-128"/>
                <a:cs typeface="Meiryo UI"/>
              </a:rPr>
              <a:t>　　　　・ 確認事項②：添付ファイルと添付ファイルのメッセージ</a:t>
            </a:r>
            <a:endParaRPr lang="en-US" altLang="ja-JP" sz="1400" spc="-35" dirty="0">
              <a:latin typeface="Meiryo UI" panose="020B0604030504040204" pitchFamily="50" charset="-128"/>
              <a:ea typeface="Meiryo UI" panose="020B0604030504040204" pitchFamily="50" charset="-128"/>
              <a:cs typeface="Meiryo UI"/>
            </a:endParaRPr>
          </a:p>
          <a:p>
            <a:pPr marL="12700">
              <a:lnSpc>
                <a:spcPct val="100000"/>
              </a:lnSpc>
              <a:spcBef>
                <a:spcPts val="100"/>
              </a:spcBef>
            </a:pPr>
            <a:endParaRPr lang="ja-JP" altLang="en-US" sz="1400" dirty="0">
              <a:latin typeface="Meiryo UI" panose="020B0604030504040204" pitchFamily="50" charset="-128"/>
              <a:ea typeface="Meiryo UI" panose="020B0604030504040204" pitchFamily="50" charset="-128"/>
              <a:cs typeface="Meiryo UI"/>
            </a:endParaRPr>
          </a:p>
        </p:txBody>
      </p:sp>
      <p:pic>
        <p:nvPicPr>
          <p:cNvPr id="6" name="図 5">
            <a:extLst>
              <a:ext uri="{FF2B5EF4-FFF2-40B4-BE49-F238E27FC236}">
                <a16:creationId xmlns:a16="http://schemas.microsoft.com/office/drawing/2014/main" id="{5BF60840-F5A4-DEB3-C679-4ADD85539694}"/>
              </a:ext>
            </a:extLst>
          </p:cNvPr>
          <p:cNvPicPr>
            <a:picLocks noChangeAspect="1"/>
          </p:cNvPicPr>
          <p:nvPr/>
        </p:nvPicPr>
        <p:blipFill>
          <a:blip r:embed="rId2"/>
          <a:srcRect b="36833"/>
          <a:stretch/>
        </p:blipFill>
        <p:spPr>
          <a:xfrm>
            <a:off x="815399" y="2112279"/>
            <a:ext cx="7109402" cy="2612121"/>
          </a:xfrm>
          <a:prstGeom prst="rect">
            <a:avLst/>
          </a:prstGeom>
          <a:ln>
            <a:solidFill>
              <a:schemeClr val="bg1">
                <a:lumMod val="75000"/>
              </a:schemeClr>
            </a:solidFill>
          </a:ln>
        </p:spPr>
      </p:pic>
      <p:sp>
        <p:nvSpPr>
          <p:cNvPr id="15" name="正方形/長方形 14">
            <a:extLst>
              <a:ext uri="{FF2B5EF4-FFF2-40B4-BE49-F238E27FC236}">
                <a16:creationId xmlns:a16="http://schemas.microsoft.com/office/drawing/2014/main" id="{357FE260-62BD-1C95-22B8-F505B91A445A}"/>
              </a:ext>
            </a:extLst>
          </p:cNvPr>
          <p:cNvSpPr/>
          <p:nvPr/>
        </p:nvSpPr>
        <p:spPr>
          <a:xfrm>
            <a:off x="6396772" y="3276600"/>
            <a:ext cx="1369251" cy="1295400"/>
          </a:xfrm>
          <a:prstGeom prst="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17" name="object 13">
            <a:extLst>
              <a:ext uri="{FF2B5EF4-FFF2-40B4-BE49-F238E27FC236}">
                <a16:creationId xmlns:a16="http://schemas.microsoft.com/office/drawing/2014/main" id="{FA476B62-8F4A-60C9-79C0-6FB95F4B5352}"/>
              </a:ext>
            </a:extLst>
          </p:cNvPr>
          <p:cNvSpPr txBox="1"/>
          <p:nvPr/>
        </p:nvSpPr>
        <p:spPr>
          <a:xfrm>
            <a:off x="8203564" y="1828800"/>
            <a:ext cx="3378836" cy="774571"/>
          </a:xfrm>
          <a:prstGeom prst="rect">
            <a:avLst/>
          </a:prstGeom>
        </p:spPr>
        <p:txBody>
          <a:bodyPr vert="horz" wrap="square" lIns="0" tIns="12700" rIns="0" bIns="0" rtlCol="0">
            <a:spAutoFit/>
          </a:bodyPr>
          <a:lstStyle/>
          <a:p>
            <a:pPr marL="12700">
              <a:spcBef>
                <a:spcPts val="100"/>
              </a:spcBef>
            </a:pPr>
            <a:r>
              <a:rPr lang="en-US" altLang="ja-JP" sz="1400" spc="-10" dirty="0">
                <a:latin typeface="Meiryo UI"/>
                <a:cs typeface="Meiryo UI"/>
              </a:rPr>
              <a:t>【</a:t>
            </a:r>
            <a:r>
              <a:rPr lang="ja-JP" altLang="en-US" sz="1400" spc="-10" dirty="0">
                <a:latin typeface="Meiryo UI"/>
                <a:cs typeface="Meiryo UI"/>
              </a:rPr>
              <a:t>確認事項①：キンドリルからのメッセージ</a:t>
            </a:r>
            <a:r>
              <a:rPr lang="en-US" altLang="ja-JP" sz="1400" spc="-10" dirty="0">
                <a:latin typeface="Meiryo UI"/>
                <a:cs typeface="Meiryo UI"/>
              </a:rPr>
              <a:t>】</a:t>
            </a:r>
          </a:p>
          <a:p>
            <a:pPr marL="12700">
              <a:spcBef>
                <a:spcPts val="100"/>
              </a:spcBef>
            </a:pPr>
            <a:r>
              <a:rPr lang="ja-JP" altLang="en-US" sz="1200" dirty="0">
                <a:latin typeface="Meiryo UI"/>
                <a:cs typeface="Meiryo UI"/>
              </a:rPr>
              <a:t>　</a:t>
            </a:r>
            <a:r>
              <a:rPr lang="ja-JP" altLang="en-US" sz="1050" dirty="0">
                <a:latin typeface="Meiryo UI"/>
                <a:cs typeface="Meiryo UI"/>
              </a:rPr>
              <a:t>チャット機能を使用してメッセージをお送りしています。</a:t>
            </a:r>
            <a:endParaRPr lang="en-US" altLang="ja-JP" sz="1050" dirty="0">
              <a:latin typeface="Meiryo UI"/>
              <a:cs typeface="Meiryo UI"/>
            </a:endParaRPr>
          </a:p>
          <a:p>
            <a:pPr marL="12700">
              <a:spcBef>
                <a:spcPts val="100"/>
              </a:spcBef>
            </a:pPr>
            <a:r>
              <a:rPr lang="ja-JP" altLang="en-US" sz="1050" dirty="0">
                <a:latin typeface="Meiryo UI"/>
                <a:cs typeface="Meiryo UI"/>
              </a:rPr>
              <a:t>　右上の吹き出しのアイコンを押下すると表示されます。</a:t>
            </a:r>
            <a:endParaRPr lang="en-US" altLang="ja-JP" sz="1050" dirty="0">
              <a:latin typeface="Meiryo UI"/>
              <a:cs typeface="Meiryo UI"/>
            </a:endParaRPr>
          </a:p>
          <a:p>
            <a:pPr marL="12700">
              <a:spcBef>
                <a:spcPts val="100"/>
              </a:spcBef>
            </a:pPr>
            <a:r>
              <a:rPr lang="ja-JP" altLang="en-US" sz="1050" dirty="0">
                <a:latin typeface="Meiryo UI"/>
                <a:cs typeface="Meiryo UI"/>
              </a:rPr>
              <a:t>　また、必要に応じて投稿も可能です。</a:t>
            </a:r>
          </a:p>
        </p:txBody>
      </p:sp>
      <p:pic>
        <p:nvPicPr>
          <p:cNvPr id="20" name="図 19">
            <a:extLst>
              <a:ext uri="{FF2B5EF4-FFF2-40B4-BE49-F238E27FC236}">
                <a16:creationId xmlns:a16="http://schemas.microsoft.com/office/drawing/2014/main" id="{D6A0E806-FD75-9EE9-5AD8-C0614260339E}"/>
              </a:ext>
            </a:extLst>
          </p:cNvPr>
          <p:cNvPicPr>
            <a:picLocks noChangeAspect="1"/>
          </p:cNvPicPr>
          <p:nvPr/>
        </p:nvPicPr>
        <p:blipFill>
          <a:blip r:embed="rId3"/>
          <a:stretch>
            <a:fillRect/>
          </a:stretch>
        </p:blipFill>
        <p:spPr>
          <a:xfrm>
            <a:off x="7543800" y="3124200"/>
            <a:ext cx="228600" cy="163285"/>
          </a:xfrm>
          <a:prstGeom prst="rect">
            <a:avLst/>
          </a:prstGeom>
        </p:spPr>
      </p:pic>
      <p:sp>
        <p:nvSpPr>
          <p:cNvPr id="21" name="正方形/長方形 20">
            <a:extLst>
              <a:ext uri="{FF2B5EF4-FFF2-40B4-BE49-F238E27FC236}">
                <a16:creationId xmlns:a16="http://schemas.microsoft.com/office/drawing/2014/main" id="{A46AC425-108E-4528-E16E-3D4CF50EF621}"/>
              </a:ext>
            </a:extLst>
          </p:cNvPr>
          <p:cNvSpPr/>
          <p:nvPr/>
        </p:nvSpPr>
        <p:spPr>
          <a:xfrm>
            <a:off x="7486650" y="2895599"/>
            <a:ext cx="222941" cy="240697"/>
          </a:xfrm>
          <a:prstGeom prst="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24" name="object 8">
            <a:extLst>
              <a:ext uri="{FF2B5EF4-FFF2-40B4-BE49-F238E27FC236}">
                <a16:creationId xmlns:a16="http://schemas.microsoft.com/office/drawing/2014/main" id="{D67F2BD1-40E2-3A4F-7B19-20F0085CBFF8}"/>
              </a:ext>
            </a:extLst>
          </p:cNvPr>
          <p:cNvSpPr txBox="1"/>
          <p:nvPr/>
        </p:nvSpPr>
        <p:spPr>
          <a:xfrm>
            <a:off x="7444522" y="2667000"/>
            <a:ext cx="228601"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①</a:t>
            </a:r>
            <a:endParaRPr lang="en-US" altLang="ja-JP" sz="1200" b="1" spc="-20" dirty="0">
              <a:solidFill>
                <a:srgbClr val="FF0000"/>
              </a:solidFill>
              <a:latin typeface="Meiryo UI"/>
              <a:cs typeface="Meiryo UI"/>
            </a:endParaRPr>
          </a:p>
        </p:txBody>
      </p:sp>
      <p:sp>
        <p:nvSpPr>
          <p:cNvPr id="25" name="object 13">
            <a:extLst>
              <a:ext uri="{FF2B5EF4-FFF2-40B4-BE49-F238E27FC236}">
                <a16:creationId xmlns:a16="http://schemas.microsoft.com/office/drawing/2014/main" id="{401BD456-ADB3-8EFF-D01D-679549B83AD2}"/>
              </a:ext>
            </a:extLst>
          </p:cNvPr>
          <p:cNvSpPr txBox="1"/>
          <p:nvPr/>
        </p:nvSpPr>
        <p:spPr>
          <a:xfrm>
            <a:off x="8232140" y="2705224"/>
            <a:ext cx="3886200" cy="623248"/>
          </a:xfrm>
          <a:prstGeom prst="rect">
            <a:avLst/>
          </a:prstGeom>
        </p:spPr>
        <p:txBody>
          <a:bodyPr vert="horz" wrap="square" lIns="0" tIns="12700" rIns="0" bIns="0" rtlCol="0">
            <a:spAutoFit/>
          </a:bodyPr>
          <a:lstStyle/>
          <a:p>
            <a:pPr marL="12700">
              <a:spcBef>
                <a:spcPts val="100"/>
              </a:spcBef>
            </a:pPr>
            <a:r>
              <a:rPr lang="en-US" altLang="ja-JP" sz="1400" spc="-10" dirty="0">
                <a:latin typeface="Meiryo UI"/>
                <a:cs typeface="Meiryo UI"/>
              </a:rPr>
              <a:t>【</a:t>
            </a:r>
            <a:r>
              <a:rPr lang="ja-JP" altLang="en-US" sz="1400" spc="-10" dirty="0">
                <a:latin typeface="Meiryo UI"/>
                <a:cs typeface="Meiryo UI"/>
              </a:rPr>
              <a:t>確認事項②：添付ファイルとメッセージ</a:t>
            </a:r>
            <a:r>
              <a:rPr lang="en-US" altLang="ja-JP" sz="1400" spc="-10" dirty="0">
                <a:latin typeface="Meiryo UI"/>
                <a:cs typeface="Meiryo UI"/>
              </a:rPr>
              <a:t>】</a:t>
            </a:r>
          </a:p>
          <a:p>
            <a:pPr marL="12700">
              <a:spcBef>
                <a:spcPts val="100"/>
              </a:spcBef>
            </a:pPr>
            <a:r>
              <a:rPr lang="ja-JP" altLang="en-US" sz="1200" dirty="0">
                <a:latin typeface="Meiryo UI"/>
                <a:cs typeface="Meiryo UI"/>
              </a:rPr>
              <a:t>　</a:t>
            </a:r>
            <a:r>
              <a:rPr lang="en-US" altLang="ja-JP" sz="1050" dirty="0">
                <a:latin typeface="Meiryo UI"/>
                <a:cs typeface="Meiryo UI"/>
              </a:rPr>
              <a:t>[Details/</a:t>
            </a:r>
            <a:r>
              <a:rPr lang="ja-JP" altLang="en-US" sz="1050" dirty="0">
                <a:latin typeface="Meiryo UI"/>
                <a:cs typeface="Meiryo UI"/>
              </a:rPr>
              <a:t>詳細</a:t>
            </a:r>
            <a:r>
              <a:rPr lang="en-US" altLang="ja-JP" sz="1050" dirty="0">
                <a:latin typeface="Meiryo UI"/>
                <a:cs typeface="Meiryo UI"/>
              </a:rPr>
              <a:t>] </a:t>
            </a:r>
            <a:r>
              <a:rPr lang="ja-JP" altLang="en-US" sz="1050" dirty="0">
                <a:latin typeface="Meiryo UI"/>
                <a:cs typeface="Meiryo UI"/>
              </a:rPr>
              <a:t>の最下部 </a:t>
            </a:r>
            <a:r>
              <a:rPr lang="en-US" altLang="ja-JP" sz="1050" dirty="0">
                <a:latin typeface="Meiryo UI"/>
                <a:cs typeface="Meiryo UI"/>
              </a:rPr>
              <a:t>[Attachments/</a:t>
            </a:r>
            <a:r>
              <a:rPr lang="ja-JP" altLang="en-US" sz="1050" dirty="0">
                <a:latin typeface="Meiryo UI"/>
                <a:cs typeface="Meiryo UI"/>
              </a:rPr>
              <a:t>添付ファイル</a:t>
            </a:r>
            <a:r>
              <a:rPr lang="en-US" altLang="ja-JP" sz="1050" dirty="0">
                <a:latin typeface="Meiryo UI"/>
                <a:cs typeface="Meiryo UI"/>
              </a:rPr>
              <a:t>] </a:t>
            </a:r>
            <a:r>
              <a:rPr lang="ja-JP" altLang="en-US" sz="1050" dirty="0">
                <a:latin typeface="Meiryo UI"/>
                <a:cs typeface="Meiryo UI"/>
              </a:rPr>
              <a:t>の</a:t>
            </a:r>
            <a:endParaRPr lang="en-US" altLang="ja-JP" sz="1050" dirty="0">
              <a:latin typeface="Meiryo UI"/>
              <a:cs typeface="Meiryo UI"/>
            </a:endParaRPr>
          </a:p>
          <a:p>
            <a:pPr marL="12700">
              <a:spcBef>
                <a:spcPts val="100"/>
              </a:spcBef>
            </a:pPr>
            <a:r>
              <a:rPr lang="ja-JP" altLang="en-US" sz="1050" dirty="0">
                <a:latin typeface="Meiryo UI"/>
                <a:cs typeface="Meiryo UI"/>
              </a:rPr>
              <a:t>　下記</a:t>
            </a:r>
            <a:r>
              <a:rPr lang="en-US" altLang="ja-JP" sz="1050" dirty="0">
                <a:latin typeface="Meiryo UI"/>
                <a:cs typeface="Meiryo UI"/>
              </a:rPr>
              <a:t>2</a:t>
            </a:r>
            <a:r>
              <a:rPr lang="ja-JP" altLang="en-US" sz="1050" dirty="0">
                <a:latin typeface="Meiryo UI"/>
                <a:cs typeface="Meiryo UI"/>
              </a:rPr>
              <a:t>点をご確認ください。</a:t>
            </a:r>
          </a:p>
        </p:txBody>
      </p:sp>
      <p:sp>
        <p:nvSpPr>
          <p:cNvPr id="26" name="object 5">
            <a:extLst>
              <a:ext uri="{FF2B5EF4-FFF2-40B4-BE49-F238E27FC236}">
                <a16:creationId xmlns:a16="http://schemas.microsoft.com/office/drawing/2014/main" id="{F8FF2507-8CF5-468C-014F-557FFAAEA2AB}"/>
              </a:ext>
            </a:extLst>
          </p:cNvPr>
          <p:cNvSpPr txBox="1"/>
          <p:nvPr/>
        </p:nvSpPr>
        <p:spPr>
          <a:xfrm>
            <a:off x="8173802" y="5688287"/>
            <a:ext cx="3577559" cy="543739"/>
          </a:xfrm>
          <a:prstGeom prst="rect">
            <a:avLst/>
          </a:prstGeom>
          <a:solidFill>
            <a:schemeClr val="bg1"/>
          </a:solidFill>
          <a:ln>
            <a:solidFill>
              <a:schemeClr val="tx1"/>
            </a:solidFill>
            <a:prstDash val="dashDot"/>
          </a:ln>
        </p:spPr>
        <p:txBody>
          <a:bodyPr vert="horz" wrap="square" lIns="0" tIns="12700" rIns="0" bIns="0" rtlCol="0">
            <a:spAutoFit/>
          </a:bodyPr>
          <a:lstStyle/>
          <a:p>
            <a:pPr marL="12700">
              <a:lnSpc>
                <a:spcPct val="100000"/>
              </a:lnSpc>
              <a:spcBef>
                <a:spcPts val="5"/>
              </a:spcBef>
            </a:pPr>
            <a:r>
              <a:rPr lang="ja-JP" altLang="en-US" sz="1200" spc="-30" dirty="0">
                <a:latin typeface="Meiryo UI"/>
                <a:cs typeface="Meiryo UI"/>
              </a:rPr>
              <a:t>　</a:t>
            </a:r>
            <a:r>
              <a:rPr lang="en-US" altLang="ja-JP" sz="1200" spc="-30" dirty="0">
                <a:latin typeface="Meiryo UI"/>
                <a:cs typeface="Meiryo UI"/>
              </a:rPr>
              <a:t>※</a:t>
            </a:r>
            <a:r>
              <a:rPr lang="ja-JP" altLang="en-US" sz="1200" spc="-30" dirty="0">
                <a:latin typeface="Meiryo UI"/>
                <a:cs typeface="Meiryo UI"/>
              </a:rPr>
              <a:t>表示の説明：添付の公開範囲について</a:t>
            </a:r>
            <a:endParaRPr lang="en-US" altLang="ja-JP" sz="1200" spc="-30" dirty="0">
              <a:latin typeface="Meiryo UI"/>
              <a:cs typeface="Meiryo UI"/>
            </a:endParaRPr>
          </a:p>
          <a:p>
            <a:pPr marL="12700">
              <a:lnSpc>
                <a:spcPct val="100000"/>
              </a:lnSpc>
              <a:spcBef>
                <a:spcPts val="5"/>
              </a:spcBef>
            </a:pPr>
            <a:r>
              <a:rPr lang="ja-JP" altLang="en-US" sz="1200" spc="-30" dirty="0">
                <a:latin typeface="Meiryo UI"/>
                <a:cs typeface="Meiryo UI"/>
              </a:rPr>
              <a:t>　　</a:t>
            </a:r>
            <a:r>
              <a:rPr lang="ja-JP" altLang="en-US" sz="1050" spc="-30" dirty="0">
                <a:latin typeface="Meiryo UI"/>
                <a:cs typeface="Meiryo UI"/>
              </a:rPr>
              <a:t>・</a:t>
            </a:r>
            <a:r>
              <a:rPr lang="en-US" altLang="ja-JP" sz="1050" spc="-30" dirty="0">
                <a:latin typeface="Meiryo UI"/>
                <a:cs typeface="Meiryo UI"/>
              </a:rPr>
              <a:t>Public</a:t>
            </a:r>
            <a:r>
              <a:rPr lang="ja-JP" altLang="en-US" sz="1050" spc="-30" dirty="0">
                <a:latin typeface="Meiryo UI"/>
                <a:cs typeface="Meiryo UI"/>
              </a:rPr>
              <a:t>・・・取引先もキンドリルも見れる設定です</a:t>
            </a:r>
            <a:endParaRPr lang="en-US" altLang="ja-JP" sz="1050" spc="-35" dirty="0">
              <a:latin typeface="Meiryo UI"/>
              <a:cs typeface="Meiryo UI"/>
            </a:endParaRPr>
          </a:p>
          <a:p>
            <a:pPr marL="12700">
              <a:lnSpc>
                <a:spcPct val="100000"/>
              </a:lnSpc>
            </a:pPr>
            <a:r>
              <a:rPr lang="ja-JP" altLang="en-US" sz="1050" spc="-35" dirty="0">
                <a:latin typeface="Meiryo UI"/>
                <a:cs typeface="Meiryo UI"/>
              </a:rPr>
              <a:t>　　・</a:t>
            </a:r>
            <a:r>
              <a:rPr lang="en-US" altLang="ja-JP" sz="1050" spc="-35" dirty="0">
                <a:latin typeface="Meiryo UI"/>
                <a:cs typeface="Meiryo UI"/>
              </a:rPr>
              <a:t>Private</a:t>
            </a:r>
            <a:r>
              <a:rPr lang="ja-JP" altLang="en-US" sz="1050" spc="-35" dirty="0">
                <a:latin typeface="Meiryo UI"/>
                <a:cs typeface="Meiryo UI"/>
              </a:rPr>
              <a:t>・・・取引先様の社内だけで見れる設定です</a:t>
            </a:r>
            <a:endParaRPr sz="1050" dirty="0">
              <a:latin typeface="Meiryo UI"/>
              <a:cs typeface="Meiryo UI"/>
            </a:endParaRPr>
          </a:p>
        </p:txBody>
      </p:sp>
      <p:sp>
        <p:nvSpPr>
          <p:cNvPr id="27" name="正方形/長方形 26">
            <a:extLst>
              <a:ext uri="{FF2B5EF4-FFF2-40B4-BE49-F238E27FC236}">
                <a16:creationId xmlns:a16="http://schemas.microsoft.com/office/drawing/2014/main" id="{82825328-E7B4-67D9-950B-193025F7FDCA}"/>
              </a:ext>
            </a:extLst>
          </p:cNvPr>
          <p:cNvSpPr/>
          <p:nvPr/>
        </p:nvSpPr>
        <p:spPr>
          <a:xfrm>
            <a:off x="8310564" y="3429000"/>
            <a:ext cx="304800" cy="3334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a:solidFill>
                  <a:schemeClr val="tx1"/>
                </a:solidFill>
              </a:rPr>
              <a:t>☑</a:t>
            </a:r>
          </a:p>
        </p:txBody>
      </p:sp>
      <p:sp>
        <p:nvSpPr>
          <p:cNvPr id="28" name="正方形/長方形 27">
            <a:extLst>
              <a:ext uri="{FF2B5EF4-FFF2-40B4-BE49-F238E27FC236}">
                <a16:creationId xmlns:a16="http://schemas.microsoft.com/office/drawing/2014/main" id="{149F378F-1AA4-153C-1512-A8E9703C50AF}"/>
              </a:ext>
            </a:extLst>
          </p:cNvPr>
          <p:cNvSpPr/>
          <p:nvPr/>
        </p:nvSpPr>
        <p:spPr>
          <a:xfrm>
            <a:off x="7465251" y="5132324"/>
            <a:ext cx="304800" cy="3334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a:solidFill>
                  <a:schemeClr val="tx1"/>
                </a:solidFill>
              </a:rPr>
              <a:t>☑</a:t>
            </a:r>
          </a:p>
        </p:txBody>
      </p:sp>
      <p:pic>
        <p:nvPicPr>
          <p:cNvPr id="29" name="図 28">
            <a:extLst>
              <a:ext uri="{FF2B5EF4-FFF2-40B4-BE49-F238E27FC236}">
                <a16:creationId xmlns:a16="http://schemas.microsoft.com/office/drawing/2014/main" id="{FD5DE0C7-BB08-E74B-770C-10872464330F}"/>
              </a:ext>
            </a:extLst>
          </p:cNvPr>
          <p:cNvPicPr>
            <a:picLocks noChangeAspect="1"/>
          </p:cNvPicPr>
          <p:nvPr/>
        </p:nvPicPr>
        <p:blipFill>
          <a:blip r:embed="rId4"/>
          <a:srcRect l="108" t="67234" r="-108" b="-1510"/>
          <a:stretch/>
        </p:blipFill>
        <p:spPr>
          <a:xfrm>
            <a:off x="815399" y="4946444"/>
            <a:ext cx="7109402" cy="1322291"/>
          </a:xfrm>
          <a:prstGeom prst="rect">
            <a:avLst/>
          </a:prstGeom>
          <a:ln>
            <a:solidFill>
              <a:schemeClr val="bg1">
                <a:lumMod val="75000"/>
              </a:schemeClr>
            </a:solidFill>
          </a:ln>
        </p:spPr>
      </p:pic>
      <p:sp>
        <p:nvSpPr>
          <p:cNvPr id="30" name="正方形/長方形 29">
            <a:extLst>
              <a:ext uri="{FF2B5EF4-FFF2-40B4-BE49-F238E27FC236}">
                <a16:creationId xmlns:a16="http://schemas.microsoft.com/office/drawing/2014/main" id="{060C7F79-A85D-D32B-225B-F06A087422F9}"/>
              </a:ext>
            </a:extLst>
          </p:cNvPr>
          <p:cNvSpPr/>
          <p:nvPr/>
        </p:nvSpPr>
        <p:spPr>
          <a:xfrm>
            <a:off x="832464" y="5586794"/>
            <a:ext cx="2901335" cy="433006"/>
          </a:xfrm>
          <a:prstGeom prst="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32" name="正方形/長方形 31">
            <a:extLst>
              <a:ext uri="{FF2B5EF4-FFF2-40B4-BE49-F238E27FC236}">
                <a16:creationId xmlns:a16="http://schemas.microsoft.com/office/drawing/2014/main" id="{4D291492-932E-C5C5-E679-13DBC32C6011}"/>
              </a:ext>
            </a:extLst>
          </p:cNvPr>
          <p:cNvSpPr/>
          <p:nvPr/>
        </p:nvSpPr>
        <p:spPr>
          <a:xfrm>
            <a:off x="832464" y="6019800"/>
            <a:ext cx="1607019" cy="188029"/>
          </a:xfrm>
          <a:prstGeom prst="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34" name="正方形/長方形 33">
            <a:extLst>
              <a:ext uri="{FF2B5EF4-FFF2-40B4-BE49-F238E27FC236}">
                <a16:creationId xmlns:a16="http://schemas.microsoft.com/office/drawing/2014/main" id="{C47305E7-025C-307E-5C32-0E08802C648B}"/>
              </a:ext>
            </a:extLst>
          </p:cNvPr>
          <p:cNvSpPr/>
          <p:nvPr/>
        </p:nvSpPr>
        <p:spPr>
          <a:xfrm>
            <a:off x="6652198" y="5341862"/>
            <a:ext cx="448112" cy="582439"/>
          </a:xfrm>
          <a:prstGeom prst="rect">
            <a:avLst/>
          </a:prstGeom>
          <a:noFill/>
          <a:ln w="19050">
            <a:solidFill>
              <a:schemeClr val="tx1"/>
            </a:solidFill>
            <a:prstDash val="lg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cxnSp>
        <p:nvCxnSpPr>
          <p:cNvPr id="35" name="直線矢印コネクタ 34">
            <a:extLst>
              <a:ext uri="{FF2B5EF4-FFF2-40B4-BE49-F238E27FC236}">
                <a16:creationId xmlns:a16="http://schemas.microsoft.com/office/drawing/2014/main" id="{A615F0B6-1BE9-A9D7-7C2E-AC96E0245C8B}"/>
              </a:ext>
            </a:extLst>
          </p:cNvPr>
          <p:cNvCxnSpPr>
            <a:cxnSpLocks/>
            <a:stCxn id="26" idx="1"/>
          </p:cNvCxnSpPr>
          <p:nvPr/>
        </p:nvCxnSpPr>
        <p:spPr>
          <a:xfrm flipH="1" flipV="1">
            <a:off x="7125488" y="5688287"/>
            <a:ext cx="1048314" cy="27187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1" name="object 8">
            <a:extLst>
              <a:ext uri="{FF2B5EF4-FFF2-40B4-BE49-F238E27FC236}">
                <a16:creationId xmlns:a16="http://schemas.microsoft.com/office/drawing/2014/main" id="{3D562047-2896-ECC2-CF29-5C8BA2107D2A}"/>
              </a:ext>
            </a:extLst>
          </p:cNvPr>
          <p:cNvSpPr txBox="1"/>
          <p:nvPr/>
        </p:nvSpPr>
        <p:spPr>
          <a:xfrm>
            <a:off x="832464" y="4872769"/>
            <a:ext cx="234203"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20" dirty="0">
                <a:solidFill>
                  <a:srgbClr val="FF0000"/>
                </a:solidFill>
                <a:latin typeface="Meiryo UI"/>
                <a:cs typeface="Meiryo UI"/>
              </a:rPr>
              <a:t>②</a:t>
            </a:r>
            <a:endParaRPr lang="en-US" altLang="ja-JP" sz="1200" b="1" spc="-20" dirty="0">
              <a:solidFill>
                <a:srgbClr val="FF0000"/>
              </a:solidFill>
              <a:latin typeface="Meiryo UI"/>
              <a:cs typeface="Meiryo UI"/>
            </a:endParaRPr>
          </a:p>
        </p:txBody>
      </p:sp>
      <p:sp>
        <p:nvSpPr>
          <p:cNvPr id="54" name="正方形/長方形 53">
            <a:extLst>
              <a:ext uri="{FF2B5EF4-FFF2-40B4-BE49-F238E27FC236}">
                <a16:creationId xmlns:a16="http://schemas.microsoft.com/office/drawing/2014/main" id="{1AE3077E-E492-8734-EC80-DB5365A9B3C1}"/>
              </a:ext>
            </a:extLst>
          </p:cNvPr>
          <p:cNvSpPr/>
          <p:nvPr/>
        </p:nvSpPr>
        <p:spPr>
          <a:xfrm>
            <a:off x="778932" y="3778890"/>
            <a:ext cx="287736" cy="226707"/>
          </a:xfrm>
          <a:prstGeom prst="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cxnSp>
        <p:nvCxnSpPr>
          <p:cNvPr id="56" name="コネクタ: カギ線 55">
            <a:extLst>
              <a:ext uri="{FF2B5EF4-FFF2-40B4-BE49-F238E27FC236}">
                <a16:creationId xmlns:a16="http://schemas.microsoft.com/office/drawing/2014/main" id="{3F5E8C34-B967-BBA6-CA43-1FD2863BFDD1}"/>
              </a:ext>
            </a:extLst>
          </p:cNvPr>
          <p:cNvCxnSpPr>
            <a:cxnSpLocks/>
            <a:stCxn id="80" idx="1"/>
            <a:endCxn id="32" idx="3"/>
          </p:cNvCxnSpPr>
          <p:nvPr/>
        </p:nvCxnSpPr>
        <p:spPr>
          <a:xfrm rot="10800000" flipV="1">
            <a:off x="2439483" y="5269905"/>
            <a:ext cx="5837744" cy="843910"/>
          </a:xfrm>
          <a:prstGeom prst="bentConnector3">
            <a:avLst>
              <a:gd name="adj1" fmla="val 60279"/>
            </a:avLst>
          </a:prstGeom>
        </p:spPr>
        <p:style>
          <a:lnRef idx="1">
            <a:schemeClr val="accent2"/>
          </a:lnRef>
          <a:fillRef idx="0">
            <a:schemeClr val="accent2"/>
          </a:fillRef>
          <a:effectRef idx="0">
            <a:schemeClr val="accent2"/>
          </a:effectRef>
          <a:fontRef idx="minor">
            <a:schemeClr val="tx1"/>
          </a:fontRef>
        </p:style>
      </p:cxnSp>
      <p:cxnSp>
        <p:nvCxnSpPr>
          <p:cNvPr id="60" name="コネクタ: カギ線 59">
            <a:extLst>
              <a:ext uri="{FF2B5EF4-FFF2-40B4-BE49-F238E27FC236}">
                <a16:creationId xmlns:a16="http://schemas.microsoft.com/office/drawing/2014/main" id="{619B9D25-F194-E26D-D40C-CF89BCDE61BD}"/>
              </a:ext>
            </a:extLst>
          </p:cNvPr>
          <p:cNvCxnSpPr>
            <a:cxnSpLocks/>
            <a:stCxn id="21" idx="2"/>
            <a:endCxn id="15" idx="0"/>
          </p:cNvCxnSpPr>
          <p:nvPr/>
        </p:nvCxnSpPr>
        <p:spPr>
          <a:xfrm rot="5400000">
            <a:off x="7269608" y="2948087"/>
            <a:ext cx="140304" cy="51672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63" name="コネクタ: カギ線 62">
            <a:extLst>
              <a:ext uri="{FF2B5EF4-FFF2-40B4-BE49-F238E27FC236}">
                <a16:creationId xmlns:a16="http://schemas.microsoft.com/office/drawing/2014/main" id="{CD27024F-00EB-8108-D8CC-3552FBA1E008}"/>
              </a:ext>
            </a:extLst>
          </p:cNvPr>
          <p:cNvCxnSpPr>
            <a:cxnSpLocks/>
            <a:stCxn id="30" idx="0"/>
            <a:endCxn id="27" idx="2"/>
          </p:cNvCxnSpPr>
          <p:nvPr/>
        </p:nvCxnSpPr>
        <p:spPr>
          <a:xfrm rot="5400000" flipH="1" flipV="1">
            <a:off x="4460890" y="1584720"/>
            <a:ext cx="1824317" cy="6179832"/>
          </a:xfrm>
          <a:prstGeom prst="bentConnector3">
            <a:avLst>
              <a:gd name="adj1" fmla="val 42168"/>
            </a:avLst>
          </a:prstGeom>
        </p:spPr>
        <p:style>
          <a:lnRef idx="1">
            <a:schemeClr val="accent2"/>
          </a:lnRef>
          <a:fillRef idx="0">
            <a:schemeClr val="accent2"/>
          </a:fillRef>
          <a:effectRef idx="0">
            <a:schemeClr val="accent2"/>
          </a:effectRef>
          <a:fontRef idx="minor">
            <a:schemeClr val="tx1"/>
          </a:fontRef>
        </p:style>
      </p:cxnSp>
      <p:cxnSp>
        <p:nvCxnSpPr>
          <p:cNvPr id="67" name="コネクタ: カギ線 66">
            <a:extLst>
              <a:ext uri="{FF2B5EF4-FFF2-40B4-BE49-F238E27FC236}">
                <a16:creationId xmlns:a16="http://schemas.microsoft.com/office/drawing/2014/main" id="{71CF3B8B-4F63-E3A9-0E2B-05A19415AF24}"/>
              </a:ext>
            </a:extLst>
          </p:cNvPr>
          <p:cNvCxnSpPr>
            <a:cxnSpLocks/>
            <a:endCxn id="17" idx="1"/>
          </p:cNvCxnSpPr>
          <p:nvPr/>
        </p:nvCxnSpPr>
        <p:spPr>
          <a:xfrm flipV="1">
            <a:off x="7598122" y="2216086"/>
            <a:ext cx="605442" cy="527114"/>
          </a:xfrm>
          <a:prstGeom prst="bentConnector3">
            <a:avLst>
              <a:gd name="adj1" fmla="val 75172"/>
            </a:avLst>
          </a:prstGeom>
        </p:spPr>
        <p:style>
          <a:lnRef idx="1">
            <a:schemeClr val="accent2"/>
          </a:lnRef>
          <a:fillRef idx="0">
            <a:schemeClr val="accent2"/>
          </a:fillRef>
          <a:effectRef idx="0">
            <a:schemeClr val="accent2"/>
          </a:effectRef>
          <a:fontRef idx="minor">
            <a:schemeClr val="tx1"/>
          </a:fontRef>
        </p:style>
      </p:cxnSp>
      <p:sp>
        <p:nvSpPr>
          <p:cNvPr id="76" name="object 6">
            <a:extLst>
              <a:ext uri="{FF2B5EF4-FFF2-40B4-BE49-F238E27FC236}">
                <a16:creationId xmlns:a16="http://schemas.microsoft.com/office/drawing/2014/main" id="{7034C5CD-956E-1FA2-7B2D-2781F6B96F17}"/>
              </a:ext>
            </a:extLst>
          </p:cNvPr>
          <p:cNvSpPr txBox="1"/>
          <p:nvPr/>
        </p:nvSpPr>
        <p:spPr>
          <a:xfrm>
            <a:off x="8605838" y="3429000"/>
            <a:ext cx="3512502" cy="2172390"/>
          </a:xfrm>
          <a:prstGeom prst="rect">
            <a:avLst/>
          </a:prstGeom>
        </p:spPr>
        <p:txBody>
          <a:bodyPr vert="horz" wrap="square" lIns="0" tIns="12700" rIns="0" bIns="0" rtlCol="0">
            <a:spAutoFit/>
          </a:bodyPr>
          <a:lstStyle/>
          <a:p>
            <a:pPr marL="12700">
              <a:lnSpc>
                <a:spcPct val="100000"/>
              </a:lnSpc>
              <a:spcBef>
                <a:spcPts val="100"/>
              </a:spcBef>
            </a:pPr>
            <a:r>
              <a:rPr lang="en-US" altLang="ja-JP" sz="1200" spc="-25" dirty="0">
                <a:latin typeface="Meiryo UI"/>
                <a:cs typeface="Meiryo UI"/>
              </a:rPr>
              <a:t>[Attachments/</a:t>
            </a:r>
            <a:r>
              <a:rPr lang="ja-JP" altLang="en-US" sz="1200" spc="-25" dirty="0">
                <a:latin typeface="Meiryo UI"/>
                <a:cs typeface="Meiryo UI"/>
              </a:rPr>
              <a:t>添付ファイル</a:t>
            </a:r>
            <a:r>
              <a:rPr lang="en-US" altLang="ja-JP" sz="1200" spc="-25" dirty="0">
                <a:latin typeface="Meiryo UI"/>
                <a:cs typeface="Meiryo UI"/>
              </a:rPr>
              <a:t>]</a:t>
            </a:r>
          </a:p>
          <a:p>
            <a:pPr marL="12700">
              <a:lnSpc>
                <a:spcPct val="100000"/>
              </a:lnSpc>
              <a:spcBef>
                <a:spcPts val="100"/>
              </a:spcBef>
            </a:pPr>
            <a:r>
              <a:rPr lang="ja-JP" altLang="en-US" sz="1050" spc="-25" dirty="0">
                <a:latin typeface="Meiryo UI"/>
                <a:cs typeface="Meiryo UI"/>
              </a:rPr>
              <a:t>　</a:t>
            </a:r>
            <a:r>
              <a:rPr lang="en-US" altLang="ja-JP" sz="1050" spc="-25" dirty="0">
                <a:latin typeface="Meiryo UI"/>
                <a:cs typeface="Meiryo UI"/>
              </a:rPr>
              <a:t>1)</a:t>
            </a:r>
            <a:r>
              <a:rPr lang="ja-JP" altLang="en-US" sz="1050" spc="-25" dirty="0">
                <a:latin typeface="Meiryo UI"/>
                <a:cs typeface="Meiryo UI"/>
              </a:rPr>
              <a:t>仕様書</a:t>
            </a:r>
            <a:br>
              <a:rPr lang="en-US" altLang="ja-JP" sz="1050" spc="-25" dirty="0">
                <a:latin typeface="Meiryo UI"/>
                <a:cs typeface="Meiryo UI"/>
              </a:rPr>
            </a:br>
            <a:r>
              <a:rPr lang="ja-JP" altLang="en-US" sz="1050" spc="-25" dirty="0">
                <a:latin typeface="Meiryo UI"/>
                <a:cs typeface="Meiryo UI"/>
              </a:rPr>
              <a:t>　　派遣先情報、派遣業務内容、派遣期間、開始と終了の</a:t>
            </a:r>
            <a:endParaRPr lang="en-US" altLang="ja-JP" sz="1050" spc="-25" dirty="0">
              <a:latin typeface="Meiryo UI"/>
              <a:cs typeface="Meiryo UI"/>
            </a:endParaRPr>
          </a:p>
          <a:p>
            <a:pPr marL="12700">
              <a:lnSpc>
                <a:spcPct val="100000"/>
              </a:lnSpc>
              <a:spcBef>
                <a:spcPts val="100"/>
              </a:spcBef>
            </a:pPr>
            <a:r>
              <a:rPr lang="ja-JP" altLang="en-US" sz="1050" spc="-25" dirty="0">
                <a:latin typeface="Meiryo UI"/>
                <a:cs typeface="Meiryo UI"/>
              </a:rPr>
              <a:t>　　時刻などを記載している。</a:t>
            </a:r>
            <a:endParaRPr lang="en-US" altLang="ja-JP" sz="1050" spc="-25" dirty="0">
              <a:latin typeface="Meiryo UI"/>
              <a:cs typeface="Meiryo UI"/>
            </a:endParaRPr>
          </a:p>
          <a:p>
            <a:pPr marL="12700">
              <a:lnSpc>
                <a:spcPct val="100000"/>
              </a:lnSpc>
              <a:spcBef>
                <a:spcPts val="100"/>
              </a:spcBef>
            </a:pPr>
            <a:endParaRPr lang="en-US" altLang="ja-JP" sz="1050" spc="-25" dirty="0">
              <a:latin typeface="Meiryo UI"/>
              <a:cs typeface="Meiryo UI"/>
            </a:endParaRPr>
          </a:p>
          <a:p>
            <a:pPr marL="12700">
              <a:lnSpc>
                <a:spcPct val="100000"/>
              </a:lnSpc>
              <a:spcBef>
                <a:spcPts val="100"/>
              </a:spcBef>
            </a:pPr>
            <a:r>
              <a:rPr lang="ja-JP" altLang="en-US" sz="1050" spc="-25" dirty="0">
                <a:latin typeface="Meiryo UI"/>
                <a:cs typeface="Meiryo UI"/>
              </a:rPr>
              <a:t>　</a:t>
            </a:r>
            <a:r>
              <a:rPr lang="en-US" altLang="ja-JP" sz="1050" spc="-25" dirty="0">
                <a:latin typeface="Meiryo UI"/>
                <a:cs typeface="Meiryo UI"/>
              </a:rPr>
              <a:t>2)</a:t>
            </a:r>
            <a:r>
              <a:rPr lang="zh-TW" altLang="en-US" sz="1050" spc="-25" dirty="0">
                <a:latin typeface="Meiryo UI"/>
                <a:cs typeface="Meiryo UI"/>
              </a:rPr>
              <a:t>見積依頼内容追加情報</a:t>
            </a:r>
            <a:endParaRPr lang="en-US" altLang="zh-TW" sz="1050" spc="-25" dirty="0">
              <a:latin typeface="Meiryo UI"/>
              <a:cs typeface="Meiryo UI"/>
            </a:endParaRPr>
          </a:p>
          <a:p>
            <a:pPr marL="12700">
              <a:lnSpc>
                <a:spcPct val="100000"/>
              </a:lnSpc>
              <a:spcBef>
                <a:spcPts val="100"/>
              </a:spcBef>
            </a:pPr>
            <a:r>
              <a:rPr lang="ja-JP" altLang="en-US" sz="1050" spc="-25" dirty="0">
                <a:latin typeface="Meiryo UI"/>
                <a:cs typeface="Meiryo UI"/>
              </a:rPr>
              <a:t>　　プライバシー及びセキュリティーに関する条件などを記載している。</a:t>
            </a:r>
            <a:endParaRPr lang="en-US" altLang="ja-JP" sz="1050" spc="-25" dirty="0">
              <a:latin typeface="Meiryo UI"/>
              <a:cs typeface="Meiryo UI"/>
            </a:endParaRPr>
          </a:p>
          <a:p>
            <a:pPr marL="12700">
              <a:lnSpc>
                <a:spcPct val="100000"/>
              </a:lnSpc>
              <a:spcBef>
                <a:spcPts val="100"/>
              </a:spcBef>
            </a:pPr>
            <a:r>
              <a:rPr lang="ja-JP" altLang="en-US" sz="1050" spc="-25" dirty="0">
                <a:latin typeface="Meiryo UI"/>
                <a:cs typeface="Meiryo UI"/>
              </a:rPr>
              <a:t>　　</a:t>
            </a:r>
            <a:endParaRPr lang="en-US" altLang="ja-JP" sz="1050" spc="-25" dirty="0">
              <a:latin typeface="Meiryo UI"/>
              <a:cs typeface="Meiryo UI"/>
            </a:endParaRPr>
          </a:p>
          <a:p>
            <a:pPr marL="12700">
              <a:lnSpc>
                <a:spcPct val="100000"/>
              </a:lnSpc>
              <a:spcBef>
                <a:spcPts val="100"/>
              </a:spcBef>
            </a:pPr>
            <a:r>
              <a:rPr lang="ja-JP" altLang="en-US" sz="1050" spc="-25" dirty="0">
                <a:latin typeface="Meiryo UI"/>
                <a:cs typeface="Meiryo UI"/>
              </a:rPr>
              <a:t>　　</a:t>
            </a:r>
            <a:r>
              <a:rPr lang="en-US" altLang="ja-JP" sz="1050" spc="-25" dirty="0">
                <a:latin typeface="Meiryo UI"/>
                <a:cs typeface="Meiryo UI"/>
              </a:rPr>
              <a:t>※</a:t>
            </a:r>
            <a:r>
              <a:rPr lang="ja-JP" altLang="en-US" sz="1050" spc="-25" dirty="0">
                <a:latin typeface="Meiryo UI"/>
                <a:cs typeface="Meiryo UI"/>
              </a:rPr>
              <a:t>青文字をクリックするとダウンロードできます</a:t>
            </a:r>
            <a:endParaRPr lang="en-US" altLang="ja-JP" sz="1050" spc="-25" dirty="0">
              <a:latin typeface="Meiryo UI"/>
              <a:cs typeface="Meiryo UI"/>
            </a:endParaRPr>
          </a:p>
          <a:p>
            <a:pPr marL="12700">
              <a:lnSpc>
                <a:spcPct val="100000"/>
              </a:lnSpc>
              <a:spcBef>
                <a:spcPts val="100"/>
              </a:spcBef>
            </a:pPr>
            <a:endParaRPr lang="en-US" altLang="ja-JP" sz="1200" spc="-25" dirty="0">
              <a:latin typeface="Meiryo UI"/>
              <a:cs typeface="Meiryo UI"/>
            </a:endParaRPr>
          </a:p>
          <a:p>
            <a:pPr marL="12700">
              <a:lnSpc>
                <a:spcPct val="100000"/>
              </a:lnSpc>
              <a:spcBef>
                <a:spcPts val="100"/>
              </a:spcBef>
            </a:pPr>
            <a:r>
              <a:rPr lang="en-US" altLang="ja-JP" sz="1200" spc="-25" dirty="0">
                <a:latin typeface="Meiryo UI"/>
                <a:cs typeface="Meiryo UI"/>
              </a:rPr>
              <a:t>[Description/</a:t>
            </a:r>
            <a:r>
              <a:rPr lang="ja-JP" altLang="en-US" sz="1200" spc="-25" dirty="0">
                <a:latin typeface="Meiryo UI"/>
                <a:cs typeface="Meiryo UI"/>
              </a:rPr>
              <a:t>詳細</a:t>
            </a:r>
            <a:r>
              <a:rPr lang="en-US" altLang="ja-JP" sz="1200" spc="-25" dirty="0">
                <a:latin typeface="Meiryo UI"/>
                <a:cs typeface="Meiryo UI"/>
              </a:rPr>
              <a:t>]</a:t>
            </a:r>
          </a:p>
          <a:p>
            <a:pPr marL="12700">
              <a:lnSpc>
                <a:spcPct val="100000"/>
              </a:lnSpc>
              <a:spcBef>
                <a:spcPts val="100"/>
              </a:spcBef>
            </a:pPr>
            <a:r>
              <a:rPr lang="ja-JP" altLang="en-US" sz="1200" spc="-25" dirty="0">
                <a:latin typeface="Meiryo UI"/>
                <a:cs typeface="Meiryo UI"/>
              </a:rPr>
              <a:t>　</a:t>
            </a:r>
            <a:r>
              <a:rPr lang="ja-JP" altLang="en-US" sz="1050" spc="-25" dirty="0">
                <a:latin typeface="Meiryo UI"/>
                <a:cs typeface="Meiryo UI"/>
              </a:rPr>
              <a:t>添付ファイルに関するメッセージを記載しています。</a:t>
            </a:r>
            <a:endParaRPr lang="en-US" altLang="ja-JP" sz="1050" spc="-25" dirty="0">
              <a:latin typeface="Meiryo UI"/>
              <a:cs typeface="Meiryo UI"/>
            </a:endParaRPr>
          </a:p>
        </p:txBody>
      </p:sp>
      <p:sp>
        <p:nvSpPr>
          <p:cNvPr id="80" name="正方形/長方形 79">
            <a:extLst>
              <a:ext uri="{FF2B5EF4-FFF2-40B4-BE49-F238E27FC236}">
                <a16:creationId xmlns:a16="http://schemas.microsoft.com/office/drawing/2014/main" id="{EEA49678-4148-4545-A18E-81847EC8E758}"/>
              </a:ext>
            </a:extLst>
          </p:cNvPr>
          <p:cNvSpPr/>
          <p:nvPr/>
        </p:nvSpPr>
        <p:spPr>
          <a:xfrm>
            <a:off x="8277227" y="5103166"/>
            <a:ext cx="304800" cy="3334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a:solidFill>
                  <a:schemeClr val="tx1"/>
                </a:solidFill>
              </a:rPr>
              <a:t>☑</a:t>
            </a:r>
          </a:p>
        </p:txBody>
      </p:sp>
      <p:cxnSp>
        <p:nvCxnSpPr>
          <p:cNvPr id="104" name="コネクタ: カギ線 103">
            <a:extLst>
              <a:ext uri="{FF2B5EF4-FFF2-40B4-BE49-F238E27FC236}">
                <a16:creationId xmlns:a16="http://schemas.microsoft.com/office/drawing/2014/main" id="{734F2700-07FC-D627-6755-8E0B9D5A32BE}"/>
              </a:ext>
            </a:extLst>
          </p:cNvPr>
          <p:cNvCxnSpPr>
            <a:cxnSpLocks/>
            <a:stCxn id="30" idx="1"/>
            <a:endCxn id="54" idx="1"/>
          </p:cNvCxnSpPr>
          <p:nvPr/>
        </p:nvCxnSpPr>
        <p:spPr>
          <a:xfrm rot="10800000">
            <a:off x="778932" y="3892245"/>
            <a:ext cx="53532" cy="1911053"/>
          </a:xfrm>
          <a:prstGeom prst="bentConnector3">
            <a:avLst>
              <a:gd name="adj1" fmla="val 527034"/>
            </a:avLst>
          </a:prstGeom>
        </p:spPr>
        <p:style>
          <a:lnRef idx="1">
            <a:schemeClr val="accent2"/>
          </a:lnRef>
          <a:fillRef idx="0">
            <a:schemeClr val="accent2"/>
          </a:fillRef>
          <a:effectRef idx="0">
            <a:schemeClr val="accent2"/>
          </a:effectRef>
          <a:fontRef idx="minor">
            <a:schemeClr val="tx1"/>
          </a:fontRef>
        </p:style>
      </p:cxnSp>
      <p:pic>
        <p:nvPicPr>
          <p:cNvPr id="3" name="図 2">
            <a:extLst>
              <a:ext uri="{FF2B5EF4-FFF2-40B4-BE49-F238E27FC236}">
                <a16:creationId xmlns:a16="http://schemas.microsoft.com/office/drawing/2014/main" id="{51C7527B-4B85-CD6B-1CE5-6D9485711A30}"/>
              </a:ext>
            </a:extLst>
          </p:cNvPr>
          <p:cNvPicPr>
            <a:picLocks noChangeAspect="1"/>
          </p:cNvPicPr>
          <p:nvPr/>
        </p:nvPicPr>
        <p:blipFill>
          <a:blip r:embed="rId5"/>
          <a:stretch>
            <a:fillRect/>
          </a:stretch>
        </p:blipFill>
        <p:spPr>
          <a:xfrm>
            <a:off x="832464" y="5778925"/>
            <a:ext cx="2400423" cy="228612"/>
          </a:xfrm>
          <a:prstGeom prst="rect">
            <a:avLst/>
          </a:prstGeom>
        </p:spPr>
      </p:pic>
      <p:pic>
        <p:nvPicPr>
          <p:cNvPr id="2" name="Picture 2" descr="Organizational Logo">
            <a:extLst>
              <a:ext uri="{FF2B5EF4-FFF2-40B4-BE49-F238E27FC236}">
                <a16:creationId xmlns:a16="http://schemas.microsoft.com/office/drawing/2014/main" id="{F95230A1-CD89-6B63-EB23-43AB243A82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12838" y="3951055"/>
            <a:ext cx="3301962" cy="2008635"/>
          </a:xfrm>
          <a:prstGeom prst="rect">
            <a:avLst/>
          </a:prstGeom>
          <a:ln>
            <a:solidFill>
              <a:schemeClr val="bg1">
                <a:lumMod val="75000"/>
              </a:schemeClr>
            </a:solidFill>
          </a:ln>
        </p:spPr>
      </p:pic>
      <p:pic>
        <p:nvPicPr>
          <p:cNvPr id="4" name="object 4"/>
          <p:cNvPicPr/>
          <p:nvPr/>
        </p:nvPicPr>
        <p:blipFill>
          <a:blip r:embed="rId3" cstate="print"/>
          <a:stretch>
            <a:fillRect/>
          </a:stretch>
        </p:blipFill>
        <p:spPr>
          <a:xfrm>
            <a:off x="812838" y="2423892"/>
            <a:ext cx="3301962" cy="1386108"/>
          </a:xfrm>
          <a:prstGeom prst="rect">
            <a:avLst/>
          </a:prstGeom>
          <a:ln>
            <a:solidFill>
              <a:schemeClr val="bg1">
                <a:lumMod val="75000"/>
              </a:schemeClr>
            </a:solidFill>
          </a:ln>
        </p:spPr>
      </p:pic>
      <p:sp>
        <p:nvSpPr>
          <p:cNvPr id="5" name="object 5"/>
          <p:cNvSpPr txBox="1"/>
          <p:nvPr/>
        </p:nvSpPr>
        <p:spPr>
          <a:xfrm>
            <a:off x="4551799" y="4874184"/>
            <a:ext cx="5887601" cy="566822"/>
          </a:xfrm>
          <a:prstGeom prst="rect">
            <a:avLst/>
          </a:prstGeom>
          <a:solidFill>
            <a:srgbClr val="FFFFFF"/>
          </a:solidFill>
          <a:ln>
            <a:solidFill>
              <a:schemeClr val="tx1"/>
            </a:solidFill>
            <a:prstDash val="dashDot"/>
          </a:ln>
        </p:spPr>
        <p:txBody>
          <a:bodyPr vert="horz" wrap="square" lIns="0" tIns="12700" rIns="0" bIns="0" rtlCol="0">
            <a:spAutoFit/>
          </a:bodyPr>
          <a:lstStyle/>
          <a:p>
            <a:pPr marL="12700">
              <a:lnSpc>
                <a:spcPct val="100000"/>
              </a:lnSpc>
              <a:spcBef>
                <a:spcPts val="5"/>
              </a:spcBef>
            </a:pPr>
            <a:r>
              <a:rPr lang="en-US" altLang="ja-JP" sz="1200" spc="-30" dirty="0">
                <a:latin typeface="Meiryo UI"/>
                <a:cs typeface="Meiryo UI"/>
              </a:rPr>
              <a:t>※</a:t>
            </a:r>
            <a:r>
              <a:rPr lang="ja-JP" altLang="en-US" sz="1200" spc="-30" dirty="0">
                <a:latin typeface="Meiryo UI"/>
                <a:cs typeface="Meiryo UI"/>
              </a:rPr>
              <a:t>操作のポイント</a:t>
            </a:r>
            <a:endParaRPr lang="en-US" altLang="ja-JP" sz="1200" spc="-30" dirty="0">
              <a:latin typeface="Meiryo UI"/>
              <a:cs typeface="Meiryo UI"/>
            </a:endParaRPr>
          </a:p>
          <a:p>
            <a:pPr marL="12700">
              <a:lnSpc>
                <a:spcPct val="100000"/>
              </a:lnSpc>
              <a:spcBef>
                <a:spcPts val="5"/>
              </a:spcBef>
            </a:pPr>
            <a:r>
              <a:rPr lang="ja-JP" altLang="en-US" sz="800" spc="-30" dirty="0">
                <a:latin typeface="Meiryo UI"/>
                <a:cs typeface="Meiryo UI"/>
              </a:rPr>
              <a:t>　　</a:t>
            </a:r>
            <a:r>
              <a:rPr sz="1200" spc="-10" dirty="0">
                <a:latin typeface="Meiryo UI"/>
                <a:cs typeface="Meiryo UI"/>
              </a:rPr>
              <a:t>1</a:t>
            </a:r>
            <a:r>
              <a:rPr sz="1200" spc="-30" dirty="0">
                <a:latin typeface="Meiryo UI"/>
                <a:cs typeface="Meiryo UI"/>
              </a:rPr>
              <a:t>名の求人に対し、最大限</a:t>
            </a:r>
            <a:r>
              <a:rPr sz="1200" spc="-10" dirty="0">
                <a:latin typeface="Meiryo UI"/>
                <a:cs typeface="Meiryo UI"/>
              </a:rPr>
              <a:t>3</a:t>
            </a:r>
            <a:r>
              <a:rPr sz="1200" spc="-35" dirty="0">
                <a:latin typeface="Meiryo UI"/>
                <a:cs typeface="Meiryo UI"/>
              </a:rPr>
              <a:t>名の候補者</a:t>
            </a:r>
            <a:r>
              <a:rPr lang="ja-JP" altLang="en-US" sz="1200" spc="-35" dirty="0">
                <a:latin typeface="Meiryo UI"/>
                <a:cs typeface="Meiryo UI"/>
              </a:rPr>
              <a:t>の</a:t>
            </a:r>
            <a:r>
              <a:rPr sz="1200" spc="-35" dirty="0" err="1">
                <a:latin typeface="Meiryo UI"/>
                <a:cs typeface="Meiryo UI"/>
              </a:rPr>
              <a:t>提出</a:t>
            </a:r>
            <a:r>
              <a:rPr lang="ja-JP" altLang="en-US" sz="1200" spc="-35" dirty="0">
                <a:latin typeface="Meiryo UI"/>
                <a:cs typeface="Meiryo UI"/>
              </a:rPr>
              <a:t>ができます</a:t>
            </a:r>
            <a:r>
              <a:rPr sz="1200" spc="-35" dirty="0">
                <a:latin typeface="Meiryo UI"/>
                <a:cs typeface="Meiryo UI"/>
              </a:rPr>
              <a:t>。</a:t>
            </a:r>
            <a:endParaRPr sz="1200" dirty="0">
              <a:latin typeface="Meiryo UI"/>
              <a:cs typeface="Meiryo UI"/>
            </a:endParaRPr>
          </a:p>
          <a:p>
            <a:pPr marL="165100">
              <a:lnSpc>
                <a:spcPct val="100000"/>
              </a:lnSpc>
            </a:pPr>
            <a:r>
              <a:rPr lang="en-US" altLang="ja-JP" sz="1200" dirty="0">
                <a:latin typeface="Meiryo UI"/>
                <a:cs typeface="Meiryo UI"/>
              </a:rPr>
              <a:t>[</a:t>
            </a:r>
            <a:r>
              <a:rPr lang="en-US" sz="1200" dirty="0">
                <a:latin typeface="Meiryo UI"/>
                <a:cs typeface="Meiryo UI"/>
              </a:rPr>
              <a:t>Submit</a:t>
            </a:r>
            <a:r>
              <a:rPr lang="en-US" sz="1200" spc="114" dirty="0">
                <a:latin typeface="Meiryo UI"/>
                <a:cs typeface="Meiryo UI"/>
              </a:rPr>
              <a:t> </a:t>
            </a:r>
            <a:r>
              <a:rPr lang="en-US" sz="1200" spc="-20" dirty="0">
                <a:latin typeface="Meiryo UI"/>
                <a:cs typeface="Meiryo UI"/>
              </a:rPr>
              <a:t>Candidate] </a:t>
            </a:r>
            <a:r>
              <a:rPr lang="ja-JP" altLang="en-US" sz="1200" spc="-20" dirty="0">
                <a:latin typeface="Meiryo UI"/>
                <a:cs typeface="Meiryo UI"/>
              </a:rPr>
              <a:t>のアイコンを</a:t>
            </a:r>
            <a:r>
              <a:rPr sz="1200" spc="-10" dirty="0">
                <a:latin typeface="Meiryo UI"/>
                <a:cs typeface="Meiryo UI"/>
              </a:rPr>
              <a:t>3</a:t>
            </a:r>
            <a:r>
              <a:rPr sz="1200" spc="-30" dirty="0">
                <a:latin typeface="Meiryo UI"/>
                <a:cs typeface="Meiryo UI"/>
              </a:rPr>
              <a:t>回を</a:t>
            </a:r>
            <a:r>
              <a:rPr lang="ja-JP" altLang="en-US" sz="1200" spc="-30" dirty="0">
                <a:latin typeface="Meiryo UI"/>
                <a:cs typeface="Meiryo UI"/>
              </a:rPr>
              <a:t>押下すると</a:t>
            </a:r>
            <a:r>
              <a:rPr sz="1200" spc="-30" dirty="0">
                <a:latin typeface="Meiryo UI"/>
                <a:cs typeface="Meiryo UI"/>
              </a:rPr>
              <a:t>、</a:t>
            </a:r>
            <a:r>
              <a:rPr sz="1200" spc="-10" dirty="0">
                <a:latin typeface="Meiryo UI"/>
                <a:cs typeface="Meiryo UI"/>
              </a:rPr>
              <a:t>3</a:t>
            </a:r>
            <a:r>
              <a:rPr sz="1200" spc="-25" dirty="0">
                <a:latin typeface="Meiryo UI"/>
                <a:cs typeface="Meiryo UI"/>
              </a:rPr>
              <a:t>回</a:t>
            </a:r>
            <a:r>
              <a:rPr lang="ja-JP" altLang="en-US" sz="1200" spc="-25" dirty="0">
                <a:latin typeface="Meiryo UI"/>
                <a:cs typeface="Meiryo UI"/>
              </a:rPr>
              <a:t>分の</a:t>
            </a:r>
            <a:r>
              <a:rPr sz="1200" spc="-25" dirty="0" err="1">
                <a:latin typeface="Meiryo UI"/>
                <a:cs typeface="Meiryo UI"/>
              </a:rPr>
              <a:t>回答</a:t>
            </a:r>
            <a:r>
              <a:rPr lang="ja-JP" altLang="en-US" sz="1200" spc="-25" dirty="0">
                <a:latin typeface="Meiryo UI"/>
                <a:cs typeface="Meiryo UI"/>
              </a:rPr>
              <a:t>が</a:t>
            </a:r>
            <a:r>
              <a:rPr sz="1200" spc="-25" dirty="0" err="1">
                <a:latin typeface="Meiryo UI"/>
                <a:cs typeface="Meiryo UI"/>
              </a:rPr>
              <a:t>でき</a:t>
            </a:r>
            <a:r>
              <a:rPr lang="ja-JP" altLang="en-US" sz="1200" spc="-25" dirty="0">
                <a:latin typeface="Meiryo UI"/>
                <a:cs typeface="Meiryo UI"/>
              </a:rPr>
              <a:t>ます。</a:t>
            </a:r>
            <a:endParaRPr lang="en-US" altLang="ja-JP" sz="1200" spc="-25" dirty="0">
              <a:latin typeface="Meiryo UI"/>
              <a:cs typeface="Meiryo UI"/>
            </a:endParaRPr>
          </a:p>
        </p:txBody>
      </p:sp>
      <p:sp>
        <p:nvSpPr>
          <p:cNvPr id="6" name="object 6"/>
          <p:cNvSpPr txBox="1"/>
          <p:nvPr/>
        </p:nvSpPr>
        <p:spPr>
          <a:xfrm>
            <a:off x="4495800" y="2444943"/>
            <a:ext cx="7086600" cy="456535"/>
          </a:xfrm>
          <a:prstGeom prst="rect">
            <a:avLst/>
          </a:prstGeom>
        </p:spPr>
        <p:txBody>
          <a:bodyPr vert="horz" wrap="square" lIns="0" tIns="12700" rIns="0" bIns="0" rtlCol="0">
            <a:spAutoFit/>
          </a:bodyPr>
          <a:lstStyle/>
          <a:p>
            <a:pPr marL="12700">
              <a:lnSpc>
                <a:spcPct val="100000"/>
              </a:lnSpc>
              <a:spcBef>
                <a:spcPts val="100"/>
              </a:spcBef>
            </a:pPr>
            <a:r>
              <a:rPr lang="en-US" altLang="ja-JP" sz="1400" spc="-25" dirty="0">
                <a:latin typeface="Meiryo UI"/>
                <a:cs typeface="Meiryo UI"/>
              </a:rPr>
              <a:t>【A:</a:t>
            </a:r>
            <a:r>
              <a:rPr lang="ja-JP" altLang="en-US" sz="1400" spc="-25" dirty="0">
                <a:latin typeface="Meiryo UI"/>
                <a:cs typeface="Meiryo UI"/>
              </a:rPr>
              <a:t>辞退する場合</a:t>
            </a:r>
            <a:r>
              <a:rPr lang="en-US" altLang="ja-JP" sz="1400" spc="-25" dirty="0">
                <a:latin typeface="Meiryo UI"/>
                <a:cs typeface="Meiryo UI"/>
              </a:rPr>
              <a:t>】</a:t>
            </a:r>
          </a:p>
          <a:p>
            <a:pPr marL="12700">
              <a:lnSpc>
                <a:spcPct val="100000"/>
              </a:lnSpc>
              <a:spcBef>
                <a:spcPts val="100"/>
              </a:spcBef>
            </a:pPr>
            <a:r>
              <a:rPr lang="ja-JP" altLang="en-US" sz="1400" spc="-25" dirty="0">
                <a:latin typeface="Meiryo UI"/>
                <a:cs typeface="Meiryo UI"/>
              </a:rPr>
              <a:t>　</a:t>
            </a:r>
            <a:r>
              <a:rPr lang="ja-JP" altLang="en-US" sz="1100" spc="-25" dirty="0">
                <a:latin typeface="Meiryo UI"/>
                <a:cs typeface="Meiryo UI"/>
              </a:rPr>
              <a:t>画面</a:t>
            </a:r>
            <a:r>
              <a:rPr sz="1100" spc="-25" dirty="0" err="1">
                <a:latin typeface="Meiryo UI"/>
                <a:cs typeface="Meiryo UI"/>
              </a:rPr>
              <a:t>右上</a:t>
            </a:r>
            <a:r>
              <a:rPr lang="ja-JP" altLang="en-US" sz="1100" spc="-25" dirty="0">
                <a:latin typeface="Meiryo UI"/>
                <a:cs typeface="Meiryo UI"/>
              </a:rPr>
              <a:t>にあるアイコン </a:t>
            </a:r>
            <a:r>
              <a:rPr lang="en-US" altLang="ja-JP" sz="1100" spc="-25" dirty="0">
                <a:latin typeface="Meiryo UI"/>
                <a:cs typeface="Meiryo UI"/>
              </a:rPr>
              <a:t>[</a:t>
            </a:r>
            <a:r>
              <a:rPr sz="1100" spc="-10" dirty="0">
                <a:latin typeface="Meiryo UI"/>
                <a:cs typeface="Meiryo UI"/>
              </a:rPr>
              <a:t>Actions</a:t>
            </a:r>
            <a:r>
              <a:rPr lang="en-US" sz="1100" spc="-10" dirty="0">
                <a:latin typeface="Meiryo UI"/>
                <a:cs typeface="Meiryo UI"/>
              </a:rPr>
              <a:t>]</a:t>
            </a:r>
            <a:r>
              <a:rPr lang="ja-JP" altLang="en-US" sz="1100" spc="-10" dirty="0">
                <a:latin typeface="Meiryo UI"/>
                <a:cs typeface="Meiryo UI"/>
              </a:rPr>
              <a:t> を押下 ➡　</a:t>
            </a:r>
            <a:r>
              <a:rPr lang="en-US" altLang="ja-JP" sz="1100" spc="-10" dirty="0">
                <a:latin typeface="Meiryo UI"/>
                <a:cs typeface="Meiryo UI"/>
              </a:rPr>
              <a:t>[</a:t>
            </a:r>
            <a:r>
              <a:rPr sz="1100" spc="-20" dirty="0">
                <a:latin typeface="Meiryo UI"/>
                <a:cs typeface="Meiryo UI"/>
              </a:rPr>
              <a:t>Decline</a:t>
            </a:r>
            <a:r>
              <a:rPr lang="en-US" sz="1100" spc="-20" dirty="0">
                <a:latin typeface="Meiryo UI"/>
                <a:cs typeface="Meiryo UI"/>
              </a:rPr>
              <a:t>] </a:t>
            </a:r>
            <a:r>
              <a:rPr lang="ja-JP" altLang="en-US" sz="1100" spc="-20" dirty="0">
                <a:latin typeface="Meiryo UI"/>
                <a:cs typeface="Meiryo UI"/>
              </a:rPr>
              <a:t>を押下して処理を完了させる。</a:t>
            </a:r>
            <a:endParaRPr sz="1100" dirty="0">
              <a:latin typeface="Meiryo UI"/>
              <a:cs typeface="Meiryo UI"/>
            </a:endParaRPr>
          </a:p>
        </p:txBody>
      </p:sp>
      <p:sp>
        <p:nvSpPr>
          <p:cNvPr id="8" name="スライド番号プレースホルダー 7">
            <a:extLst>
              <a:ext uri="{FF2B5EF4-FFF2-40B4-BE49-F238E27FC236}">
                <a16:creationId xmlns:a16="http://schemas.microsoft.com/office/drawing/2014/main" id="{C8FC2AD0-EB3E-9741-728A-4986C114EFFC}"/>
              </a:ext>
            </a:extLst>
          </p:cNvPr>
          <p:cNvSpPr>
            <a:spLocks noGrp="1"/>
          </p:cNvSpPr>
          <p:nvPr>
            <p:ph type="sldNum" sz="quarter" idx="7"/>
          </p:nvPr>
        </p:nvSpPr>
        <p:spPr>
          <a:xfrm>
            <a:off x="11353800" y="6377940"/>
            <a:ext cx="533400" cy="342900"/>
          </a:xfrm>
        </p:spPr>
        <p:txBody>
          <a:bodyPr/>
          <a:lstStyle/>
          <a:p>
            <a:fld id="{B6F15528-21DE-4FAA-801E-634DDDAF4B2B}" type="slidenum">
              <a:rPr lang="en-US" altLang="ja-JP" smtClean="0"/>
              <a:t>9</a:t>
            </a:fld>
            <a:endParaRPr lang="ja-JP" altLang="en-US" dirty="0"/>
          </a:p>
        </p:txBody>
      </p:sp>
      <p:sp>
        <p:nvSpPr>
          <p:cNvPr id="11" name="object 2">
            <a:extLst>
              <a:ext uri="{FF2B5EF4-FFF2-40B4-BE49-F238E27FC236}">
                <a16:creationId xmlns:a16="http://schemas.microsoft.com/office/drawing/2014/main" id="{78E2B3BA-F619-59B0-5A31-4413175CA7E0}"/>
              </a:ext>
            </a:extLst>
          </p:cNvPr>
          <p:cNvSpPr txBox="1">
            <a:spLocks/>
          </p:cNvSpPr>
          <p:nvPr/>
        </p:nvSpPr>
        <p:spPr>
          <a:xfrm>
            <a:off x="228600" y="572834"/>
            <a:ext cx="11810999" cy="382156"/>
          </a:xfrm>
          <a:prstGeom prst="rect">
            <a:avLst/>
          </a:prstGeom>
          <a:solidFill>
            <a:srgbClr val="FF6600"/>
          </a:solidFill>
        </p:spPr>
        <p:txBody>
          <a:bodyPr vert="horz" wrap="square" lIns="0" tIns="12700" rIns="0" bIns="0" rtlCol="0">
            <a:spAutoFit/>
          </a:bodyPr>
          <a:lstStyle>
            <a:lvl1pPr>
              <a:defRPr sz="2400" b="0" i="0">
                <a:solidFill>
                  <a:srgbClr val="FF0000"/>
                </a:solidFill>
                <a:latin typeface="Meiryo UI"/>
                <a:ea typeface="+mj-ea"/>
                <a:cs typeface="Meiryo UI"/>
              </a:defRPr>
            </a:lvl1pPr>
          </a:lstStyle>
          <a:p>
            <a:pPr marL="12700">
              <a:spcBef>
                <a:spcPts val="100"/>
              </a:spcBef>
            </a:pP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a:t>
            </a:r>
            <a:r>
              <a:rPr lang="en-US" altLang="ja-JP" spc="-15" dirty="0">
                <a:solidFill>
                  <a:schemeClr val="bg1"/>
                </a:solidFill>
                <a:highlight>
                  <a:srgbClr val="FF6600"/>
                </a:highlight>
                <a:latin typeface="Meiryo UI" panose="020B0604030504040204" pitchFamily="50" charset="-128"/>
                <a:ea typeface="Meiryo UI" panose="020B0604030504040204" pitchFamily="50" charset="-128"/>
              </a:rPr>
              <a:t>Step1.</a:t>
            </a:r>
            <a:r>
              <a:rPr lang="ja-JP" altLang="en-US" spc="-15" dirty="0">
                <a:solidFill>
                  <a:schemeClr val="bg1"/>
                </a:solidFill>
                <a:highlight>
                  <a:srgbClr val="FF6600"/>
                </a:highlight>
                <a:latin typeface="Meiryo UI" panose="020B0604030504040204" pitchFamily="50" charset="-128"/>
                <a:ea typeface="Meiryo UI" panose="020B0604030504040204" pitchFamily="50" charset="-128"/>
              </a:rPr>
              <a:t>　見積回答</a:t>
            </a:r>
            <a:r>
              <a:rPr lang="ja-JP" altLang="en-US" sz="2400" spc="-15" dirty="0">
                <a:solidFill>
                  <a:schemeClr val="bg1"/>
                </a:solidFill>
                <a:highlight>
                  <a:srgbClr val="FF6600"/>
                </a:highlight>
                <a:latin typeface="Meiryo UI" panose="020B0604030504040204" pitchFamily="50" charset="-128"/>
                <a:ea typeface="Meiryo UI" panose="020B0604030504040204" pitchFamily="50" charset="-128"/>
              </a:rPr>
              <a:t>　　　</a:t>
            </a:r>
            <a:r>
              <a:rPr lang="ja-JP" altLang="en-US" sz="1400" spc="-15" dirty="0">
                <a:solidFill>
                  <a:schemeClr val="bg1"/>
                </a:solidFill>
                <a:highlight>
                  <a:srgbClr val="FF6600"/>
                </a:highlight>
                <a:latin typeface="Meiryo UI" panose="020B0604030504040204" pitchFamily="50" charset="-128"/>
                <a:ea typeface="Meiryo UI" panose="020B0604030504040204" pitchFamily="50" charset="-128"/>
              </a:rPr>
              <a:t>～</a:t>
            </a:r>
            <a:r>
              <a:rPr lang="en-US" altLang="ja-JP" sz="1400" spc="-10" dirty="0">
                <a:solidFill>
                  <a:schemeClr val="bg1"/>
                </a:solidFill>
                <a:latin typeface="Meiryo UI"/>
                <a:cs typeface="Meiryo UI"/>
              </a:rPr>
              <a:t>3.</a:t>
            </a:r>
            <a:r>
              <a:rPr lang="ja-JP" altLang="en-US" sz="1400" dirty="0">
                <a:solidFill>
                  <a:schemeClr val="bg1"/>
                </a:solidFill>
                <a:latin typeface="Meiryo UI"/>
                <a:cs typeface="Meiryo UI"/>
              </a:rPr>
              <a:t>見積回答の辞退と回答の入力・提出</a:t>
            </a:r>
            <a:r>
              <a:rPr lang="ja-JP" altLang="en-US" sz="1400" spc="-10" dirty="0">
                <a:solidFill>
                  <a:schemeClr val="bg1"/>
                </a:solidFill>
                <a:latin typeface="Meiryo UI"/>
                <a:cs typeface="Meiryo UI"/>
              </a:rPr>
              <a:t>～　</a:t>
            </a:r>
            <a:endParaRPr lang="ja-JP" altLang="en-US" sz="1400" spc="-40" dirty="0">
              <a:solidFill>
                <a:schemeClr val="bg1"/>
              </a:solidFill>
              <a:highlight>
                <a:srgbClr val="FF6600"/>
              </a:highlight>
              <a:latin typeface="Meiryo UI" panose="020B0604030504040204" pitchFamily="50" charset="-128"/>
              <a:ea typeface="Meiryo UI" panose="020B0604030504040204" pitchFamily="50" charset="-128"/>
            </a:endParaRPr>
          </a:p>
        </p:txBody>
      </p:sp>
      <p:sp>
        <p:nvSpPr>
          <p:cNvPr id="12" name="object 13">
            <a:extLst>
              <a:ext uri="{FF2B5EF4-FFF2-40B4-BE49-F238E27FC236}">
                <a16:creationId xmlns:a16="http://schemas.microsoft.com/office/drawing/2014/main" id="{10BD8FF0-A81D-4A4D-53F0-A512CEEAFEF5}"/>
              </a:ext>
            </a:extLst>
          </p:cNvPr>
          <p:cNvSpPr txBox="1"/>
          <p:nvPr/>
        </p:nvSpPr>
        <p:spPr>
          <a:xfrm>
            <a:off x="535940" y="1066800"/>
            <a:ext cx="10132060" cy="1210588"/>
          </a:xfrm>
          <a:prstGeom prst="rect">
            <a:avLst/>
          </a:prstGeom>
        </p:spPr>
        <p:txBody>
          <a:bodyPr vert="horz" wrap="square" lIns="0" tIns="12700" rIns="0" bIns="0" rtlCol="0">
            <a:spAutoFit/>
          </a:bodyPr>
          <a:lstStyle/>
          <a:p>
            <a:pPr marL="12700">
              <a:lnSpc>
                <a:spcPct val="100000"/>
              </a:lnSpc>
              <a:spcBef>
                <a:spcPts val="100"/>
              </a:spcBef>
            </a:pPr>
            <a:r>
              <a:rPr lang="en-US" altLang="ja-JP" u="sng" spc="-10" dirty="0">
                <a:latin typeface="Meiryo UI"/>
                <a:cs typeface="Meiryo UI"/>
              </a:rPr>
              <a:t>3.</a:t>
            </a:r>
            <a:r>
              <a:rPr lang="ja-JP" altLang="en-US" u="sng" spc="-10" dirty="0">
                <a:latin typeface="Meiryo UI"/>
                <a:cs typeface="Meiryo UI"/>
              </a:rPr>
              <a:t>　</a:t>
            </a:r>
            <a:r>
              <a:rPr lang="ja-JP" altLang="en-US" sz="1800" u="sng" dirty="0">
                <a:latin typeface="Meiryo UI"/>
                <a:cs typeface="Meiryo UI"/>
              </a:rPr>
              <a:t>見積回答の辞退と回答の入力・提出</a:t>
            </a:r>
            <a:endParaRPr lang="en-US" altLang="ja-JP" sz="1800" u="sng" spc="-10" dirty="0">
              <a:latin typeface="Meiryo UI"/>
              <a:cs typeface="Meiryo UI"/>
            </a:endParaRPr>
          </a:p>
          <a:p>
            <a:pPr marL="12700">
              <a:lnSpc>
                <a:spcPct val="100000"/>
              </a:lnSpc>
              <a:spcBef>
                <a:spcPts val="100"/>
              </a:spcBef>
            </a:pPr>
            <a:endParaRPr lang="en-US" altLang="ja-JP" sz="1050" spc="-10" dirty="0">
              <a:latin typeface="Meiryo UI"/>
              <a:cs typeface="Meiryo UI"/>
            </a:endParaRPr>
          </a:p>
          <a:p>
            <a:pPr marL="12700">
              <a:lnSpc>
                <a:spcPct val="100000"/>
              </a:lnSpc>
              <a:spcBef>
                <a:spcPts val="100"/>
              </a:spcBef>
            </a:pPr>
            <a:r>
              <a:rPr lang="ja-JP" altLang="en-US" spc="-10" dirty="0">
                <a:latin typeface="Meiryo UI"/>
                <a:cs typeface="Meiryo UI"/>
              </a:rPr>
              <a:t>　</a:t>
            </a:r>
            <a:r>
              <a:rPr lang="ja-JP" altLang="en-US" sz="1400" spc="-10" dirty="0">
                <a:latin typeface="Meiryo UI"/>
                <a:cs typeface="Meiryo UI"/>
              </a:rPr>
              <a:t>キンドリルから送付された見積依頼をご確認いただき、辞退される場合と、見積回答を入力する、２通りの操作について記述しています。</a:t>
            </a:r>
            <a:endParaRPr lang="en-US" altLang="ja-JP" sz="1400" spc="-10" dirty="0">
              <a:latin typeface="Meiryo UI"/>
              <a:cs typeface="Meiryo UI"/>
            </a:endParaRPr>
          </a:p>
          <a:p>
            <a:pPr marL="12700">
              <a:lnSpc>
                <a:spcPct val="100000"/>
              </a:lnSpc>
              <a:spcBef>
                <a:spcPts val="100"/>
              </a:spcBef>
            </a:pPr>
            <a:r>
              <a:rPr lang="ja-JP" altLang="en-US" sz="1400" spc="-10" dirty="0">
                <a:latin typeface="Meiryo UI"/>
                <a:cs typeface="Meiryo UI"/>
              </a:rPr>
              <a:t>　　　</a:t>
            </a:r>
            <a:r>
              <a:rPr lang="en-US" altLang="ja-JP" sz="1400" spc="-10" dirty="0">
                <a:latin typeface="Meiryo UI"/>
                <a:cs typeface="Meiryo UI"/>
              </a:rPr>
              <a:t>A:</a:t>
            </a:r>
            <a:r>
              <a:rPr lang="ja-JP" altLang="en-US" sz="1400" spc="-10" dirty="0">
                <a:latin typeface="Meiryo UI"/>
                <a:cs typeface="Meiryo UI"/>
              </a:rPr>
              <a:t>　辞退する場合</a:t>
            </a:r>
            <a:endParaRPr lang="en-US" altLang="ja-JP" sz="1400" spc="-10" dirty="0">
              <a:latin typeface="Meiryo UI"/>
              <a:cs typeface="Meiryo UI"/>
            </a:endParaRPr>
          </a:p>
          <a:p>
            <a:pPr marL="12700">
              <a:lnSpc>
                <a:spcPct val="100000"/>
              </a:lnSpc>
              <a:spcBef>
                <a:spcPts val="100"/>
              </a:spcBef>
            </a:pPr>
            <a:r>
              <a:rPr lang="ja-JP" altLang="en-US" sz="1400" spc="-10" dirty="0">
                <a:latin typeface="Meiryo UI"/>
                <a:cs typeface="Meiryo UI"/>
              </a:rPr>
              <a:t>　　　</a:t>
            </a:r>
            <a:r>
              <a:rPr lang="en-US" altLang="ja-JP" sz="1400" spc="-10" dirty="0">
                <a:latin typeface="Meiryo UI"/>
                <a:cs typeface="Meiryo UI"/>
              </a:rPr>
              <a:t>B:</a:t>
            </a:r>
            <a:r>
              <a:rPr lang="ja-JP" altLang="en-US" sz="1400" spc="-10" dirty="0">
                <a:latin typeface="Meiryo UI"/>
                <a:cs typeface="Meiryo UI"/>
              </a:rPr>
              <a:t>　回答を入力する場合</a:t>
            </a:r>
            <a:endParaRPr lang="ja-JP" altLang="en-US" sz="1400" dirty="0">
              <a:latin typeface="Meiryo UI"/>
              <a:cs typeface="Meiryo UI"/>
            </a:endParaRPr>
          </a:p>
        </p:txBody>
      </p:sp>
      <p:sp>
        <p:nvSpPr>
          <p:cNvPr id="13" name="object 6">
            <a:extLst>
              <a:ext uri="{FF2B5EF4-FFF2-40B4-BE49-F238E27FC236}">
                <a16:creationId xmlns:a16="http://schemas.microsoft.com/office/drawing/2014/main" id="{580284AE-CDED-3836-37BC-36D1821135A3}"/>
              </a:ext>
            </a:extLst>
          </p:cNvPr>
          <p:cNvSpPr txBox="1"/>
          <p:nvPr/>
        </p:nvSpPr>
        <p:spPr>
          <a:xfrm>
            <a:off x="4541363" y="3951055"/>
            <a:ext cx="7010400" cy="638636"/>
          </a:xfrm>
          <a:prstGeom prst="rect">
            <a:avLst/>
          </a:prstGeom>
        </p:spPr>
        <p:txBody>
          <a:bodyPr vert="horz" wrap="square" lIns="0" tIns="12700" rIns="0" bIns="0" rtlCol="0">
            <a:spAutoFit/>
          </a:bodyPr>
          <a:lstStyle/>
          <a:p>
            <a:pPr marL="12700">
              <a:lnSpc>
                <a:spcPct val="100000"/>
              </a:lnSpc>
              <a:spcBef>
                <a:spcPts val="100"/>
              </a:spcBef>
            </a:pPr>
            <a:r>
              <a:rPr lang="en-US" altLang="ja-JP" sz="1400" spc="-25" dirty="0">
                <a:latin typeface="Meiryo UI"/>
                <a:cs typeface="Meiryo UI"/>
              </a:rPr>
              <a:t>【B:</a:t>
            </a:r>
            <a:r>
              <a:rPr lang="ja-JP" altLang="en-US" sz="1400" spc="-25" dirty="0">
                <a:latin typeface="Meiryo UI"/>
                <a:cs typeface="Meiryo UI"/>
              </a:rPr>
              <a:t>回答を入力する場合</a:t>
            </a:r>
            <a:r>
              <a:rPr lang="en-US" altLang="ja-JP" sz="1400" spc="-25" dirty="0">
                <a:latin typeface="Meiryo UI"/>
                <a:cs typeface="Meiryo UI"/>
              </a:rPr>
              <a:t>】</a:t>
            </a:r>
          </a:p>
          <a:p>
            <a:pPr marL="12700">
              <a:lnSpc>
                <a:spcPct val="100000"/>
              </a:lnSpc>
              <a:spcBef>
                <a:spcPts val="100"/>
              </a:spcBef>
            </a:pPr>
            <a:r>
              <a:rPr lang="ja-JP" altLang="en-US" sz="1400" spc="-25" dirty="0">
                <a:latin typeface="Meiryo UI"/>
                <a:cs typeface="Meiryo UI"/>
              </a:rPr>
              <a:t>　</a:t>
            </a:r>
            <a:r>
              <a:rPr lang="ja-JP" altLang="en-US" sz="1100" spc="-25" dirty="0">
                <a:latin typeface="Meiryo UI"/>
                <a:cs typeface="Meiryo UI"/>
              </a:rPr>
              <a:t>画面</a:t>
            </a:r>
            <a:r>
              <a:rPr sz="1100" spc="-25" dirty="0" err="1">
                <a:latin typeface="Meiryo UI"/>
                <a:cs typeface="Meiryo UI"/>
              </a:rPr>
              <a:t>右上</a:t>
            </a:r>
            <a:r>
              <a:rPr lang="ja-JP" altLang="en-US" sz="1100" spc="-25" dirty="0">
                <a:latin typeface="Meiryo UI"/>
                <a:cs typeface="Meiryo UI"/>
              </a:rPr>
              <a:t>にあるアイコン </a:t>
            </a:r>
            <a:r>
              <a:rPr lang="en-US" altLang="ja-JP" sz="1100" spc="-25" dirty="0">
                <a:latin typeface="Meiryo UI"/>
                <a:cs typeface="Meiryo UI"/>
              </a:rPr>
              <a:t>[Submit Candidate</a:t>
            </a:r>
            <a:r>
              <a:rPr lang="en-US" sz="1100" spc="-10" dirty="0">
                <a:latin typeface="Meiryo UI"/>
                <a:cs typeface="Meiryo UI"/>
              </a:rPr>
              <a:t>]</a:t>
            </a:r>
            <a:r>
              <a:rPr lang="ja-JP" altLang="en-US" sz="1100" spc="-10" dirty="0">
                <a:latin typeface="Meiryo UI"/>
                <a:cs typeface="Meiryo UI"/>
              </a:rPr>
              <a:t> を押下、次の処理画面を表示させる</a:t>
            </a:r>
            <a:r>
              <a:rPr lang="ja-JP" altLang="en-US" sz="1100" spc="-20" dirty="0">
                <a:latin typeface="Meiryo UI"/>
                <a:cs typeface="Meiryo UI"/>
              </a:rPr>
              <a:t>。</a:t>
            </a:r>
            <a:endParaRPr lang="en-US" altLang="ja-JP" sz="1100" spc="-20" dirty="0">
              <a:latin typeface="Meiryo UI"/>
              <a:cs typeface="Meiryo UI"/>
            </a:endParaRPr>
          </a:p>
          <a:p>
            <a:pPr marL="12700">
              <a:lnSpc>
                <a:spcPct val="100000"/>
              </a:lnSpc>
              <a:spcBef>
                <a:spcPts val="100"/>
              </a:spcBef>
            </a:pPr>
            <a:r>
              <a:rPr lang="ja-JP" altLang="en-US" sz="1100" spc="-20" dirty="0">
                <a:latin typeface="Meiryo UI"/>
                <a:cs typeface="Meiryo UI"/>
              </a:rPr>
              <a:t>　次のページに続きます。</a:t>
            </a:r>
            <a:endParaRPr lang="en-US" altLang="ja-JP" sz="1100" spc="-20" dirty="0">
              <a:latin typeface="Meiryo UI"/>
              <a:cs typeface="Meiryo UI"/>
            </a:endParaRPr>
          </a:p>
        </p:txBody>
      </p:sp>
      <p:pic>
        <p:nvPicPr>
          <p:cNvPr id="7" name="Picture 2" descr="Organizational Logo">
            <a:extLst>
              <a:ext uri="{FF2B5EF4-FFF2-40B4-BE49-F238E27FC236}">
                <a16:creationId xmlns:a16="http://schemas.microsoft.com/office/drawing/2014/main" id="{B0FD4855-49E5-2979-2F62-84F02D322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8177"/>
            <a:ext cx="1246094" cy="5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7882</TotalTime>
  <Words>7796</Words>
  <Application>Microsoft Office PowerPoint</Application>
  <PresentationFormat>ワイド画面</PresentationFormat>
  <Paragraphs>744</Paragraphs>
  <Slides>34</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Meiryo UI</vt:lpstr>
      <vt:lpstr>游ゴシック</vt:lpstr>
      <vt:lpstr>Calibri</vt:lpstr>
      <vt:lpstr>Segoe UI</vt:lpstr>
      <vt:lpstr>Times New Roman</vt:lpstr>
      <vt:lpstr>Office Theme</vt:lpstr>
      <vt:lpstr>PowerPoint プレゼンテーション</vt:lpstr>
      <vt:lpstr>目次</vt:lpstr>
      <vt:lpstr>PowerPoint プレゼンテーション</vt:lpstr>
      <vt:lpstr>1-3. 更新履歴</vt:lpstr>
      <vt:lpstr>2. 派遣サービスのオペレーション　　　　　　　　　　</vt:lpstr>
      <vt:lpstr>2-2.　オペレーションの詳細　 　Step1. 見積回答　　　　　　　</vt:lpstr>
      <vt:lpstr>　Step1.　見積回答　　　～1.　見積依頼の検索方法～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2-2.　オペレーションの詳細　 　Step2. 発注の受諾(アクセプト)処理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2-2.　オペレーションの詳細　 Step４. 請求とお支払い</vt:lpstr>
      <vt:lpstr>PowerPoint プレゼンテーション</vt:lpstr>
      <vt:lpstr>PowerPoint プレゼンテーション</vt:lpstr>
      <vt:lpstr>PowerPoint プレゼンテーション</vt:lpstr>
      <vt:lpstr>2-3.　派遣契約の継続と更新処理</vt:lpstr>
      <vt:lpstr>2-3.　派遣契約の継続と更新処理</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人材派遣見積の起票マニュアル</dc:title>
  <dc:creator>Martin He</dc:creator>
  <cp:lastModifiedBy>Si Yu He</cp:lastModifiedBy>
  <cp:revision>155</cp:revision>
  <dcterms:created xsi:type="dcterms:W3CDTF">2023-10-12T05:46:44Z</dcterms:created>
  <dcterms:modified xsi:type="dcterms:W3CDTF">2025-07-23T06:51:30Z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2023-09-21T00:00:00Z</vt:filetime>
  </property>
  <property fmtid="{D5CDD505-2E9C-101B-9397-08002B2CF9AE}" pid="3" name="Creator">
    <vt:lpwstr>Microsoft® PowerPoint® for Microsoft 365</vt:lpwstr>
  </property>
  <property fmtid="{D5CDD505-2E9C-101B-9397-08002B2CF9AE}" pid="4" name="LastSaved">
    <vt:filetime>2023-10-12T00:00:00Z</vt:filetime>
  </property>
  <property fmtid="{D5CDD505-2E9C-101B-9397-08002B2CF9AE}" pid="5" name="Producer">
    <vt:lpwstr>Microsoft® PowerPoint® for Microsoft 365</vt:lpwstr>
  </property>
</Properties>
</file>