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62" r:id="rId4"/>
    <p:sldId id="257" r:id="rId5"/>
    <p:sldId id="263" r:id="rId6"/>
    <p:sldId id="258" r:id="rId7"/>
    <p:sldId id="264" r:id="rId8"/>
    <p:sldId id="265" r:id="rId9"/>
    <p:sldId id="272" r:id="rId10"/>
    <p:sldId id="266" r:id="rId11"/>
    <p:sldId id="259" r:id="rId12"/>
    <p:sldId id="267" r:id="rId13"/>
    <p:sldId id="268" r:id="rId14"/>
    <p:sldId id="269" r:id="rId15"/>
    <p:sldId id="27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113" d="100"/>
          <a:sy n="113" d="100"/>
        </p:scale>
        <p:origin x="56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E92FC-872C-ED48-0552-64CC268059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99CD172-A6EC-9DCE-F823-2F75B107C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C75664-A81D-EFF1-0FE2-DD5BE7F24786}"/>
              </a:ext>
            </a:extLst>
          </p:cNvPr>
          <p:cNvSpPr>
            <a:spLocks noGrp="1"/>
          </p:cNvSpPr>
          <p:nvPr>
            <p:ph type="dt" sz="half" idx="10"/>
          </p:nvPr>
        </p:nvSpPr>
        <p:spPr/>
        <p:txBody>
          <a:bodyPr/>
          <a:lstStyle/>
          <a:p>
            <a:fld id="{4EB569F8-871E-4FD8-9A19-BA494C19E107}" type="datetimeFigureOut">
              <a:rPr lang="en-US" smtClean="0"/>
              <a:t>10/31/23</a:t>
            </a:fld>
            <a:endParaRPr lang="en-US"/>
          </a:p>
        </p:txBody>
      </p:sp>
      <p:sp>
        <p:nvSpPr>
          <p:cNvPr id="5" name="Footer Placeholder 4">
            <a:extLst>
              <a:ext uri="{FF2B5EF4-FFF2-40B4-BE49-F238E27FC236}">
                <a16:creationId xmlns:a16="http://schemas.microsoft.com/office/drawing/2014/main" id="{92E10D7E-8606-7CEF-F49D-4074FD7D6A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2E4D21-7FE6-44F5-B6A4-B470E5B01AC6}"/>
              </a:ext>
            </a:extLst>
          </p:cNvPr>
          <p:cNvSpPr>
            <a:spLocks noGrp="1"/>
          </p:cNvSpPr>
          <p:nvPr>
            <p:ph type="sldNum" sz="quarter" idx="12"/>
          </p:nvPr>
        </p:nvSpPr>
        <p:spPr/>
        <p:txBody>
          <a:bodyPr/>
          <a:lstStyle/>
          <a:p>
            <a:fld id="{3A99EE80-609B-4D6B-8966-195A3DF945E2}" type="slidenum">
              <a:rPr lang="en-US" smtClean="0"/>
              <a:t>‹#›</a:t>
            </a:fld>
            <a:endParaRPr lang="en-US"/>
          </a:p>
        </p:txBody>
      </p:sp>
    </p:spTree>
    <p:extLst>
      <p:ext uri="{BB962C8B-B14F-4D97-AF65-F5344CB8AC3E}">
        <p14:creationId xmlns:p14="http://schemas.microsoft.com/office/powerpoint/2010/main" val="626157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95952-4E45-0761-4810-B6D9A96B014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33D58BF-E914-7FF8-C840-DA47CA49F1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1B9DA3-3C1E-3821-822B-347249A4D8A4}"/>
              </a:ext>
            </a:extLst>
          </p:cNvPr>
          <p:cNvSpPr>
            <a:spLocks noGrp="1"/>
          </p:cNvSpPr>
          <p:nvPr>
            <p:ph type="dt" sz="half" idx="10"/>
          </p:nvPr>
        </p:nvSpPr>
        <p:spPr/>
        <p:txBody>
          <a:bodyPr/>
          <a:lstStyle/>
          <a:p>
            <a:fld id="{4EB569F8-871E-4FD8-9A19-BA494C19E107}" type="datetimeFigureOut">
              <a:rPr lang="en-US" smtClean="0"/>
              <a:t>10/31/23</a:t>
            </a:fld>
            <a:endParaRPr lang="en-US"/>
          </a:p>
        </p:txBody>
      </p:sp>
      <p:sp>
        <p:nvSpPr>
          <p:cNvPr id="5" name="Footer Placeholder 4">
            <a:extLst>
              <a:ext uri="{FF2B5EF4-FFF2-40B4-BE49-F238E27FC236}">
                <a16:creationId xmlns:a16="http://schemas.microsoft.com/office/drawing/2014/main" id="{F667DE83-9E91-EA74-0C8F-AD8CA5F176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85C769-446D-1041-3270-D206C4DAA124}"/>
              </a:ext>
            </a:extLst>
          </p:cNvPr>
          <p:cNvSpPr>
            <a:spLocks noGrp="1"/>
          </p:cNvSpPr>
          <p:nvPr>
            <p:ph type="sldNum" sz="quarter" idx="12"/>
          </p:nvPr>
        </p:nvSpPr>
        <p:spPr/>
        <p:txBody>
          <a:bodyPr/>
          <a:lstStyle/>
          <a:p>
            <a:fld id="{3A99EE80-609B-4D6B-8966-195A3DF945E2}" type="slidenum">
              <a:rPr lang="en-US" smtClean="0"/>
              <a:t>‹#›</a:t>
            </a:fld>
            <a:endParaRPr lang="en-US"/>
          </a:p>
        </p:txBody>
      </p:sp>
    </p:spTree>
    <p:extLst>
      <p:ext uri="{BB962C8B-B14F-4D97-AF65-F5344CB8AC3E}">
        <p14:creationId xmlns:p14="http://schemas.microsoft.com/office/powerpoint/2010/main" val="9323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A7A929-8F88-EA01-1F1D-DBAB3B7F182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F1040A7-0DC7-6F0D-B655-90E25F50B2B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9D234C-1374-B95F-E246-EADD68ED3CC7}"/>
              </a:ext>
            </a:extLst>
          </p:cNvPr>
          <p:cNvSpPr>
            <a:spLocks noGrp="1"/>
          </p:cNvSpPr>
          <p:nvPr>
            <p:ph type="dt" sz="half" idx="10"/>
          </p:nvPr>
        </p:nvSpPr>
        <p:spPr/>
        <p:txBody>
          <a:bodyPr/>
          <a:lstStyle/>
          <a:p>
            <a:fld id="{4EB569F8-871E-4FD8-9A19-BA494C19E107}" type="datetimeFigureOut">
              <a:rPr lang="en-US" smtClean="0"/>
              <a:t>10/31/23</a:t>
            </a:fld>
            <a:endParaRPr lang="en-US"/>
          </a:p>
        </p:txBody>
      </p:sp>
      <p:sp>
        <p:nvSpPr>
          <p:cNvPr id="5" name="Footer Placeholder 4">
            <a:extLst>
              <a:ext uri="{FF2B5EF4-FFF2-40B4-BE49-F238E27FC236}">
                <a16:creationId xmlns:a16="http://schemas.microsoft.com/office/drawing/2014/main" id="{7683C28D-8D43-0266-8160-F0F380C789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983823-926B-3719-9961-2D96E337B875}"/>
              </a:ext>
            </a:extLst>
          </p:cNvPr>
          <p:cNvSpPr>
            <a:spLocks noGrp="1"/>
          </p:cNvSpPr>
          <p:nvPr>
            <p:ph type="sldNum" sz="quarter" idx="12"/>
          </p:nvPr>
        </p:nvSpPr>
        <p:spPr/>
        <p:txBody>
          <a:bodyPr/>
          <a:lstStyle/>
          <a:p>
            <a:fld id="{3A99EE80-609B-4D6B-8966-195A3DF945E2}" type="slidenum">
              <a:rPr lang="en-US" smtClean="0"/>
              <a:t>‹#›</a:t>
            </a:fld>
            <a:endParaRPr lang="en-US"/>
          </a:p>
        </p:txBody>
      </p:sp>
    </p:spTree>
    <p:extLst>
      <p:ext uri="{BB962C8B-B14F-4D97-AF65-F5344CB8AC3E}">
        <p14:creationId xmlns:p14="http://schemas.microsoft.com/office/powerpoint/2010/main" val="1301039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85FA5-A4C6-055A-8F0B-C266DFDB4F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9481BF-1620-3271-40A7-46B925AFBD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689406-E576-1A63-4F42-29ECE97DDF4D}"/>
              </a:ext>
            </a:extLst>
          </p:cNvPr>
          <p:cNvSpPr>
            <a:spLocks noGrp="1"/>
          </p:cNvSpPr>
          <p:nvPr>
            <p:ph type="dt" sz="half" idx="10"/>
          </p:nvPr>
        </p:nvSpPr>
        <p:spPr/>
        <p:txBody>
          <a:bodyPr/>
          <a:lstStyle/>
          <a:p>
            <a:fld id="{4EB569F8-871E-4FD8-9A19-BA494C19E107}" type="datetimeFigureOut">
              <a:rPr lang="en-US" smtClean="0"/>
              <a:t>10/31/23</a:t>
            </a:fld>
            <a:endParaRPr lang="en-US"/>
          </a:p>
        </p:txBody>
      </p:sp>
      <p:sp>
        <p:nvSpPr>
          <p:cNvPr id="5" name="Footer Placeholder 4">
            <a:extLst>
              <a:ext uri="{FF2B5EF4-FFF2-40B4-BE49-F238E27FC236}">
                <a16:creationId xmlns:a16="http://schemas.microsoft.com/office/drawing/2014/main" id="{B7E14F40-8644-C9FF-D917-A3BDF0CC86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7A041E-8B24-7A48-4C68-CCF4106C470C}"/>
              </a:ext>
            </a:extLst>
          </p:cNvPr>
          <p:cNvSpPr>
            <a:spLocks noGrp="1"/>
          </p:cNvSpPr>
          <p:nvPr>
            <p:ph type="sldNum" sz="quarter" idx="12"/>
          </p:nvPr>
        </p:nvSpPr>
        <p:spPr/>
        <p:txBody>
          <a:bodyPr/>
          <a:lstStyle/>
          <a:p>
            <a:fld id="{3A99EE80-609B-4D6B-8966-195A3DF945E2}" type="slidenum">
              <a:rPr lang="en-US" smtClean="0"/>
              <a:t>‹#›</a:t>
            </a:fld>
            <a:endParaRPr lang="en-US"/>
          </a:p>
        </p:txBody>
      </p:sp>
    </p:spTree>
    <p:extLst>
      <p:ext uri="{BB962C8B-B14F-4D97-AF65-F5344CB8AC3E}">
        <p14:creationId xmlns:p14="http://schemas.microsoft.com/office/powerpoint/2010/main" val="2513694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8C4D2-8194-EB00-E5B5-DDE4F3EF40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4E660E5-8AAB-7EBC-1CCF-FDD0FD0BFB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984755-09B9-3187-92F9-C1C0C1C168D5}"/>
              </a:ext>
            </a:extLst>
          </p:cNvPr>
          <p:cNvSpPr>
            <a:spLocks noGrp="1"/>
          </p:cNvSpPr>
          <p:nvPr>
            <p:ph type="dt" sz="half" idx="10"/>
          </p:nvPr>
        </p:nvSpPr>
        <p:spPr/>
        <p:txBody>
          <a:bodyPr/>
          <a:lstStyle/>
          <a:p>
            <a:fld id="{4EB569F8-871E-4FD8-9A19-BA494C19E107}" type="datetimeFigureOut">
              <a:rPr lang="en-US" smtClean="0"/>
              <a:t>10/31/23</a:t>
            </a:fld>
            <a:endParaRPr lang="en-US"/>
          </a:p>
        </p:txBody>
      </p:sp>
      <p:sp>
        <p:nvSpPr>
          <p:cNvPr id="5" name="Footer Placeholder 4">
            <a:extLst>
              <a:ext uri="{FF2B5EF4-FFF2-40B4-BE49-F238E27FC236}">
                <a16:creationId xmlns:a16="http://schemas.microsoft.com/office/drawing/2014/main" id="{B1B3DF45-32AD-7A70-77B3-0FF7811D50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1C5C2C-DE7D-7EFD-6414-BEDA55CDA686}"/>
              </a:ext>
            </a:extLst>
          </p:cNvPr>
          <p:cNvSpPr>
            <a:spLocks noGrp="1"/>
          </p:cNvSpPr>
          <p:nvPr>
            <p:ph type="sldNum" sz="quarter" idx="12"/>
          </p:nvPr>
        </p:nvSpPr>
        <p:spPr/>
        <p:txBody>
          <a:bodyPr/>
          <a:lstStyle/>
          <a:p>
            <a:fld id="{3A99EE80-609B-4D6B-8966-195A3DF945E2}" type="slidenum">
              <a:rPr lang="en-US" smtClean="0"/>
              <a:t>‹#›</a:t>
            </a:fld>
            <a:endParaRPr lang="en-US"/>
          </a:p>
        </p:txBody>
      </p:sp>
    </p:spTree>
    <p:extLst>
      <p:ext uri="{BB962C8B-B14F-4D97-AF65-F5344CB8AC3E}">
        <p14:creationId xmlns:p14="http://schemas.microsoft.com/office/powerpoint/2010/main" val="3327795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9E4F3-096D-00CF-6338-D236B3FF45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C20191-A5CB-A3EA-AE74-A4E47365695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E23F242-2B99-DE57-718B-C02F8FA60A9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BCD3F5-DA17-52CD-B868-5262FB901670}"/>
              </a:ext>
            </a:extLst>
          </p:cNvPr>
          <p:cNvSpPr>
            <a:spLocks noGrp="1"/>
          </p:cNvSpPr>
          <p:nvPr>
            <p:ph type="dt" sz="half" idx="10"/>
          </p:nvPr>
        </p:nvSpPr>
        <p:spPr/>
        <p:txBody>
          <a:bodyPr/>
          <a:lstStyle/>
          <a:p>
            <a:fld id="{4EB569F8-871E-4FD8-9A19-BA494C19E107}" type="datetimeFigureOut">
              <a:rPr lang="en-US" smtClean="0"/>
              <a:t>10/31/23</a:t>
            </a:fld>
            <a:endParaRPr lang="en-US"/>
          </a:p>
        </p:txBody>
      </p:sp>
      <p:sp>
        <p:nvSpPr>
          <p:cNvPr id="6" name="Footer Placeholder 5">
            <a:extLst>
              <a:ext uri="{FF2B5EF4-FFF2-40B4-BE49-F238E27FC236}">
                <a16:creationId xmlns:a16="http://schemas.microsoft.com/office/drawing/2014/main" id="{4E71A8AA-7110-ECDE-D15E-CA77186345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EFDEE1-CADA-B3EB-708C-B0520F35DE69}"/>
              </a:ext>
            </a:extLst>
          </p:cNvPr>
          <p:cNvSpPr>
            <a:spLocks noGrp="1"/>
          </p:cNvSpPr>
          <p:nvPr>
            <p:ph type="sldNum" sz="quarter" idx="12"/>
          </p:nvPr>
        </p:nvSpPr>
        <p:spPr/>
        <p:txBody>
          <a:bodyPr/>
          <a:lstStyle/>
          <a:p>
            <a:fld id="{3A99EE80-609B-4D6B-8966-195A3DF945E2}" type="slidenum">
              <a:rPr lang="en-US" smtClean="0"/>
              <a:t>‹#›</a:t>
            </a:fld>
            <a:endParaRPr lang="en-US"/>
          </a:p>
        </p:txBody>
      </p:sp>
    </p:spTree>
    <p:extLst>
      <p:ext uri="{BB962C8B-B14F-4D97-AF65-F5344CB8AC3E}">
        <p14:creationId xmlns:p14="http://schemas.microsoft.com/office/powerpoint/2010/main" val="3739405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3CC4E-6C66-E6CF-6509-8ED770FD2BB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4E710F7-8AFC-D6B7-EEC2-9FEBA4827D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8D3FDD-DCB3-A9E2-4ACB-699ACEB45A4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15E4253-96DF-FC60-E260-D5846E1C8D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C05F98D-428E-2ABF-4CD5-54F25FF8C0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A2F153D-2EEB-8F0E-A8B5-768544FBF112}"/>
              </a:ext>
            </a:extLst>
          </p:cNvPr>
          <p:cNvSpPr>
            <a:spLocks noGrp="1"/>
          </p:cNvSpPr>
          <p:nvPr>
            <p:ph type="dt" sz="half" idx="10"/>
          </p:nvPr>
        </p:nvSpPr>
        <p:spPr/>
        <p:txBody>
          <a:bodyPr/>
          <a:lstStyle/>
          <a:p>
            <a:fld id="{4EB569F8-871E-4FD8-9A19-BA494C19E107}" type="datetimeFigureOut">
              <a:rPr lang="en-US" smtClean="0"/>
              <a:t>10/31/23</a:t>
            </a:fld>
            <a:endParaRPr lang="en-US"/>
          </a:p>
        </p:txBody>
      </p:sp>
      <p:sp>
        <p:nvSpPr>
          <p:cNvPr id="8" name="Footer Placeholder 7">
            <a:extLst>
              <a:ext uri="{FF2B5EF4-FFF2-40B4-BE49-F238E27FC236}">
                <a16:creationId xmlns:a16="http://schemas.microsoft.com/office/drawing/2014/main" id="{1231FE17-E4E3-A8F2-740C-C4DD454F774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482ADAC-0307-AA49-4EB2-E0917844F17E}"/>
              </a:ext>
            </a:extLst>
          </p:cNvPr>
          <p:cNvSpPr>
            <a:spLocks noGrp="1"/>
          </p:cNvSpPr>
          <p:nvPr>
            <p:ph type="sldNum" sz="quarter" idx="12"/>
          </p:nvPr>
        </p:nvSpPr>
        <p:spPr/>
        <p:txBody>
          <a:bodyPr/>
          <a:lstStyle/>
          <a:p>
            <a:fld id="{3A99EE80-609B-4D6B-8966-195A3DF945E2}" type="slidenum">
              <a:rPr lang="en-US" smtClean="0"/>
              <a:t>‹#›</a:t>
            </a:fld>
            <a:endParaRPr lang="en-US"/>
          </a:p>
        </p:txBody>
      </p:sp>
    </p:spTree>
    <p:extLst>
      <p:ext uri="{BB962C8B-B14F-4D97-AF65-F5344CB8AC3E}">
        <p14:creationId xmlns:p14="http://schemas.microsoft.com/office/powerpoint/2010/main" val="3929152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AC079-48EC-B3C9-18AB-917083E8B74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336AC7-33D5-CBA9-111E-E6E65B4468AC}"/>
              </a:ext>
            </a:extLst>
          </p:cNvPr>
          <p:cNvSpPr>
            <a:spLocks noGrp="1"/>
          </p:cNvSpPr>
          <p:nvPr>
            <p:ph type="dt" sz="half" idx="10"/>
          </p:nvPr>
        </p:nvSpPr>
        <p:spPr/>
        <p:txBody>
          <a:bodyPr/>
          <a:lstStyle/>
          <a:p>
            <a:fld id="{4EB569F8-871E-4FD8-9A19-BA494C19E107}" type="datetimeFigureOut">
              <a:rPr lang="en-US" smtClean="0"/>
              <a:t>10/31/23</a:t>
            </a:fld>
            <a:endParaRPr lang="en-US"/>
          </a:p>
        </p:txBody>
      </p:sp>
      <p:sp>
        <p:nvSpPr>
          <p:cNvPr id="4" name="Footer Placeholder 3">
            <a:extLst>
              <a:ext uri="{FF2B5EF4-FFF2-40B4-BE49-F238E27FC236}">
                <a16:creationId xmlns:a16="http://schemas.microsoft.com/office/drawing/2014/main" id="{B843BD8E-EDB2-E71D-F6A7-35AB8ADABC0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99838FA-A7E0-41C4-EDDE-01F795D0D7B1}"/>
              </a:ext>
            </a:extLst>
          </p:cNvPr>
          <p:cNvSpPr>
            <a:spLocks noGrp="1"/>
          </p:cNvSpPr>
          <p:nvPr>
            <p:ph type="sldNum" sz="quarter" idx="12"/>
          </p:nvPr>
        </p:nvSpPr>
        <p:spPr/>
        <p:txBody>
          <a:bodyPr/>
          <a:lstStyle/>
          <a:p>
            <a:fld id="{3A99EE80-609B-4D6B-8966-195A3DF945E2}" type="slidenum">
              <a:rPr lang="en-US" smtClean="0"/>
              <a:t>‹#›</a:t>
            </a:fld>
            <a:endParaRPr lang="en-US"/>
          </a:p>
        </p:txBody>
      </p:sp>
    </p:spTree>
    <p:extLst>
      <p:ext uri="{BB962C8B-B14F-4D97-AF65-F5344CB8AC3E}">
        <p14:creationId xmlns:p14="http://schemas.microsoft.com/office/powerpoint/2010/main" val="3073963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BCBFDD-9434-CFFC-C699-B0DE23636DE4}"/>
              </a:ext>
            </a:extLst>
          </p:cNvPr>
          <p:cNvSpPr>
            <a:spLocks noGrp="1"/>
          </p:cNvSpPr>
          <p:nvPr>
            <p:ph type="dt" sz="half" idx="10"/>
          </p:nvPr>
        </p:nvSpPr>
        <p:spPr/>
        <p:txBody>
          <a:bodyPr/>
          <a:lstStyle/>
          <a:p>
            <a:fld id="{4EB569F8-871E-4FD8-9A19-BA494C19E107}" type="datetimeFigureOut">
              <a:rPr lang="en-US" smtClean="0"/>
              <a:t>10/31/23</a:t>
            </a:fld>
            <a:endParaRPr lang="en-US"/>
          </a:p>
        </p:txBody>
      </p:sp>
      <p:sp>
        <p:nvSpPr>
          <p:cNvPr id="3" name="Footer Placeholder 2">
            <a:extLst>
              <a:ext uri="{FF2B5EF4-FFF2-40B4-BE49-F238E27FC236}">
                <a16:creationId xmlns:a16="http://schemas.microsoft.com/office/drawing/2014/main" id="{6358F353-79C9-323C-4300-A932C19B9BE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8B929C1-292D-9719-D760-CFDD030CD2D4}"/>
              </a:ext>
            </a:extLst>
          </p:cNvPr>
          <p:cNvSpPr>
            <a:spLocks noGrp="1"/>
          </p:cNvSpPr>
          <p:nvPr>
            <p:ph type="sldNum" sz="quarter" idx="12"/>
          </p:nvPr>
        </p:nvSpPr>
        <p:spPr/>
        <p:txBody>
          <a:bodyPr/>
          <a:lstStyle/>
          <a:p>
            <a:fld id="{3A99EE80-609B-4D6B-8966-195A3DF945E2}" type="slidenum">
              <a:rPr lang="en-US" smtClean="0"/>
              <a:t>‹#›</a:t>
            </a:fld>
            <a:endParaRPr lang="en-US"/>
          </a:p>
        </p:txBody>
      </p:sp>
    </p:spTree>
    <p:extLst>
      <p:ext uri="{BB962C8B-B14F-4D97-AF65-F5344CB8AC3E}">
        <p14:creationId xmlns:p14="http://schemas.microsoft.com/office/powerpoint/2010/main" val="2651573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7054D-BDC4-2986-1B46-F67122C1D4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FCF69BF-6BD8-C3D6-85CC-59C2EF2705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3AF069C-3402-9AF0-EC5C-AC70747D98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CB6745-9CA2-6231-8BA8-541C31A568E6}"/>
              </a:ext>
            </a:extLst>
          </p:cNvPr>
          <p:cNvSpPr>
            <a:spLocks noGrp="1"/>
          </p:cNvSpPr>
          <p:nvPr>
            <p:ph type="dt" sz="half" idx="10"/>
          </p:nvPr>
        </p:nvSpPr>
        <p:spPr/>
        <p:txBody>
          <a:bodyPr/>
          <a:lstStyle/>
          <a:p>
            <a:fld id="{4EB569F8-871E-4FD8-9A19-BA494C19E107}" type="datetimeFigureOut">
              <a:rPr lang="en-US" smtClean="0"/>
              <a:t>10/31/23</a:t>
            </a:fld>
            <a:endParaRPr lang="en-US"/>
          </a:p>
        </p:txBody>
      </p:sp>
      <p:sp>
        <p:nvSpPr>
          <p:cNvPr id="6" name="Footer Placeholder 5">
            <a:extLst>
              <a:ext uri="{FF2B5EF4-FFF2-40B4-BE49-F238E27FC236}">
                <a16:creationId xmlns:a16="http://schemas.microsoft.com/office/drawing/2014/main" id="{35B190F1-7186-F405-C0A4-7FC9523F2C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0BE53E-E1A2-9AFB-A191-25B4E2D7F508}"/>
              </a:ext>
            </a:extLst>
          </p:cNvPr>
          <p:cNvSpPr>
            <a:spLocks noGrp="1"/>
          </p:cNvSpPr>
          <p:nvPr>
            <p:ph type="sldNum" sz="quarter" idx="12"/>
          </p:nvPr>
        </p:nvSpPr>
        <p:spPr/>
        <p:txBody>
          <a:bodyPr/>
          <a:lstStyle/>
          <a:p>
            <a:fld id="{3A99EE80-609B-4D6B-8966-195A3DF945E2}" type="slidenum">
              <a:rPr lang="en-US" smtClean="0"/>
              <a:t>‹#›</a:t>
            </a:fld>
            <a:endParaRPr lang="en-US"/>
          </a:p>
        </p:txBody>
      </p:sp>
    </p:spTree>
    <p:extLst>
      <p:ext uri="{BB962C8B-B14F-4D97-AF65-F5344CB8AC3E}">
        <p14:creationId xmlns:p14="http://schemas.microsoft.com/office/powerpoint/2010/main" val="3243747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3C1D1-C160-7EBE-6F85-8C534EDE7D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0CA231-04E2-22DB-FEB3-F316486B71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680610-745E-3155-7AC9-0C07E55550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3DF2D3-7417-4872-7734-262334C721BF}"/>
              </a:ext>
            </a:extLst>
          </p:cNvPr>
          <p:cNvSpPr>
            <a:spLocks noGrp="1"/>
          </p:cNvSpPr>
          <p:nvPr>
            <p:ph type="dt" sz="half" idx="10"/>
          </p:nvPr>
        </p:nvSpPr>
        <p:spPr/>
        <p:txBody>
          <a:bodyPr/>
          <a:lstStyle/>
          <a:p>
            <a:fld id="{4EB569F8-871E-4FD8-9A19-BA494C19E107}" type="datetimeFigureOut">
              <a:rPr lang="en-US" smtClean="0"/>
              <a:t>10/31/23</a:t>
            </a:fld>
            <a:endParaRPr lang="en-US"/>
          </a:p>
        </p:txBody>
      </p:sp>
      <p:sp>
        <p:nvSpPr>
          <p:cNvPr id="6" name="Footer Placeholder 5">
            <a:extLst>
              <a:ext uri="{FF2B5EF4-FFF2-40B4-BE49-F238E27FC236}">
                <a16:creationId xmlns:a16="http://schemas.microsoft.com/office/drawing/2014/main" id="{17146864-49BB-367F-4313-B91D38E2E4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3482FA-1A6D-648B-2600-7E6E946B2B49}"/>
              </a:ext>
            </a:extLst>
          </p:cNvPr>
          <p:cNvSpPr>
            <a:spLocks noGrp="1"/>
          </p:cNvSpPr>
          <p:nvPr>
            <p:ph type="sldNum" sz="quarter" idx="12"/>
          </p:nvPr>
        </p:nvSpPr>
        <p:spPr/>
        <p:txBody>
          <a:bodyPr/>
          <a:lstStyle/>
          <a:p>
            <a:fld id="{3A99EE80-609B-4D6B-8966-195A3DF945E2}" type="slidenum">
              <a:rPr lang="en-US" smtClean="0"/>
              <a:t>‹#›</a:t>
            </a:fld>
            <a:endParaRPr lang="en-US"/>
          </a:p>
        </p:txBody>
      </p:sp>
    </p:spTree>
    <p:extLst>
      <p:ext uri="{BB962C8B-B14F-4D97-AF65-F5344CB8AC3E}">
        <p14:creationId xmlns:p14="http://schemas.microsoft.com/office/powerpoint/2010/main" val="2838512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38E5534-C534-61E8-0CCC-0D6E2E49A3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90C86C3-83CD-2CD0-008F-EC43253353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A69C57-1761-D71D-7B2F-4C1979D78D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B569F8-871E-4FD8-9A19-BA494C19E107}" type="datetimeFigureOut">
              <a:rPr lang="en-US" smtClean="0"/>
              <a:t>10/31/23</a:t>
            </a:fld>
            <a:endParaRPr lang="en-US"/>
          </a:p>
        </p:txBody>
      </p:sp>
      <p:sp>
        <p:nvSpPr>
          <p:cNvPr id="5" name="Footer Placeholder 4">
            <a:extLst>
              <a:ext uri="{FF2B5EF4-FFF2-40B4-BE49-F238E27FC236}">
                <a16:creationId xmlns:a16="http://schemas.microsoft.com/office/drawing/2014/main" id="{F4E2BB58-3526-92B2-AFE5-E34671F4E9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D7068A7-EE1C-EFC8-A8D8-B4003EED09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99EE80-609B-4D6B-8966-195A3DF945E2}" type="slidenum">
              <a:rPr lang="en-US" smtClean="0"/>
              <a:t>‹#›</a:t>
            </a:fld>
            <a:endParaRPr lang="en-US"/>
          </a:p>
        </p:txBody>
      </p:sp>
    </p:spTree>
    <p:extLst>
      <p:ext uri="{BB962C8B-B14F-4D97-AF65-F5344CB8AC3E}">
        <p14:creationId xmlns:p14="http://schemas.microsoft.com/office/powerpoint/2010/main" val="20212636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Freeform: Shape 8">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DC48BB7-B027-FAEC-457E-EE2ED87DF956}"/>
              </a:ext>
            </a:extLst>
          </p:cNvPr>
          <p:cNvSpPr>
            <a:spLocks noGrp="1"/>
          </p:cNvSpPr>
          <p:nvPr>
            <p:ph type="ctrTitle"/>
          </p:nvPr>
        </p:nvSpPr>
        <p:spPr>
          <a:xfrm>
            <a:off x="1524003" y="1999615"/>
            <a:ext cx="9144000" cy="2764028"/>
          </a:xfrm>
        </p:spPr>
        <p:txBody>
          <a:bodyPr anchor="ctr">
            <a:normAutofit fontScale="90000"/>
          </a:bodyPr>
          <a:lstStyle/>
          <a:p>
            <a:r>
              <a:rPr lang="en-US" sz="7200" dirty="0"/>
              <a:t>Supplier Information on Advance Shipment Notification (ASN)</a:t>
            </a:r>
          </a:p>
        </p:txBody>
      </p:sp>
      <p:sp>
        <p:nvSpPr>
          <p:cNvPr id="13" name="Rectangle 12">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6592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84216E1-C351-D353-7F51-A42A43B94CFC}"/>
              </a:ext>
            </a:extLst>
          </p:cNvPr>
          <p:cNvPicPr>
            <a:picLocks noChangeAspect="1"/>
          </p:cNvPicPr>
          <p:nvPr/>
        </p:nvPicPr>
        <p:blipFill>
          <a:blip r:embed="rId2"/>
          <a:stretch>
            <a:fillRect/>
          </a:stretch>
        </p:blipFill>
        <p:spPr>
          <a:xfrm>
            <a:off x="815340" y="1514327"/>
            <a:ext cx="10561320" cy="3636435"/>
          </a:xfrm>
          <a:prstGeom prst="rect">
            <a:avLst/>
          </a:prstGeom>
        </p:spPr>
      </p:pic>
      <p:sp>
        <p:nvSpPr>
          <p:cNvPr id="6" name="Rectangle 5">
            <a:extLst>
              <a:ext uri="{FF2B5EF4-FFF2-40B4-BE49-F238E27FC236}">
                <a16:creationId xmlns:a16="http://schemas.microsoft.com/office/drawing/2014/main" id="{CEBA38FF-0448-5FFB-8AE4-624958F04455}"/>
              </a:ext>
            </a:extLst>
          </p:cNvPr>
          <p:cNvSpPr/>
          <p:nvPr/>
        </p:nvSpPr>
        <p:spPr>
          <a:xfrm>
            <a:off x="8328660" y="2995359"/>
            <a:ext cx="1771650" cy="674370"/>
          </a:xfrm>
          <a:prstGeom prst="rect">
            <a:avLst/>
          </a:prstGeom>
          <a:solidFill>
            <a:srgbClr val="FF0000">
              <a:alpha val="5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26784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8E3AF6-4E3C-0EAA-B3C7-2A6C1B94385C}"/>
              </a:ext>
            </a:extLst>
          </p:cNvPr>
          <p:cNvSpPr>
            <a:spLocks noGrp="1"/>
          </p:cNvSpPr>
          <p:nvPr>
            <p:ph type="title"/>
          </p:nvPr>
        </p:nvSpPr>
        <p:spPr>
          <a:xfrm>
            <a:off x="838200" y="365125"/>
            <a:ext cx="10515600" cy="1325563"/>
          </a:xfrm>
        </p:spPr>
        <p:txBody>
          <a:bodyPr>
            <a:normAutofit/>
          </a:bodyPr>
          <a:lstStyle/>
          <a:p>
            <a:pPr marL="0" indent="0">
              <a:buNone/>
            </a:pPr>
            <a:r>
              <a:rPr lang="en-US" sz="5400"/>
              <a:t>ASN Cancellation Scenario</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6A883E5-CE51-D85A-CB66-1F95A5EA4D35}"/>
              </a:ext>
            </a:extLst>
          </p:cNvPr>
          <p:cNvSpPr>
            <a:spLocks noGrp="1"/>
          </p:cNvSpPr>
          <p:nvPr>
            <p:ph idx="1"/>
          </p:nvPr>
        </p:nvSpPr>
        <p:spPr>
          <a:xfrm>
            <a:off x="838200" y="1929384"/>
            <a:ext cx="10515600" cy="4251960"/>
          </a:xfrm>
        </p:spPr>
        <p:txBody>
          <a:bodyPr>
            <a:normAutofit/>
          </a:bodyPr>
          <a:lstStyle/>
          <a:p>
            <a:pPr marL="0" indent="0">
              <a:buNone/>
            </a:pPr>
            <a:r>
              <a:rPr lang="en-US" sz="2200" dirty="0"/>
              <a:t>The Supplier needs to cancel the ASN and resubmit it for the following scenario</a:t>
            </a:r>
          </a:p>
          <a:p>
            <a:pPr marL="0" indent="0">
              <a:buNone/>
            </a:pPr>
            <a:endParaRPr lang="en-US" sz="2200" dirty="0"/>
          </a:p>
          <a:p>
            <a:pPr marL="514350" indent="-514350">
              <a:buAutoNum type="arabicPeriod"/>
            </a:pPr>
            <a:r>
              <a:rPr lang="en-US" sz="2200" dirty="0"/>
              <a:t>When Supplier omits to enter Serial Number for Serialized Commodity codes</a:t>
            </a:r>
          </a:p>
          <a:p>
            <a:pPr marL="514350" indent="-514350">
              <a:buAutoNum type="arabicPeriod"/>
            </a:pPr>
            <a:r>
              <a:rPr lang="en-US" sz="2200" dirty="0"/>
              <a:t>When ASN got stuck due to connectivity issue in S4</a:t>
            </a:r>
          </a:p>
          <a:p>
            <a:pPr marL="514350" indent="-514350">
              <a:buAutoNum type="arabicPeriod"/>
            </a:pPr>
            <a:r>
              <a:rPr lang="en-US" sz="2200" dirty="0"/>
              <a:t>When the Supplier submits Invoice first instead of the ASN (ASN should be submitted first prior to sending Invoice for Asset POs)</a:t>
            </a:r>
          </a:p>
          <a:p>
            <a:pPr marL="514350" indent="-514350">
              <a:buAutoNum type="arabicPeriod"/>
            </a:pPr>
            <a:r>
              <a:rPr lang="en-US" sz="2200" dirty="0"/>
              <a:t>For Any miscellaneous errors made during submission.</a:t>
            </a:r>
          </a:p>
          <a:p>
            <a:pPr marL="514350" indent="-514350">
              <a:buAutoNum type="arabicPeriod"/>
            </a:pPr>
            <a:endParaRPr lang="en-US" sz="2200" dirty="0"/>
          </a:p>
          <a:p>
            <a:pPr marL="514350" indent="-514350">
              <a:buAutoNum type="arabicPeriod"/>
            </a:pPr>
            <a:endParaRPr lang="en-US" sz="2200" dirty="0"/>
          </a:p>
        </p:txBody>
      </p:sp>
    </p:spTree>
    <p:extLst>
      <p:ext uri="{BB962C8B-B14F-4D97-AF65-F5344CB8AC3E}">
        <p14:creationId xmlns:p14="http://schemas.microsoft.com/office/powerpoint/2010/main" val="2194941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1DC33411-9C1B-5A66-FA46-DCE77F7939E0}"/>
              </a:ext>
            </a:extLst>
          </p:cNvPr>
          <p:cNvPicPr>
            <a:picLocks noGrp="1" noChangeAspect="1"/>
          </p:cNvPicPr>
          <p:nvPr>
            <p:ph idx="1"/>
          </p:nvPr>
        </p:nvPicPr>
        <p:blipFill>
          <a:blip r:embed="rId2"/>
          <a:stretch>
            <a:fillRect/>
          </a:stretch>
        </p:blipFill>
        <p:spPr>
          <a:xfrm>
            <a:off x="655320" y="350098"/>
            <a:ext cx="10515600" cy="3296072"/>
          </a:xfrm>
        </p:spPr>
      </p:pic>
      <p:cxnSp>
        <p:nvCxnSpPr>
          <p:cNvPr id="6" name="Straight Arrow Connector 5">
            <a:extLst>
              <a:ext uri="{FF2B5EF4-FFF2-40B4-BE49-F238E27FC236}">
                <a16:creationId xmlns:a16="http://schemas.microsoft.com/office/drawing/2014/main" id="{7055F825-150D-03B1-3292-D916B890684B}"/>
              </a:ext>
            </a:extLst>
          </p:cNvPr>
          <p:cNvCxnSpPr>
            <a:cxnSpLocks/>
          </p:cNvCxnSpPr>
          <p:nvPr/>
        </p:nvCxnSpPr>
        <p:spPr>
          <a:xfrm flipH="1">
            <a:off x="10294620" y="2805148"/>
            <a:ext cx="1123950"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B721CE3-6845-B356-22AB-8A2E42FF07AE}"/>
              </a:ext>
            </a:extLst>
          </p:cNvPr>
          <p:cNvSpPr txBox="1"/>
          <p:nvPr/>
        </p:nvSpPr>
        <p:spPr>
          <a:xfrm flipH="1">
            <a:off x="655320" y="4617720"/>
            <a:ext cx="5345430" cy="830997"/>
          </a:xfrm>
          <a:prstGeom prst="rect">
            <a:avLst/>
          </a:prstGeom>
          <a:noFill/>
        </p:spPr>
        <p:txBody>
          <a:bodyPr wrap="square" rtlCol="0">
            <a:spAutoFit/>
          </a:bodyPr>
          <a:lstStyle/>
          <a:p>
            <a:r>
              <a:rPr lang="en-US" sz="2400" dirty="0"/>
              <a:t>Steps to  Cancel ASN</a:t>
            </a:r>
          </a:p>
          <a:p>
            <a:r>
              <a:rPr lang="en-US" sz="2400" dirty="0"/>
              <a:t>1.  Click on Ship Notice on the PO</a:t>
            </a:r>
          </a:p>
        </p:txBody>
      </p:sp>
    </p:spTree>
    <p:extLst>
      <p:ext uri="{BB962C8B-B14F-4D97-AF65-F5344CB8AC3E}">
        <p14:creationId xmlns:p14="http://schemas.microsoft.com/office/powerpoint/2010/main" val="1185615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6C34290-AD9D-92F2-FBEB-D27AC5C9B675}"/>
              </a:ext>
            </a:extLst>
          </p:cNvPr>
          <p:cNvPicPr>
            <a:picLocks noChangeAspect="1"/>
          </p:cNvPicPr>
          <p:nvPr/>
        </p:nvPicPr>
        <p:blipFill>
          <a:blip r:embed="rId2"/>
          <a:stretch>
            <a:fillRect/>
          </a:stretch>
        </p:blipFill>
        <p:spPr>
          <a:xfrm>
            <a:off x="1051560" y="1627715"/>
            <a:ext cx="8915400" cy="3602569"/>
          </a:xfrm>
          <a:prstGeom prst="rect">
            <a:avLst/>
          </a:prstGeom>
        </p:spPr>
      </p:pic>
      <p:cxnSp>
        <p:nvCxnSpPr>
          <p:cNvPr id="5" name="Straight Arrow Connector 4">
            <a:extLst>
              <a:ext uri="{FF2B5EF4-FFF2-40B4-BE49-F238E27FC236}">
                <a16:creationId xmlns:a16="http://schemas.microsoft.com/office/drawing/2014/main" id="{328080E9-7DFD-83E2-34D6-840175CD2197}"/>
              </a:ext>
            </a:extLst>
          </p:cNvPr>
          <p:cNvCxnSpPr>
            <a:cxnSpLocks/>
          </p:cNvCxnSpPr>
          <p:nvPr/>
        </p:nvCxnSpPr>
        <p:spPr>
          <a:xfrm>
            <a:off x="1459230" y="1165860"/>
            <a:ext cx="0" cy="1182088"/>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EB949867-52F8-6F05-663D-EEC8030A48EE}"/>
              </a:ext>
            </a:extLst>
          </p:cNvPr>
          <p:cNvSpPr txBox="1"/>
          <p:nvPr/>
        </p:nvSpPr>
        <p:spPr>
          <a:xfrm flipH="1">
            <a:off x="750570" y="519529"/>
            <a:ext cx="5345430" cy="461665"/>
          </a:xfrm>
          <a:prstGeom prst="rect">
            <a:avLst/>
          </a:prstGeom>
          <a:noFill/>
        </p:spPr>
        <p:txBody>
          <a:bodyPr wrap="square" rtlCol="0">
            <a:spAutoFit/>
          </a:bodyPr>
          <a:lstStyle/>
          <a:p>
            <a:r>
              <a:rPr lang="en-US" sz="2400" dirty="0"/>
              <a:t>2. Click on Cancel</a:t>
            </a:r>
          </a:p>
        </p:txBody>
      </p:sp>
    </p:spTree>
    <p:extLst>
      <p:ext uri="{BB962C8B-B14F-4D97-AF65-F5344CB8AC3E}">
        <p14:creationId xmlns:p14="http://schemas.microsoft.com/office/powerpoint/2010/main" val="29120232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2203DA90-963E-3ED1-7CD0-0D8DB1A129D2}"/>
              </a:ext>
            </a:extLst>
          </p:cNvPr>
          <p:cNvSpPr txBox="1"/>
          <p:nvPr/>
        </p:nvSpPr>
        <p:spPr>
          <a:xfrm>
            <a:off x="7910285" y="2533476"/>
            <a:ext cx="3443514" cy="3447832"/>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r>
              <a:rPr lang="en-US" sz="2000"/>
              <a:t>Check the PO Status defaulted to “New”  from “Shipped”  and  the cancelled ASN document available</a:t>
            </a:r>
          </a:p>
        </p:txBody>
      </p:sp>
      <p:grpSp>
        <p:nvGrpSpPr>
          <p:cNvPr id="16" name="Group 15">
            <a:extLst>
              <a:ext uri="{FF2B5EF4-FFF2-40B4-BE49-F238E27FC236}">
                <a16:creationId xmlns:a16="http://schemas.microsoft.com/office/drawing/2014/main" id="{31C49F18-8757-4E87-5C2E-9D6D7B82BA3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025" y="6737718"/>
            <a:ext cx="12207200" cy="123363"/>
            <a:chOff x="-5025" y="6737718"/>
            <a:chExt cx="12207200" cy="123363"/>
          </a:xfrm>
        </p:grpSpPr>
        <p:sp>
          <p:nvSpPr>
            <p:cNvPr id="17" name="Rectangle 16">
              <a:extLst>
                <a:ext uri="{FF2B5EF4-FFF2-40B4-BE49-F238E27FC236}">
                  <a16:creationId xmlns:a16="http://schemas.microsoft.com/office/drawing/2014/main" id="{25C84D91-E5BF-B919-ACEF-4A25262CEE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D889E38-27CA-E23F-B646-8D7B4BB17D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6" name="Picture 5">
            <a:extLst>
              <a:ext uri="{FF2B5EF4-FFF2-40B4-BE49-F238E27FC236}">
                <a16:creationId xmlns:a16="http://schemas.microsoft.com/office/drawing/2014/main" id="{A0F3C84C-C57B-EF0A-CCFC-DA181BDF3BBC}"/>
              </a:ext>
            </a:extLst>
          </p:cNvPr>
          <p:cNvPicPr>
            <a:picLocks noChangeAspect="1"/>
          </p:cNvPicPr>
          <p:nvPr/>
        </p:nvPicPr>
        <p:blipFill>
          <a:blip r:embed="rId2"/>
          <a:stretch>
            <a:fillRect/>
          </a:stretch>
        </p:blipFill>
        <p:spPr>
          <a:xfrm>
            <a:off x="787114" y="2296624"/>
            <a:ext cx="6144833" cy="2194110"/>
          </a:xfrm>
          <a:prstGeom prst="rect">
            <a:avLst/>
          </a:prstGeom>
        </p:spPr>
      </p:pic>
      <p:cxnSp>
        <p:nvCxnSpPr>
          <p:cNvPr id="10" name="Straight Arrow Connector 9">
            <a:extLst>
              <a:ext uri="{FF2B5EF4-FFF2-40B4-BE49-F238E27FC236}">
                <a16:creationId xmlns:a16="http://schemas.microsoft.com/office/drawing/2014/main" id="{F9B49ADC-16C2-02E6-B01B-674FCEEDF61F}"/>
              </a:ext>
            </a:extLst>
          </p:cNvPr>
          <p:cNvCxnSpPr>
            <a:cxnSpLocks/>
          </p:cNvCxnSpPr>
          <p:nvPr/>
        </p:nvCxnSpPr>
        <p:spPr>
          <a:xfrm flipH="1">
            <a:off x="6435898" y="3945004"/>
            <a:ext cx="800765"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B7AD4D96-2CE5-BC0D-8873-628DE96A9139}"/>
              </a:ext>
            </a:extLst>
          </p:cNvPr>
          <p:cNvCxnSpPr>
            <a:cxnSpLocks/>
          </p:cNvCxnSpPr>
          <p:nvPr/>
        </p:nvCxnSpPr>
        <p:spPr>
          <a:xfrm flipH="1">
            <a:off x="5909294" y="3190385"/>
            <a:ext cx="800765"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7940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C77A7-4E60-4066-EB86-D6285100AC82}"/>
              </a:ext>
            </a:extLst>
          </p:cNvPr>
          <p:cNvSpPr>
            <a:spLocks noGrp="1"/>
          </p:cNvSpPr>
          <p:nvPr>
            <p:ph type="title"/>
          </p:nvPr>
        </p:nvSpPr>
        <p:spPr>
          <a:xfrm>
            <a:off x="838200" y="308681"/>
            <a:ext cx="10515600" cy="1325563"/>
          </a:xfrm>
        </p:spPr>
        <p:txBody>
          <a:bodyPr>
            <a:normAutofit/>
          </a:bodyPr>
          <a:lstStyle/>
          <a:p>
            <a:br>
              <a:rPr lang="en-US" sz="4200" dirty="0"/>
            </a:br>
            <a:r>
              <a:rPr lang="en-US" sz="4200" dirty="0"/>
              <a:t>SAP Ariba </a:t>
            </a:r>
            <a:r>
              <a:rPr lang="en-US" sz="3200" dirty="0"/>
              <a:t>Education material location</a:t>
            </a:r>
          </a:p>
        </p:txBody>
      </p:sp>
      <p:sp>
        <p:nvSpPr>
          <p:cNvPr id="3" name="Content Placeholder 2">
            <a:extLst>
              <a:ext uri="{FF2B5EF4-FFF2-40B4-BE49-F238E27FC236}">
                <a16:creationId xmlns:a16="http://schemas.microsoft.com/office/drawing/2014/main" id="{97E77D95-F33B-9B2F-24EE-7E1E7BC18C8C}"/>
              </a:ext>
            </a:extLst>
          </p:cNvPr>
          <p:cNvSpPr>
            <a:spLocks noGrp="1"/>
          </p:cNvSpPr>
          <p:nvPr>
            <p:ph idx="1"/>
          </p:nvPr>
        </p:nvSpPr>
        <p:spPr>
          <a:xfrm>
            <a:off x="838200" y="1929384"/>
            <a:ext cx="10515600" cy="4251960"/>
          </a:xfrm>
        </p:spPr>
        <p:txBody>
          <a:bodyPr>
            <a:normAutofit/>
          </a:bodyPr>
          <a:lstStyle/>
          <a:p>
            <a:pPr marL="0" indent="0">
              <a:buNone/>
            </a:pPr>
            <a:r>
              <a:rPr lang="en-US" sz="2000" dirty="0">
                <a:latin typeface="Arial" panose="020B0604020202020204" pitchFamily="34" charset="0"/>
              </a:rPr>
              <a:t>https://</a:t>
            </a:r>
            <a:r>
              <a:rPr lang="en-US" sz="2000" dirty="0" err="1">
                <a:latin typeface="Arial" panose="020B0604020202020204" pitchFamily="34" charset="0"/>
              </a:rPr>
              <a:t>support.ariba.com</a:t>
            </a:r>
            <a:r>
              <a:rPr lang="en-US" sz="2000" dirty="0">
                <a:latin typeface="Arial" panose="020B0604020202020204" pitchFamily="34" charset="0"/>
              </a:rPr>
              <a:t>/item/view/204041</a:t>
            </a:r>
            <a:br>
              <a:rPr lang="en-US" sz="2000" dirty="0"/>
            </a:br>
            <a:endParaRPr lang="en-US" sz="2000" dirty="0"/>
          </a:p>
        </p:txBody>
      </p:sp>
    </p:spTree>
    <p:extLst>
      <p:ext uri="{BB962C8B-B14F-4D97-AF65-F5344CB8AC3E}">
        <p14:creationId xmlns:p14="http://schemas.microsoft.com/office/powerpoint/2010/main" val="2615790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id="{2D321928-1A63-488F-A0FF-EE34CEAD1D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1">
            <a:extLst>
              <a:ext uri="{FF2B5EF4-FFF2-40B4-BE49-F238E27FC236}">
                <a16:creationId xmlns:a16="http://schemas.microsoft.com/office/drawing/2014/main" id="{18294B65-D118-48FB-A75F-3A9E6471859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9" name="Rectangle 12">
              <a:extLst>
                <a:ext uri="{FF2B5EF4-FFF2-40B4-BE49-F238E27FC236}">
                  <a16:creationId xmlns:a16="http://schemas.microsoft.com/office/drawing/2014/main" id="{41F21349-EC5E-40C0-9C41-6AB88E2139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3">
              <a:extLst>
                <a:ext uri="{FF2B5EF4-FFF2-40B4-BE49-F238E27FC236}">
                  <a16:creationId xmlns:a16="http://schemas.microsoft.com/office/drawing/2014/main" id="{A6C4B428-2FDD-4EEB-8C28-9190EBFCD3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4">
                <a:lumMod val="75000"/>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5">
            <a:extLst>
              <a:ext uri="{FF2B5EF4-FFF2-40B4-BE49-F238E27FC236}">
                <a16:creationId xmlns:a16="http://schemas.microsoft.com/office/drawing/2014/main" id="{D21835D5-EB08-4242-A6F5-DFC766922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572375" cy="685800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2" name="Title 1">
            <a:extLst>
              <a:ext uri="{FF2B5EF4-FFF2-40B4-BE49-F238E27FC236}">
                <a16:creationId xmlns:a16="http://schemas.microsoft.com/office/drawing/2014/main" id="{CDC48BB7-B027-FAEC-457E-EE2ED87DF956}"/>
              </a:ext>
            </a:extLst>
          </p:cNvPr>
          <p:cNvSpPr>
            <a:spLocks noGrp="1"/>
          </p:cNvSpPr>
          <p:nvPr>
            <p:ph type="ctrTitle"/>
          </p:nvPr>
        </p:nvSpPr>
        <p:spPr>
          <a:xfrm>
            <a:off x="417689" y="406399"/>
            <a:ext cx="6607225" cy="5595257"/>
          </a:xfrm>
        </p:spPr>
        <p:txBody>
          <a:bodyPr wrap="square" anchor="b">
            <a:normAutofit/>
          </a:bodyPr>
          <a:lstStyle/>
          <a:p>
            <a:pPr algn="l"/>
            <a:r>
              <a:rPr lang="en-US" sz="2300" b="0" i="0" u="sng" dirty="0">
                <a:effectLst/>
                <a:latin typeface="Arial" panose="020B0604020202020204" pitchFamily="34" charset="0"/>
              </a:rPr>
              <a:t>Purpose of this </a:t>
            </a:r>
            <a:r>
              <a:rPr lang="en-US" sz="2300" u="sng" dirty="0">
                <a:latin typeface="Arial" panose="020B0604020202020204" pitchFamily="34" charset="0"/>
              </a:rPr>
              <a:t>help guide:                    </a:t>
            </a:r>
            <a:br>
              <a:rPr lang="en-US" sz="2300" dirty="0">
                <a:latin typeface="Arial" panose="020B0604020202020204" pitchFamily="34" charset="0"/>
              </a:rPr>
            </a:br>
            <a:r>
              <a:rPr lang="en-US" sz="2300" dirty="0">
                <a:latin typeface="Arial" panose="020B0604020202020204" pitchFamily="34" charset="0"/>
              </a:rPr>
              <a:t>1)</a:t>
            </a:r>
            <a:r>
              <a:rPr lang="en-US" sz="2300" b="0" i="0" dirty="0">
                <a:effectLst/>
                <a:latin typeface="Arial" panose="020B0604020202020204" pitchFamily="34" charset="0"/>
                <a:cs typeface="Al Bayan Plain" pitchFamily="2" charset="-78"/>
              </a:rPr>
              <a:t>Create</a:t>
            </a:r>
            <a:r>
              <a:rPr lang="en-US" sz="2300" b="0" i="0" dirty="0">
                <a:effectLst/>
                <a:latin typeface="Arial" panose="020B0604020202020204" pitchFamily="34" charset="0"/>
              </a:rPr>
              <a:t> a Ship Notice once the items have shipped.  </a:t>
            </a:r>
            <a:br>
              <a:rPr lang="en-US" sz="2300" b="0" i="0" dirty="0">
                <a:effectLst/>
                <a:latin typeface="Arial" panose="020B0604020202020204" pitchFamily="34" charset="0"/>
              </a:rPr>
            </a:br>
            <a:r>
              <a:rPr lang="en-US" sz="2300" dirty="0">
                <a:latin typeface="Arial" panose="020B0604020202020204" pitchFamily="34" charset="0"/>
              </a:rPr>
              <a:t>2)</a:t>
            </a:r>
            <a:r>
              <a:rPr lang="en-US" sz="2300" b="0" i="0" dirty="0">
                <a:effectLst/>
                <a:latin typeface="Arial" panose="020B0604020202020204" pitchFamily="34" charset="0"/>
              </a:rPr>
              <a:t>Multiple Ship Notices per PO can be sent</a:t>
            </a:r>
            <a:br>
              <a:rPr lang="en-US" sz="2300" dirty="0">
                <a:latin typeface="Arial" panose="020B0604020202020204" pitchFamily="34" charset="0"/>
              </a:rPr>
            </a:br>
            <a:r>
              <a:rPr lang="en-US" sz="2300" dirty="0">
                <a:latin typeface="Arial" panose="020B0604020202020204" pitchFamily="34" charset="0"/>
              </a:rPr>
              <a:t>3)</a:t>
            </a:r>
            <a:r>
              <a:rPr lang="en-US" sz="2300" b="0" i="0" dirty="0">
                <a:effectLst/>
                <a:latin typeface="Arial" panose="020B0604020202020204" pitchFamily="34" charset="0"/>
              </a:rPr>
              <a:t>ASNs are mandatory for All serialized products that require Asset tracking</a:t>
            </a:r>
            <a:br>
              <a:rPr lang="en-US" sz="2300" b="0" i="0" dirty="0">
                <a:effectLst/>
                <a:latin typeface="Arial" panose="020B0604020202020204" pitchFamily="34" charset="0"/>
              </a:rPr>
            </a:br>
            <a:br>
              <a:rPr lang="en-US" sz="2300" dirty="0"/>
            </a:br>
            <a:br>
              <a:rPr lang="en-US" sz="2300" dirty="0"/>
            </a:br>
            <a:r>
              <a:rPr lang="en-US" sz="2300" u="sng" dirty="0">
                <a:latin typeface="Arial" panose="020B0604020202020204" pitchFamily="34" charset="0"/>
                <a:cs typeface="Arial" panose="020B0604020202020204" pitchFamily="34" charset="0"/>
              </a:rPr>
              <a:t>Steps:</a:t>
            </a:r>
            <a:br>
              <a:rPr lang="en-US" sz="2300" dirty="0"/>
            </a:br>
            <a:r>
              <a:rPr lang="en-US" sz="2300" b="0" i="0" dirty="0">
                <a:effectLst/>
                <a:latin typeface="Arial" panose="020B0604020202020204" pitchFamily="34" charset="0"/>
              </a:rPr>
              <a:t>1. Click Create Ship Notice on the PO document</a:t>
            </a:r>
            <a:br>
              <a:rPr lang="en-US" sz="2300" dirty="0"/>
            </a:br>
            <a:r>
              <a:rPr lang="en-US" sz="2300" b="0" i="0" dirty="0">
                <a:effectLst/>
                <a:latin typeface="Arial" panose="020B0604020202020204" pitchFamily="34" charset="0"/>
              </a:rPr>
              <a:t>2. Check the Ship From and Deliver To information.</a:t>
            </a:r>
            <a:br>
              <a:rPr lang="en-US" sz="2300" dirty="0"/>
            </a:br>
            <a:r>
              <a:rPr lang="en-US" sz="2300" b="0" i="0" dirty="0">
                <a:effectLst/>
                <a:latin typeface="Arial" panose="020B0604020202020204" pitchFamily="34" charset="0"/>
              </a:rPr>
              <a:t>3. Update if required by clicking on </a:t>
            </a:r>
            <a:r>
              <a:rPr lang="en-US" sz="2300" b="0" i="1" dirty="0">
                <a:effectLst/>
                <a:latin typeface="Arial" panose="020B0604020202020204" pitchFamily="34" charset="0"/>
              </a:rPr>
              <a:t>Update Address</a:t>
            </a:r>
            <a:r>
              <a:rPr lang="en-US" sz="2300" b="0" i="0" dirty="0">
                <a:effectLst/>
                <a:latin typeface="Arial" panose="020B0604020202020204" pitchFamily="34" charset="0"/>
              </a:rPr>
              <a:t>. </a:t>
            </a:r>
            <a:br>
              <a:rPr lang="en-US" sz="2300" b="0" i="0" dirty="0">
                <a:effectLst/>
                <a:latin typeface="Arial" panose="020B0604020202020204" pitchFamily="34" charset="0"/>
              </a:rPr>
            </a:br>
            <a:r>
              <a:rPr lang="en-US" sz="2300" dirty="0">
                <a:latin typeface="Arial" panose="020B0604020202020204" pitchFamily="34" charset="0"/>
              </a:rPr>
              <a:t>4. </a:t>
            </a:r>
            <a:r>
              <a:rPr lang="en-US" sz="2300" b="0" i="0" dirty="0">
                <a:effectLst/>
                <a:latin typeface="Arial" panose="020B0604020202020204" pitchFamily="34" charset="0"/>
              </a:rPr>
              <a:t>Any field with an asterisk is required to be completed.</a:t>
            </a:r>
            <a:br>
              <a:rPr lang="en-US" sz="2300" dirty="0"/>
            </a:br>
            <a:r>
              <a:rPr lang="en-US" sz="2300" b="0" i="0" dirty="0">
                <a:effectLst/>
                <a:latin typeface="Arial" panose="020B0604020202020204" pitchFamily="34" charset="0"/>
              </a:rPr>
              <a:t>5. Click OK.</a:t>
            </a:r>
            <a:endParaRPr lang="en-US" sz="2300" dirty="0"/>
          </a:p>
        </p:txBody>
      </p:sp>
      <p:sp>
        <p:nvSpPr>
          <p:cNvPr id="5" name="TextBox 4">
            <a:extLst>
              <a:ext uri="{FF2B5EF4-FFF2-40B4-BE49-F238E27FC236}">
                <a16:creationId xmlns:a16="http://schemas.microsoft.com/office/drawing/2014/main" id="{3D295679-123A-CB07-1EC3-16EE86CDB6B1}"/>
              </a:ext>
            </a:extLst>
          </p:cNvPr>
          <p:cNvSpPr txBox="1"/>
          <p:nvPr/>
        </p:nvSpPr>
        <p:spPr>
          <a:xfrm>
            <a:off x="8115297" y="747486"/>
            <a:ext cx="2984503" cy="5145314"/>
          </a:xfrm>
          <a:prstGeom prst="rect">
            <a:avLst/>
          </a:prstGeom>
        </p:spPr>
        <p:txBody>
          <a:bodyPr wrap="square" anchor="b">
            <a:normAutofit/>
          </a:bodyPr>
          <a:lstStyle/>
          <a:p>
            <a:pPr>
              <a:spcAft>
                <a:spcPts val="600"/>
              </a:spcAft>
            </a:pPr>
            <a:r>
              <a:rPr lang="en-US" sz="4000" b="0" i="0">
                <a:solidFill>
                  <a:schemeClr val="tx1">
                    <a:alpha val="60000"/>
                  </a:schemeClr>
                </a:solidFill>
                <a:effectLst/>
                <a:latin typeface="Arial" panose="020B0604020202020204" pitchFamily="34" charset="0"/>
              </a:rPr>
              <a:t>Create a Ship Notice </a:t>
            </a:r>
            <a:endParaRPr lang="en-US" sz="4000">
              <a:solidFill>
                <a:schemeClr val="tx1">
                  <a:alpha val="60000"/>
                </a:schemeClr>
              </a:solidFill>
            </a:endParaRPr>
          </a:p>
        </p:txBody>
      </p:sp>
    </p:spTree>
    <p:extLst>
      <p:ext uri="{BB962C8B-B14F-4D97-AF65-F5344CB8AC3E}">
        <p14:creationId xmlns:p14="http://schemas.microsoft.com/office/powerpoint/2010/main" val="1021302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53B55ED-4150-9B1B-A378-D70A1B72616E}"/>
              </a:ext>
            </a:extLst>
          </p:cNvPr>
          <p:cNvPicPr>
            <a:picLocks noChangeAspect="1"/>
          </p:cNvPicPr>
          <p:nvPr/>
        </p:nvPicPr>
        <p:blipFill>
          <a:blip r:embed="rId2"/>
          <a:stretch>
            <a:fillRect/>
          </a:stretch>
        </p:blipFill>
        <p:spPr>
          <a:xfrm>
            <a:off x="0" y="1175564"/>
            <a:ext cx="12192000" cy="4506872"/>
          </a:xfrm>
          <a:prstGeom prst="rect">
            <a:avLst/>
          </a:prstGeom>
        </p:spPr>
      </p:pic>
      <p:sp>
        <p:nvSpPr>
          <p:cNvPr id="7" name="Rectangle 6">
            <a:extLst>
              <a:ext uri="{FF2B5EF4-FFF2-40B4-BE49-F238E27FC236}">
                <a16:creationId xmlns:a16="http://schemas.microsoft.com/office/drawing/2014/main" id="{228B49A4-93A8-50DF-6675-8E46EB7D96E2}"/>
              </a:ext>
            </a:extLst>
          </p:cNvPr>
          <p:cNvSpPr/>
          <p:nvPr/>
        </p:nvSpPr>
        <p:spPr>
          <a:xfrm>
            <a:off x="2400300" y="2125980"/>
            <a:ext cx="1771650" cy="674370"/>
          </a:xfrm>
          <a:prstGeom prst="rect">
            <a:avLst/>
          </a:prstGeom>
          <a:solidFill>
            <a:srgbClr val="FF0000">
              <a:alpha val="5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3992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85FD4F-3E7B-82B0-2BDD-CBADCE134756}"/>
              </a:ext>
            </a:extLst>
          </p:cNvPr>
          <p:cNvSpPr>
            <a:spLocks noGrp="1"/>
          </p:cNvSpPr>
          <p:nvPr>
            <p:ph type="title"/>
          </p:nvPr>
        </p:nvSpPr>
        <p:spPr>
          <a:xfrm>
            <a:off x="838200" y="365125"/>
            <a:ext cx="10515600" cy="1325563"/>
          </a:xfrm>
        </p:spPr>
        <p:txBody>
          <a:bodyPr>
            <a:normAutofit/>
          </a:bodyPr>
          <a:lstStyle/>
          <a:p>
            <a:br>
              <a:rPr lang="en-US" sz="4200"/>
            </a:br>
            <a:r>
              <a:rPr lang="en-US" sz="4200" b="0" i="0">
                <a:effectLst/>
                <a:latin typeface="Arial" panose="020B0604020202020204" pitchFamily="34" charset="0"/>
              </a:rPr>
              <a:t>Ship Notice Header</a:t>
            </a:r>
            <a:endParaRPr lang="en-US" sz="4200"/>
          </a:p>
        </p:txBody>
      </p:sp>
      <p:sp>
        <p:nvSpPr>
          <p:cNvPr id="2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77CF4FE-FEAD-42F0-A7C0-E27CB02638C7}"/>
              </a:ext>
            </a:extLst>
          </p:cNvPr>
          <p:cNvSpPr>
            <a:spLocks noGrp="1"/>
          </p:cNvSpPr>
          <p:nvPr>
            <p:ph idx="1"/>
          </p:nvPr>
        </p:nvSpPr>
        <p:spPr>
          <a:xfrm>
            <a:off x="838200" y="1929384"/>
            <a:ext cx="10515600" cy="4251960"/>
          </a:xfrm>
        </p:spPr>
        <p:txBody>
          <a:bodyPr>
            <a:normAutofit/>
          </a:bodyPr>
          <a:lstStyle/>
          <a:p>
            <a:pPr marL="0" indent="0">
              <a:buNone/>
            </a:pPr>
            <a:r>
              <a:rPr lang="en-US" sz="2200" b="0" i="0" dirty="0">
                <a:effectLst/>
                <a:latin typeface="Arial" panose="020B0604020202020204" pitchFamily="34" charset="0"/>
              </a:rPr>
              <a:t> Fill out the requested information on the form. The Packing Slip ID is any number you use to identify the Ship Notice. (Fields marked (*) </a:t>
            </a:r>
            <a:r>
              <a:rPr lang="en-US" sz="2200" dirty="0">
                <a:latin typeface="Arial" panose="020B0604020202020204" pitchFamily="34" charset="0"/>
              </a:rPr>
              <a:t> are mandatory fields</a:t>
            </a:r>
            <a:r>
              <a:rPr lang="en-US" sz="2200" b="0" i="0" dirty="0">
                <a:effectLst/>
                <a:latin typeface="Arial" panose="020B0604020202020204" pitchFamily="34" charset="0"/>
              </a:rPr>
              <a:t>)</a:t>
            </a:r>
          </a:p>
          <a:p>
            <a:pPr lvl="1"/>
            <a:r>
              <a:rPr lang="en-US" sz="2200" dirty="0">
                <a:latin typeface="Arial" panose="020B0604020202020204" pitchFamily="34" charset="0"/>
              </a:rPr>
              <a:t>Packing Slip ID (tracking number)</a:t>
            </a:r>
          </a:p>
          <a:p>
            <a:pPr lvl="1"/>
            <a:r>
              <a:rPr lang="en-US" sz="2200" b="0" i="0" dirty="0">
                <a:effectLst/>
                <a:latin typeface="Arial" panose="020B0604020202020204" pitchFamily="34" charset="0"/>
              </a:rPr>
              <a:t>Shipping Date</a:t>
            </a:r>
          </a:p>
          <a:p>
            <a:pPr lvl="1"/>
            <a:r>
              <a:rPr lang="en-US" sz="2200" dirty="0">
                <a:latin typeface="Arial" panose="020B0604020202020204" pitchFamily="34" charset="0"/>
              </a:rPr>
              <a:t>Delivery Date</a:t>
            </a:r>
          </a:p>
          <a:p>
            <a:pPr lvl="1"/>
            <a:endParaRPr lang="en-US" sz="2200" b="0" i="0" dirty="0">
              <a:effectLst/>
              <a:latin typeface="Arial" panose="020B0604020202020204" pitchFamily="34" charset="0"/>
            </a:endParaRPr>
          </a:p>
          <a:p>
            <a:r>
              <a:rPr lang="en-US" sz="2200" b="0" i="0" dirty="0">
                <a:effectLst/>
                <a:latin typeface="Arial" panose="020B0604020202020204" pitchFamily="34" charset="0"/>
              </a:rPr>
              <a:t>Choose Carrier Name and then Tracking and Shipping Method will appear.</a:t>
            </a:r>
          </a:p>
          <a:p>
            <a:r>
              <a:rPr lang="en-US" sz="2200" b="0" i="0" dirty="0">
                <a:effectLst/>
                <a:latin typeface="Arial" panose="020B0604020202020204" pitchFamily="34" charset="0"/>
              </a:rPr>
              <a:t>Delivery Terms and other transportation details can be included on all Ship Notices to support a broader range of shipping information collaboration.	</a:t>
            </a:r>
          </a:p>
          <a:p>
            <a:r>
              <a:rPr lang="en-US" sz="2200" dirty="0">
                <a:latin typeface="Arial" panose="020B0604020202020204" pitchFamily="34" charset="0"/>
              </a:rPr>
              <a:t>Add attachments if Any</a:t>
            </a:r>
            <a:endParaRPr lang="en-US" sz="2200" dirty="0"/>
          </a:p>
        </p:txBody>
      </p:sp>
    </p:spTree>
    <p:extLst>
      <p:ext uri="{BB962C8B-B14F-4D97-AF65-F5344CB8AC3E}">
        <p14:creationId xmlns:p14="http://schemas.microsoft.com/office/powerpoint/2010/main" val="3111883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A64A022-14AB-284F-8817-7A022A35E63F}"/>
              </a:ext>
            </a:extLst>
          </p:cNvPr>
          <p:cNvPicPr>
            <a:picLocks noChangeAspect="1"/>
          </p:cNvPicPr>
          <p:nvPr/>
        </p:nvPicPr>
        <p:blipFill>
          <a:blip r:embed="rId2"/>
          <a:stretch>
            <a:fillRect/>
          </a:stretch>
        </p:blipFill>
        <p:spPr>
          <a:xfrm>
            <a:off x="229205" y="425683"/>
            <a:ext cx="11493039" cy="4089167"/>
          </a:xfrm>
          <a:prstGeom prst="rect">
            <a:avLst/>
          </a:prstGeom>
        </p:spPr>
      </p:pic>
      <p:cxnSp>
        <p:nvCxnSpPr>
          <p:cNvPr id="6" name="Straight Arrow Connector 5">
            <a:extLst>
              <a:ext uri="{FF2B5EF4-FFF2-40B4-BE49-F238E27FC236}">
                <a16:creationId xmlns:a16="http://schemas.microsoft.com/office/drawing/2014/main" id="{0C9208D6-BB4A-E3F0-8FF2-112885A4B8BE}"/>
              </a:ext>
            </a:extLst>
          </p:cNvPr>
          <p:cNvCxnSpPr>
            <a:cxnSpLocks/>
          </p:cNvCxnSpPr>
          <p:nvPr/>
        </p:nvCxnSpPr>
        <p:spPr>
          <a:xfrm flipH="1">
            <a:off x="4663440" y="1645920"/>
            <a:ext cx="2388870"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991A2D57-C05C-E76E-F734-1F8100931112}"/>
              </a:ext>
            </a:extLst>
          </p:cNvPr>
          <p:cNvCxnSpPr>
            <a:cxnSpLocks/>
          </p:cNvCxnSpPr>
          <p:nvPr/>
        </p:nvCxnSpPr>
        <p:spPr>
          <a:xfrm flipH="1">
            <a:off x="4301490" y="2827020"/>
            <a:ext cx="2388870"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3423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3C77A7-4E60-4066-EB86-D6285100AC82}"/>
              </a:ext>
            </a:extLst>
          </p:cNvPr>
          <p:cNvSpPr>
            <a:spLocks noGrp="1"/>
          </p:cNvSpPr>
          <p:nvPr>
            <p:ph type="title"/>
          </p:nvPr>
        </p:nvSpPr>
        <p:spPr>
          <a:xfrm>
            <a:off x="838200" y="365125"/>
            <a:ext cx="10515600" cy="1325563"/>
          </a:xfrm>
        </p:spPr>
        <p:txBody>
          <a:bodyPr>
            <a:normAutofit/>
          </a:bodyPr>
          <a:lstStyle/>
          <a:p>
            <a:br>
              <a:rPr lang="en-US" sz="4200"/>
            </a:br>
            <a:r>
              <a:rPr lang="en-US" sz="4200" b="0" i="0">
                <a:effectLst/>
                <a:latin typeface="Arial" panose="020B0604020202020204" pitchFamily="34" charset="0"/>
              </a:rPr>
              <a:t>Line Item Details</a:t>
            </a:r>
            <a:endParaRPr lang="en-US" sz="4200"/>
          </a:p>
        </p:txBody>
      </p:sp>
      <p:sp>
        <p:nvSpPr>
          <p:cNvPr id="17"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7E77D95-F33B-9B2F-24EE-7E1E7BC18C8C}"/>
              </a:ext>
            </a:extLst>
          </p:cNvPr>
          <p:cNvSpPr>
            <a:spLocks noGrp="1"/>
          </p:cNvSpPr>
          <p:nvPr>
            <p:ph idx="1"/>
          </p:nvPr>
        </p:nvSpPr>
        <p:spPr>
          <a:xfrm>
            <a:off x="838200" y="1929384"/>
            <a:ext cx="10515600" cy="4251960"/>
          </a:xfrm>
        </p:spPr>
        <p:txBody>
          <a:bodyPr>
            <a:normAutofit lnSpcReduction="10000"/>
          </a:bodyPr>
          <a:lstStyle/>
          <a:p>
            <a:pPr marL="514350" indent="-514350">
              <a:buAutoNum type="arabicPeriod"/>
            </a:pPr>
            <a:r>
              <a:rPr lang="en-US" sz="2000" b="0" i="0" dirty="0">
                <a:effectLst/>
                <a:latin typeface="Arial" panose="020B0604020202020204" pitchFamily="34" charset="0"/>
              </a:rPr>
              <a:t>Scroll down to view </a:t>
            </a:r>
            <a:r>
              <a:rPr lang="en-US" sz="2000" dirty="0">
                <a:latin typeface="Arial" panose="020B0604020202020204" pitchFamily="34" charset="0"/>
              </a:rPr>
              <a:t>Order </a:t>
            </a:r>
            <a:r>
              <a:rPr lang="en-US" sz="2000" b="0" i="0" dirty="0">
                <a:effectLst/>
                <a:latin typeface="Arial" panose="020B0604020202020204" pitchFamily="34" charset="0"/>
              </a:rPr>
              <a:t>item information and update the quantity shipped for each line item.</a:t>
            </a:r>
          </a:p>
          <a:p>
            <a:pPr marL="514350" indent="-514350">
              <a:buAutoNum type="arabicPeriod"/>
            </a:pPr>
            <a:r>
              <a:rPr lang="en-US" sz="2000" b="0" i="0" dirty="0">
                <a:effectLst/>
                <a:latin typeface="Arial" panose="020B0604020202020204" pitchFamily="34" charset="0"/>
              </a:rPr>
              <a:t>Update Ship Qty to reflect quantity being shipped.</a:t>
            </a:r>
          </a:p>
          <a:p>
            <a:pPr marL="514350" indent="-514350">
              <a:buAutoNum type="arabicPeriod"/>
            </a:pPr>
            <a:r>
              <a:rPr lang="en-US" sz="2000" b="0" i="0" dirty="0">
                <a:effectLst/>
                <a:latin typeface="Arial" panose="020B0604020202020204" pitchFamily="34" charset="0"/>
              </a:rPr>
              <a:t>For Serialized Commodity codes, Click on Add details (far right on screen) and Fill the Serial numbers for all the items ( Note: If Q=5, then there should be 5 Serial Nos)</a:t>
            </a:r>
          </a:p>
          <a:p>
            <a:pPr marL="514350" indent="-514350">
              <a:buAutoNum type="arabicPeriod"/>
            </a:pPr>
            <a:r>
              <a:rPr lang="en-US" sz="2000" b="0" i="0" dirty="0">
                <a:effectLst/>
                <a:latin typeface="Arial" panose="020B0604020202020204" pitchFamily="34" charset="0"/>
              </a:rPr>
              <a:t>Click Next to proceed to review your Ship Notice.</a:t>
            </a:r>
          </a:p>
          <a:p>
            <a:pPr marL="514350" indent="-514350">
              <a:buAutoNum type="arabicPeriod"/>
            </a:pPr>
            <a:r>
              <a:rPr lang="en-US" sz="2000" b="0" i="0" dirty="0">
                <a:effectLst/>
                <a:latin typeface="Arial" panose="020B0604020202020204" pitchFamily="34" charset="0"/>
              </a:rPr>
              <a:t>After reviewing your Ship Notice, click Submit to send Ship Notice to your buyer.</a:t>
            </a:r>
          </a:p>
          <a:p>
            <a:pPr marL="514350" indent="-514350">
              <a:buAutoNum type="arabicPeriod"/>
            </a:pPr>
            <a:r>
              <a:rPr lang="en-US" sz="2000" b="0" i="0" dirty="0">
                <a:effectLst/>
                <a:latin typeface="Arial" panose="020B0604020202020204" pitchFamily="34" charset="0"/>
              </a:rPr>
              <a:t>After submitting your Ship Notice, the Order Status will be updated to Shipped. </a:t>
            </a:r>
          </a:p>
          <a:p>
            <a:pPr marL="514350" indent="-514350">
              <a:buAutoNum type="arabicPeriod"/>
            </a:pPr>
            <a:r>
              <a:rPr lang="en-US" sz="2000" b="0" i="0" dirty="0">
                <a:effectLst/>
                <a:latin typeface="Arial" panose="020B0604020202020204" pitchFamily="34" charset="0"/>
              </a:rPr>
              <a:t>Submitted Ship Notices can be viewed from the </a:t>
            </a:r>
            <a:r>
              <a:rPr lang="en-US" sz="2000" b="0" i="1" dirty="0">
                <a:effectLst/>
                <a:latin typeface="Arial" panose="020B0604020202020204" pitchFamily="34" charset="0"/>
              </a:rPr>
              <a:t>Fulfilment </a:t>
            </a:r>
            <a:r>
              <a:rPr lang="en-US" sz="2000" b="0" i="0" dirty="0">
                <a:effectLst/>
                <a:latin typeface="Arial" panose="020B0604020202020204" pitchFamily="34" charset="0"/>
              </a:rPr>
              <a:t>tab or by clicking the link under the Related Documents from the PO View.</a:t>
            </a:r>
          </a:p>
          <a:p>
            <a:pPr marL="514350" indent="-514350">
              <a:buAutoNum type="arabicPeriod"/>
            </a:pPr>
            <a:r>
              <a:rPr lang="en-US" sz="2000" dirty="0"/>
              <a:t>Click Done</a:t>
            </a:r>
            <a:br>
              <a:rPr lang="en-US" sz="2000" dirty="0"/>
            </a:br>
            <a:endParaRPr lang="en-US" sz="2000" dirty="0"/>
          </a:p>
        </p:txBody>
      </p:sp>
    </p:spTree>
    <p:extLst>
      <p:ext uri="{BB962C8B-B14F-4D97-AF65-F5344CB8AC3E}">
        <p14:creationId xmlns:p14="http://schemas.microsoft.com/office/powerpoint/2010/main" val="4126674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97334EFF-4C83-7DBA-3EF2-95D952398B99}"/>
              </a:ext>
            </a:extLst>
          </p:cNvPr>
          <p:cNvPicPr>
            <a:picLocks noGrp="1" noChangeAspect="1"/>
          </p:cNvPicPr>
          <p:nvPr>
            <p:ph idx="1"/>
          </p:nvPr>
        </p:nvPicPr>
        <p:blipFill>
          <a:blip r:embed="rId2"/>
          <a:stretch>
            <a:fillRect/>
          </a:stretch>
        </p:blipFill>
        <p:spPr>
          <a:xfrm>
            <a:off x="541020" y="284826"/>
            <a:ext cx="10515600" cy="3052734"/>
          </a:xfrm>
        </p:spPr>
      </p:pic>
      <p:pic>
        <p:nvPicPr>
          <p:cNvPr id="9" name="Picture 8">
            <a:extLst>
              <a:ext uri="{FF2B5EF4-FFF2-40B4-BE49-F238E27FC236}">
                <a16:creationId xmlns:a16="http://schemas.microsoft.com/office/drawing/2014/main" id="{CB26543B-DB7D-F4C5-45D9-51D08FF0F2DE}"/>
              </a:ext>
            </a:extLst>
          </p:cNvPr>
          <p:cNvPicPr>
            <a:picLocks noChangeAspect="1"/>
          </p:cNvPicPr>
          <p:nvPr/>
        </p:nvPicPr>
        <p:blipFill>
          <a:blip r:embed="rId3"/>
          <a:stretch>
            <a:fillRect/>
          </a:stretch>
        </p:blipFill>
        <p:spPr>
          <a:xfrm>
            <a:off x="2015490" y="3429000"/>
            <a:ext cx="8161020" cy="3318991"/>
          </a:xfrm>
          <a:prstGeom prst="rect">
            <a:avLst/>
          </a:prstGeom>
        </p:spPr>
      </p:pic>
      <p:sp>
        <p:nvSpPr>
          <p:cNvPr id="10" name="Rectangle 9">
            <a:extLst>
              <a:ext uri="{FF2B5EF4-FFF2-40B4-BE49-F238E27FC236}">
                <a16:creationId xmlns:a16="http://schemas.microsoft.com/office/drawing/2014/main" id="{436FA420-AA87-EE62-3F6E-5BD48FE4EB5C}"/>
              </a:ext>
            </a:extLst>
          </p:cNvPr>
          <p:cNvSpPr/>
          <p:nvPr/>
        </p:nvSpPr>
        <p:spPr>
          <a:xfrm>
            <a:off x="2396490" y="2440306"/>
            <a:ext cx="1771650" cy="674370"/>
          </a:xfrm>
          <a:prstGeom prst="rect">
            <a:avLst/>
          </a:prstGeom>
          <a:solidFill>
            <a:srgbClr val="FF0000">
              <a:alpha val="5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cxnSp>
        <p:nvCxnSpPr>
          <p:cNvPr id="12" name="Straight Arrow Connector 11">
            <a:extLst>
              <a:ext uri="{FF2B5EF4-FFF2-40B4-BE49-F238E27FC236}">
                <a16:creationId xmlns:a16="http://schemas.microsoft.com/office/drawing/2014/main" id="{E5950C14-DDCD-BED2-211A-A18C59590ED8}"/>
              </a:ext>
            </a:extLst>
          </p:cNvPr>
          <p:cNvCxnSpPr>
            <a:cxnSpLocks/>
          </p:cNvCxnSpPr>
          <p:nvPr/>
        </p:nvCxnSpPr>
        <p:spPr>
          <a:xfrm>
            <a:off x="2015490" y="5303520"/>
            <a:ext cx="1188720"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0AFE4383-ECEE-16E6-EDA2-D5CE24DE6D64}"/>
              </a:ext>
            </a:extLst>
          </p:cNvPr>
          <p:cNvCxnSpPr>
            <a:cxnSpLocks/>
          </p:cNvCxnSpPr>
          <p:nvPr/>
        </p:nvCxnSpPr>
        <p:spPr>
          <a:xfrm flipH="1">
            <a:off x="10546080" y="2781301"/>
            <a:ext cx="598170"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7034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74BC91A-9F21-2F63-6D1F-6C894DEC802A}"/>
              </a:ext>
            </a:extLst>
          </p:cNvPr>
          <p:cNvPicPr>
            <a:picLocks noChangeAspect="1"/>
          </p:cNvPicPr>
          <p:nvPr/>
        </p:nvPicPr>
        <p:blipFill>
          <a:blip r:embed="rId2"/>
          <a:stretch>
            <a:fillRect/>
          </a:stretch>
        </p:blipFill>
        <p:spPr>
          <a:xfrm>
            <a:off x="846859" y="834389"/>
            <a:ext cx="10498281" cy="4333949"/>
          </a:xfrm>
          <a:prstGeom prst="rect">
            <a:avLst/>
          </a:prstGeom>
        </p:spPr>
      </p:pic>
      <p:cxnSp>
        <p:nvCxnSpPr>
          <p:cNvPr id="10" name="Straight Arrow Connector 9">
            <a:extLst>
              <a:ext uri="{FF2B5EF4-FFF2-40B4-BE49-F238E27FC236}">
                <a16:creationId xmlns:a16="http://schemas.microsoft.com/office/drawing/2014/main" id="{CEA08BAA-58B1-4899-FA8F-C23777DE4227}"/>
              </a:ext>
            </a:extLst>
          </p:cNvPr>
          <p:cNvCxnSpPr>
            <a:cxnSpLocks/>
          </p:cNvCxnSpPr>
          <p:nvPr/>
        </p:nvCxnSpPr>
        <p:spPr>
          <a:xfrm flipH="1" flipV="1">
            <a:off x="10088880" y="5168338"/>
            <a:ext cx="598170" cy="630483"/>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9904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C77A7-4E60-4066-EB86-D6285100AC82}"/>
              </a:ext>
            </a:extLst>
          </p:cNvPr>
          <p:cNvSpPr>
            <a:spLocks noGrp="1"/>
          </p:cNvSpPr>
          <p:nvPr>
            <p:ph type="title"/>
          </p:nvPr>
        </p:nvSpPr>
        <p:spPr>
          <a:xfrm>
            <a:off x="838200" y="308681"/>
            <a:ext cx="10515600" cy="1325563"/>
          </a:xfrm>
        </p:spPr>
        <p:txBody>
          <a:bodyPr>
            <a:normAutofit/>
          </a:bodyPr>
          <a:lstStyle/>
          <a:p>
            <a:br>
              <a:rPr lang="en-US" sz="4200" dirty="0"/>
            </a:br>
            <a:r>
              <a:rPr lang="en-US" sz="3200" u="sng" dirty="0"/>
              <a:t>Invoice Submission</a:t>
            </a:r>
          </a:p>
        </p:txBody>
      </p:sp>
      <p:sp>
        <p:nvSpPr>
          <p:cNvPr id="3" name="Content Placeholder 2">
            <a:extLst>
              <a:ext uri="{FF2B5EF4-FFF2-40B4-BE49-F238E27FC236}">
                <a16:creationId xmlns:a16="http://schemas.microsoft.com/office/drawing/2014/main" id="{97E77D95-F33B-9B2F-24EE-7E1E7BC18C8C}"/>
              </a:ext>
            </a:extLst>
          </p:cNvPr>
          <p:cNvSpPr>
            <a:spLocks noGrp="1"/>
          </p:cNvSpPr>
          <p:nvPr>
            <p:ph idx="1"/>
          </p:nvPr>
        </p:nvSpPr>
        <p:spPr>
          <a:xfrm>
            <a:off x="838200" y="1929384"/>
            <a:ext cx="10515600" cy="4251960"/>
          </a:xfrm>
        </p:spPr>
        <p:txBody>
          <a:bodyPr>
            <a:normAutofit/>
          </a:bodyPr>
          <a:lstStyle/>
          <a:p>
            <a:r>
              <a:rPr lang="en-US" sz="2000" dirty="0">
                <a:latin typeface="Arial" panose="020B0604020202020204" pitchFamily="34" charset="0"/>
              </a:rPr>
              <a:t>The Invoice create button will become highlighted AFTER the Shipment Notice has been successfully sent to Kyndryl</a:t>
            </a:r>
            <a:endParaRPr lang="en-US" sz="2000" b="0" i="0" dirty="0">
              <a:effectLst/>
              <a:latin typeface="Arial" panose="020B0604020202020204" pitchFamily="34" charset="0"/>
            </a:endParaRPr>
          </a:p>
          <a:p>
            <a:r>
              <a:rPr lang="en-US" sz="2000" b="0" i="0" dirty="0">
                <a:effectLst/>
                <a:latin typeface="Arial" panose="020B0604020202020204" pitchFamily="34" charset="0"/>
              </a:rPr>
              <a:t>The Invoice creation instruction is standard SAP function and can be found on the Supplier Information Portal. The link to the SIP is located at the end of this guide.</a:t>
            </a:r>
          </a:p>
          <a:p>
            <a:pPr marL="0" indent="0">
              <a:buNone/>
            </a:pPr>
            <a:br>
              <a:rPr lang="en-US" sz="2000" dirty="0"/>
            </a:br>
            <a:endParaRPr lang="en-US" sz="2000" dirty="0"/>
          </a:p>
        </p:txBody>
      </p:sp>
    </p:spTree>
    <p:extLst>
      <p:ext uri="{BB962C8B-B14F-4D97-AF65-F5344CB8AC3E}">
        <p14:creationId xmlns:p14="http://schemas.microsoft.com/office/powerpoint/2010/main" val="5150437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282</TotalTime>
  <Words>523</Words>
  <Application>Microsoft Macintosh PowerPoint</Application>
  <PresentationFormat>Widescreen</PresentationFormat>
  <Paragraphs>38</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Supplier Information on Advance Shipment Notification (ASN)</vt:lpstr>
      <vt:lpstr>Purpose of this help guide:                     1)Create a Ship Notice once the items have shipped.   2)Multiple Ship Notices per PO can be sent 3)ASNs are mandatory for All serialized products that require Asset tracking   Steps: 1. Click Create Ship Notice on the PO document 2. Check the Ship From and Deliver To information. 3. Update if required by clicking on Update Address.  4. Any field with an asterisk is required to be completed. 5. Click OK.</vt:lpstr>
      <vt:lpstr>PowerPoint Presentation</vt:lpstr>
      <vt:lpstr> Ship Notice Header</vt:lpstr>
      <vt:lpstr>PowerPoint Presentation</vt:lpstr>
      <vt:lpstr> Line Item Details</vt:lpstr>
      <vt:lpstr>PowerPoint Presentation</vt:lpstr>
      <vt:lpstr>PowerPoint Presentation</vt:lpstr>
      <vt:lpstr> Invoice Submission</vt:lpstr>
      <vt:lpstr>PowerPoint Presentation</vt:lpstr>
      <vt:lpstr>ASN Cancellation Scenario</vt:lpstr>
      <vt:lpstr>PowerPoint Presentation</vt:lpstr>
      <vt:lpstr>PowerPoint Presentation</vt:lpstr>
      <vt:lpstr>PowerPoint Presentation</vt:lpstr>
      <vt:lpstr> SAP Ariba Education material location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Create a Ship Notice once items are ready to be shipped.  Multiple Ship Notices per PO can be sent.   1. Click Create Ship Notice. 2. Check the Ship From and Deliver To information. 3. Update if required by clicking on Update Address. Any field with an asterisk is required. 4. Click OK.</dc:title>
  <dc:creator>Siragiri S</dc:creator>
  <cp:lastModifiedBy>Mike Rozelle</cp:lastModifiedBy>
  <cp:revision>10</cp:revision>
  <dcterms:created xsi:type="dcterms:W3CDTF">2023-10-09T08:29:17Z</dcterms:created>
  <dcterms:modified xsi:type="dcterms:W3CDTF">2023-11-01T04:12:15Z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2023-10-09T08:29:17Z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d8eff638-9631-40e0-850e-ca6c1806a8a5</vt:lpwstr>
  </property>
  <property fmtid="{D5CDD505-2E9C-101B-9397-08002B2CF9AE}" pid="8" name="MSIP_Label_ea60d57e-af5b-4752-ac57-3e4f28ca11dc_ContentBits">
    <vt:lpwstr>0</vt:lpwstr>
  </property>
</Properties>
</file>